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2" r:id="rId1"/>
  </p:sldMasterIdLst>
  <p:notesMasterIdLst>
    <p:notesMasterId r:id="rId108"/>
  </p:notesMasterIdLst>
  <p:handoutMasterIdLst>
    <p:handoutMasterId r:id="rId109"/>
  </p:handoutMasterIdLst>
  <p:sldIdLst>
    <p:sldId id="935" r:id="rId2"/>
    <p:sldId id="936" r:id="rId3"/>
    <p:sldId id="1230" r:id="rId4"/>
    <p:sldId id="1192" r:id="rId5"/>
    <p:sldId id="1191" r:id="rId6"/>
    <p:sldId id="1195" r:id="rId7"/>
    <p:sldId id="952" r:id="rId8"/>
    <p:sldId id="1227" r:id="rId9"/>
    <p:sldId id="954" r:id="rId10"/>
    <p:sldId id="1231" r:id="rId11"/>
    <p:sldId id="1232" r:id="rId12"/>
    <p:sldId id="1233" r:id="rId13"/>
    <p:sldId id="1234" r:id="rId14"/>
    <p:sldId id="1235" r:id="rId15"/>
    <p:sldId id="1236" r:id="rId16"/>
    <p:sldId id="1237" r:id="rId17"/>
    <p:sldId id="1238" r:id="rId18"/>
    <p:sldId id="1239" r:id="rId19"/>
    <p:sldId id="1240" r:id="rId20"/>
    <p:sldId id="1241" r:id="rId21"/>
    <p:sldId id="1242" r:id="rId22"/>
    <p:sldId id="1243" r:id="rId23"/>
    <p:sldId id="1244" r:id="rId24"/>
    <p:sldId id="1245" r:id="rId25"/>
    <p:sldId id="1246" r:id="rId26"/>
    <p:sldId id="1247" r:id="rId27"/>
    <p:sldId id="1248" r:id="rId28"/>
    <p:sldId id="1249" r:id="rId29"/>
    <p:sldId id="1250" r:id="rId30"/>
    <p:sldId id="1251" r:id="rId31"/>
    <p:sldId id="1252" r:id="rId32"/>
    <p:sldId id="1253" r:id="rId33"/>
    <p:sldId id="1254" r:id="rId34"/>
    <p:sldId id="955" r:id="rId35"/>
    <p:sldId id="956" r:id="rId36"/>
    <p:sldId id="1201" r:id="rId37"/>
    <p:sldId id="957" r:id="rId38"/>
    <p:sldId id="1176" r:id="rId39"/>
    <p:sldId id="1182" r:id="rId40"/>
    <p:sldId id="1167" r:id="rId41"/>
    <p:sldId id="1169" r:id="rId42"/>
    <p:sldId id="1170" r:id="rId43"/>
    <p:sldId id="1171" r:id="rId44"/>
    <p:sldId id="1193" r:id="rId45"/>
    <p:sldId id="1228" r:id="rId46"/>
    <p:sldId id="1194" r:id="rId47"/>
    <p:sldId id="1174" r:id="rId48"/>
    <p:sldId id="973" r:id="rId49"/>
    <p:sldId id="974" r:id="rId50"/>
    <p:sldId id="1199" r:id="rId51"/>
    <p:sldId id="976" r:id="rId52"/>
    <p:sldId id="1255" r:id="rId53"/>
    <p:sldId id="977" r:id="rId54"/>
    <p:sldId id="1198" r:id="rId55"/>
    <p:sldId id="979" r:id="rId56"/>
    <p:sldId id="981" r:id="rId57"/>
    <p:sldId id="982" r:id="rId58"/>
    <p:sldId id="983" r:id="rId59"/>
    <p:sldId id="993" r:id="rId60"/>
    <p:sldId id="994" r:id="rId61"/>
    <p:sldId id="995" r:id="rId62"/>
    <p:sldId id="1202" r:id="rId63"/>
    <p:sldId id="997" r:id="rId64"/>
    <p:sldId id="1229" r:id="rId65"/>
    <p:sldId id="1203" r:id="rId66"/>
    <p:sldId id="1000" r:id="rId67"/>
    <p:sldId id="1001" r:id="rId68"/>
    <p:sldId id="1002" r:id="rId69"/>
    <p:sldId id="1003" r:id="rId70"/>
    <p:sldId id="1004" r:id="rId71"/>
    <p:sldId id="1005" r:id="rId72"/>
    <p:sldId id="1006" r:id="rId73"/>
    <p:sldId id="1007" r:id="rId74"/>
    <p:sldId id="1008" r:id="rId75"/>
    <p:sldId id="1009" r:id="rId76"/>
    <p:sldId id="1010" r:id="rId77"/>
    <p:sldId id="1011" r:id="rId78"/>
    <p:sldId id="1183" r:id="rId79"/>
    <p:sldId id="1012" r:id="rId80"/>
    <p:sldId id="1013" r:id="rId81"/>
    <p:sldId id="1014" r:id="rId82"/>
    <p:sldId id="1015" r:id="rId83"/>
    <p:sldId id="1016" r:id="rId84"/>
    <p:sldId id="1018" r:id="rId85"/>
    <p:sldId id="1019" r:id="rId86"/>
    <p:sldId id="1020" r:id="rId87"/>
    <p:sldId id="1021" r:id="rId88"/>
    <p:sldId id="1022" r:id="rId89"/>
    <p:sldId id="1023" r:id="rId90"/>
    <p:sldId id="1024" r:id="rId91"/>
    <p:sldId id="1025" r:id="rId92"/>
    <p:sldId id="1026" r:id="rId93"/>
    <p:sldId id="1027" r:id="rId94"/>
    <p:sldId id="1028" r:id="rId95"/>
    <p:sldId id="1029" r:id="rId96"/>
    <p:sldId id="1030" r:id="rId97"/>
    <p:sldId id="1031" r:id="rId98"/>
    <p:sldId id="1032" r:id="rId99"/>
    <p:sldId id="1033" r:id="rId100"/>
    <p:sldId id="1034" r:id="rId101"/>
    <p:sldId id="1035" r:id="rId102"/>
    <p:sldId id="1036" r:id="rId103"/>
    <p:sldId id="1037" r:id="rId104"/>
    <p:sldId id="1039" r:id="rId105"/>
    <p:sldId id="1041" r:id="rId106"/>
    <p:sldId id="1166" r:id="rId107"/>
  </p:sldIdLst>
  <p:sldSz cx="9906000" cy="6858000" type="A4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32" userDrawn="1">
          <p15:clr>
            <a:srgbClr val="A4A3A4"/>
          </p15:clr>
        </p15:guide>
        <p15:guide id="2" pos="2222" userDrawn="1">
          <p15:clr>
            <a:srgbClr val="A4A3A4"/>
          </p15:clr>
        </p15:guide>
        <p15:guide id="3" orient="horz" pos="3024">
          <p15:clr>
            <a:srgbClr val="A4A3A4"/>
          </p15:clr>
        </p15:guide>
        <p15:guide id="4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061"/>
    <a:srgbClr val="56F915"/>
    <a:srgbClr val="F9F9F9"/>
    <a:srgbClr val="EEEEEF"/>
    <a:srgbClr val="F6F6F6"/>
    <a:srgbClr val="EDEDEF"/>
    <a:srgbClr val="F3F3F3"/>
    <a:srgbClr val="FEFEFE"/>
    <a:srgbClr val="FFFFFF"/>
    <a:srgbClr val="E3DB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91" autoAdjust="0"/>
    <p:restoredTop sz="87125" autoAdjust="0"/>
  </p:normalViewPr>
  <p:slideViewPr>
    <p:cSldViewPr>
      <p:cViewPr>
        <p:scale>
          <a:sx n="66" d="100"/>
          <a:sy n="66" d="100"/>
        </p:scale>
        <p:origin x="-1272" y="-7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542" y="-78"/>
      </p:cViewPr>
      <p:guideLst>
        <p:guide orient="horz" pos="2932"/>
        <p:guide orient="horz" pos="3024"/>
        <p:guide pos="2222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128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/>
            </a:pPr>
            <a:r>
              <a:rPr lang="id-ID"/>
              <a:t>Pareto </a:t>
            </a:r>
            <a:r>
              <a:rPr lang="en-US"/>
              <a:t>Dies</a:t>
            </a:r>
            <a:r>
              <a:rPr lang="id-ID"/>
              <a:t> Problem (sept)</a:t>
            </a:r>
            <a:endParaRPr lang="en-US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9.8571741032371027E-2"/>
          <c:y val="0.1949538941528251"/>
          <c:w val="0.77096762904636862"/>
          <c:h val="0.478381545403205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'Analisa Data'!$B$19</c:f>
              <c:strCache>
                <c:ptCount val="1"/>
                <c:pt idx="0">
                  <c:v>Dies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'Analisa Data'!$B$20:$B$27</c:f>
              <c:strCache>
                <c:ptCount val="8"/>
                <c:pt idx="0">
                  <c:v>Bracked Comp</c:v>
                </c:pt>
                <c:pt idx="1">
                  <c:v>002-Z18-269E</c:v>
                </c:pt>
                <c:pt idx="2">
                  <c:v>Bracket KLMN</c:v>
                </c:pt>
                <c:pt idx="3">
                  <c:v>Bracket ABCD</c:v>
                </c:pt>
                <c:pt idx="4">
                  <c:v>Plate 008</c:v>
                </c:pt>
                <c:pt idx="5">
                  <c:v>Inner 007</c:v>
                </c:pt>
                <c:pt idx="6">
                  <c:v>Outer 37Z</c:v>
                </c:pt>
                <c:pt idx="7">
                  <c:v>MS 001x</c:v>
                </c:pt>
              </c:strCache>
            </c:strRef>
          </c:cat>
          <c:val>
            <c:numRef>
              <c:f>'Analisa Data'!$K$20:$K$27</c:f>
              <c:numCache>
                <c:formatCode>General</c:formatCode>
                <c:ptCount val="8"/>
                <c:pt idx="0">
                  <c:v>110</c:v>
                </c:pt>
                <c:pt idx="1">
                  <c:v>96</c:v>
                </c:pt>
                <c:pt idx="2">
                  <c:v>85</c:v>
                </c:pt>
                <c:pt idx="3">
                  <c:v>62</c:v>
                </c:pt>
                <c:pt idx="4">
                  <c:v>37</c:v>
                </c:pt>
                <c:pt idx="5">
                  <c:v>11</c:v>
                </c:pt>
                <c:pt idx="6">
                  <c:v>9</c:v>
                </c:pt>
                <c:pt idx="7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35A-4173-B980-35CC5DE196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277312"/>
        <c:axId val="213299584"/>
      </c:barChart>
      <c:lineChart>
        <c:grouping val="stacked"/>
        <c:varyColors val="0"/>
        <c:ser>
          <c:idx val="1"/>
          <c:order val="1"/>
          <c:tx>
            <c:strRef>
              <c:f>'Analisa Data'!$L$19</c:f>
              <c:strCache>
                <c:ptCount val="1"/>
                <c:pt idx="0">
                  <c:v>%</c:v>
                </c:pt>
              </c:strCache>
            </c:strRef>
          </c:tx>
          <c:val>
            <c:numRef>
              <c:f>'Analisa Data'!$L$20:$L$27</c:f>
              <c:numCache>
                <c:formatCode>0%</c:formatCode>
                <c:ptCount val="8"/>
                <c:pt idx="0">
                  <c:v>0.26829268292682928</c:v>
                </c:pt>
                <c:pt idx="1">
                  <c:v>0.50243902439024357</c:v>
                </c:pt>
                <c:pt idx="2">
                  <c:v>0.70975609756097779</c:v>
                </c:pt>
                <c:pt idx="3">
                  <c:v>0.86097560975609944</c:v>
                </c:pt>
                <c:pt idx="4">
                  <c:v>0.95121951219512402</c:v>
                </c:pt>
                <c:pt idx="5">
                  <c:v>0.97804878048780564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035A-4173-B980-35CC5DE196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302656"/>
        <c:axId val="213301120"/>
      </c:lineChart>
      <c:catAx>
        <c:axId val="2132773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3299584"/>
        <c:crosses val="autoZero"/>
        <c:auto val="1"/>
        <c:lblAlgn val="ctr"/>
        <c:lblOffset val="100"/>
        <c:noMultiLvlLbl val="0"/>
      </c:catAx>
      <c:valAx>
        <c:axId val="2132995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3277312"/>
        <c:crosses val="autoZero"/>
        <c:crossBetween val="between"/>
      </c:valAx>
      <c:valAx>
        <c:axId val="213301120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crossAx val="213302656"/>
        <c:crosses val="max"/>
        <c:crossBetween val="between"/>
      </c:valAx>
      <c:catAx>
        <c:axId val="213302656"/>
        <c:scaling>
          <c:orientation val="minMax"/>
        </c:scaling>
        <c:delete val="1"/>
        <c:axPos val="b"/>
        <c:majorTickMark val="out"/>
        <c:minorTickMark val="none"/>
        <c:tickLblPos val="none"/>
        <c:crossAx val="213301120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85186111111111162"/>
          <c:y val="0.80766587233372389"/>
          <c:w val="0.13147222222222221"/>
          <c:h val="0.1675636354084736"/>
        </c:manualLayout>
      </c:layout>
      <c:overlay val="0"/>
    </c:legend>
    <c:plotVisOnly val="1"/>
    <c:dispBlanksAs val="zero"/>
    <c:showDLblsOverMax val="0"/>
  </c:chart>
  <c:spPr>
    <a:ln>
      <a:solidFill>
        <a:schemeClr val="accent5">
          <a:lumMod val="50000"/>
        </a:schemeClr>
      </a:solidFill>
    </a:ln>
  </c:sp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image" Target="../media/image14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image" Target="../media/image15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image" Target="../media/image12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image" Target="../media/image132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image" Target="../media/image13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1443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9526" cy="480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862" tIns="49932" rIns="99862" bIns="49932" numCol="1" anchor="t" anchorCtr="0" compatLnSpc="1">
            <a:prstTxWarp prst="textNoShape">
              <a:avLst/>
            </a:prstTxWarp>
          </a:bodyPr>
          <a:lstStyle>
            <a:lvl1pPr defTabSz="997824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988" y="1"/>
            <a:ext cx="3169526" cy="480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862" tIns="49932" rIns="99862" bIns="49932" numCol="1" anchor="t" anchorCtr="0" compatLnSpc="1">
            <a:prstTxWarp prst="textNoShape">
              <a:avLst/>
            </a:prstTxWarp>
          </a:bodyPr>
          <a:lstStyle>
            <a:lvl1pPr algn="r" defTabSz="997824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57275" y="719138"/>
            <a:ext cx="5203825" cy="3602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691" y="4560266"/>
            <a:ext cx="5851823" cy="4321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862" tIns="49932" rIns="99862" bIns="499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013"/>
            <a:ext cx="3169526" cy="480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862" tIns="49932" rIns="99862" bIns="49932" numCol="1" anchor="b" anchorCtr="0" compatLnSpc="1">
            <a:prstTxWarp prst="textNoShape">
              <a:avLst/>
            </a:prstTxWarp>
          </a:bodyPr>
          <a:lstStyle>
            <a:lvl1pPr defTabSz="997824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988" y="9119013"/>
            <a:ext cx="3169526" cy="480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862" tIns="49932" rIns="99862" bIns="49932" numCol="1" anchor="b" anchorCtr="0" compatLnSpc="1">
            <a:prstTxWarp prst="textNoShape">
              <a:avLst/>
            </a:prstTxWarp>
          </a:bodyPr>
          <a:lstStyle>
            <a:lvl1pPr algn="r" defTabSz="997824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fld id="{91E6FC2D-CCE5-48FF-AF79-69FDD5219E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6804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1.xml"/><Relationship Id="rId7" Type="http://schemas.openxmlformats.org/officeDocument/2006/relationships/image" Target="../media/image93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92.emf"/><Relationship Id="rId4" Type="http://schemas.openxmlformats.org/officeDocument/2006/relationships/oleObject" Target="../embeddings/oleObject5.bin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9.xml"/><Relationship Id="rId7" Type="http://schemas.openxmlformats.org/officeDocument/2006/relationships/image" Target="../media/image130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29.emf"/><Relationship Id="rId4" Type="http://schemas.openxmlformats.org/officeDocument/2006/relationships/oleObject" Target="../embeddings/oleObject8.bin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0.xml"/><Relationship Id="rId7" Type="http://schemas.openxmlformats.org/officeDocument/2006/relationships/image" Target="../media/image133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32.emf"/><Relationship Id="rId4" Type="http://schemas.openxmlformats.org/officeDocument/2006/relationships/oleObject" Target="../embeddings/oleObject10.bin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1.xml"/><Relationship Id="rId7" Type="http://schemas.openxmlformats.org/officeDocument/2006/relationships/image" Target="../media/image137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36.emf"/><Relationship Id="rId4" Type="http://schemas.openxmlformats.org/officeDocument/2006/relationships/oleObject" Target="../embeddings/oleObject12.bin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2.xml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37.emf"/><Relationship Id="rId4" Type="http://schemas.openxmlformats.org/officeDocument/2006/relationships/oleObject" Target="../embeddings/oleObject14.bin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6.xml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45.emf"/><Relationship Id="rId4" Type="http://schemas.openxmlformats.org/officeDocument/2006/relationships/oleObject" Target="../embeddings/oleObject15.bin"/></Relationships>
</file>

<file path=ppt/notesSlides/_rels/notes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slide" Target="../slides/slide99.xml"/><Relationship Id="rId7" Type="http://schemas.openxmlformats.org/officeDocument/2006/relationships/image" Target="../media/image148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47.e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149.emf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0.xml"/><Relationship Id="rId7" Type="http://schemas.openxmlformats.org/officeDocument/2006/relationships/image" Target="../media/image152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151.emf"/><Relationship Id="rId4" Type="http://schemas.openxmlformats.org/officeDocument/2006/relationships/oleObject" Target="../embeddings/oleObject21.bin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4.xml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61.emf"/><Relationship Id="rId4" Type="http://schemas.openxmlformats.org/officeDocument/2006/relationships/oleObject" Target="../embeddings/oleObject24.bin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7.xml"/><Relationship Id="rId7" Type="http://schemas.openxmlformats.org/officeDocument/2006/relationships/image" Target="../media/image83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2.emf"/><Relationship Id="rId4" Type="http://schemas.openxmlformats.org/officeDocument/2006/relationships/oleObject" Target="../embeddings/oleObject1.bin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8.xml"/><Relationship Id="rId7" Type="http://schemas.openxmlformats.org/officeDocument/2006/relationships/image" Target="../media/image87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86.emf"/><Relationship Id="rId4" Type="http://schemas.openxmlformats.org/officeDocument/2006/relationships/oleObject" Target="../embeddings/oleObject3.bin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001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8062" indent="-295408" defTabSz="965001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81633" indent="-236327" defTabSz="965001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54287" indent="-236327" defTabSz="965001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26940" indent="-236327" defTabSz="965001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99593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2247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4900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7554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BECF882-C1F1-4AC9-97EC-880FF98C9FED}" type="slidenum">
              <a:rPr lang="en-US" altLang="en-US" sz="1200"/>
              <a:pPr/>
              <a:t>2</a:t>
            </a:fld>
            <a:endParaRPr lang="en-US" altLang="en-US" sz="1200" dirty="0"/>
          </a:p>
        </p:txBody>
      </p:sp>
      <p:sp>
        <p:nvSpPr>
          <p:cNvPr id="819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819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7" name="Slide Number Placeholder 3"/>
          <p:cNvSpPr txBox="1">
            <a:spLocks noGrp="1"/>
          </p:cNvSpPr>
          <p:nvPr/>
        </p:nvSpPr>
        <p:spPr bwMode="auto">
          <a:xfrm>
            <a:off x="4045341" y="9815688"/>
            <a:ext cx="3096981" cy="51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59" tIns="48230" rIns="96459" bIns="48230" anchor="b"/>
          <a:lstStyle>
            <a:lvl1pPr defTabSz="9334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34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34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34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34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34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34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34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34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BACB0F9-E808-4627-A73B-22BFDCA92382}" type="slidenum">
              <a:rPr lang="en-US" altLang="en-US"/>
              <a:pPr algn="r" eaLnBrk="1" hangingPunct="1"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B6D43BF8-3E57-47B6-996F-895B813AB4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02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8062" indent="-295408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81633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54287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26940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99593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2247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4900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7554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2F4E77E-A497-4696-84A0-5C5901F26555}" type="slidenum">
              <a:rPr lang="en-US" altLang="en-US" sz="1200"/>
              <a:pPr eaLnBrk="1" hangingPunct="1"/>
              <a:t>69</a:t>
            </a:fld>
            <a:endParaRPr lang="en-US" altLang="en-US" sz="1200" dirty="0"/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8AE09810-24DC-42DE-8AE3-E571E02C9F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13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8062" indent="-295408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81633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54287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26940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99593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2247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4900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7554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DFE828E-C26F-4ED4-ACEF-BEB416A94DA0}" type="slidenum">
              <a:rPr lang="en-US" altLang="en-US" sz="1200"/>
              <a:pPr eaLnBrk="1" hangingPunct="1"/>
              <a:t>70</a:t>
            </a:fld>
            <a:endParaRPr lang="en-US" altLang="en-US" sz="1200" dirty="0"/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BC7D0322-403D-42AC-BC86-2DEE295756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37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8062" indent="-295408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81633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54287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26940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99593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2247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4900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7554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CF9871E-4286-4BF7-A50E-40BB53D8A602}" type="slidenum">
              <a:rPr lang="en-US" altLang="en-US" sz="1200"/>
              <a:pPr eaLnBrk="1" hangingPunct="1"/>
              <a:t>71</a:t>
            </a:fld>
            <a:endParaRPr lang="en-US" altLang="en-US" sz="1200" dirty="0"/>
          </a:p>
        </p:txBody>
      </p:sp>
      <p:sp>
        <p:nvSpPr>
          <p:cNvPr id="174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en-US"/>
          </a:p>
        </p:txBody>
      </p:sp>
      <p:graphicFrame>
        <p:nvGraphicFramePr>
          <p:cNvPr id="17410" name="Object 4"/>
          <p:cNvGraphicFramePr>
            <a:graphicFrameLocks noChangeAspect="1"/>
          </p:cNvGraphicFramePr>
          <p:nvPr/>
        </p:nvGraphicFramePr>
        <p:xfrm>
          <a:off x="734319" y="4795689"/>
          <a:ext cx="5675331" cy="851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4" name="Worksheet" r:id="rId4" imgW="5397634" imgH="825598" progId="Excel.Sheet.8">
                  <p:embed/>
                </p:oleObj>
              </mc:Choice>
              <mc:Fallback>
                <p:oleObj name="Worksheet" r:id="rId4" imgW="5397634" imgH="825598" progId="Excel.Sheet.8">
                  <p:embed/>
                  <p:pic>
                    <p:nvPicPr>
                      <p:cNvPr id="0" name="Picture 2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4795689"/>
                        <a:ext cx="5675331" cy="8514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" name="Object 5"/>
          <p:cNvGraphicFramePr>
            <a:graphicFrameLocks noChangeAspect="1"/>
          </p:cNvGraphicFramePr>
          <p:nvPr/>
        </p:nvGraphicFramePr>
        <p:xfrm>
          <a:off x="734319" y="6133373"/>
          <a:ext cx="5675331" cy="163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5" name="Slide" r:id="rId6" imgW="4952933" imgH="3429131" progId="PowerPoint.Slide.8">
                  <p:embed/>
                </p:oleObj>
              </mc:Choice>
              <mc:Fallback>
                <p:oleObj name="Slide" r:id="rId6" imgW="4952933" imgH="3429131" progId="PowerPoint.Slide.8">
                  <p:embed/>
                  <p:pic>
                    <p:nvPicPr>
                      <p:cNvPr id="0" name="Picture 2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8173"/>
                      <a:stretch>
                        <a:fillRect/>
                      </a:stretch>
                    </p:blipFill>
                    <p:spPr bwMode="auto">
                      <a:xfrm>
                        <a:off x="734319" y="6133373"/>
                        <a:ext cx="5675331" cy="16340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3EE3713A-3CAF-4854-BF21-0BD19552DB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65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8062" indent="-295408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81633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54287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26940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99593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2247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4900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7554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A148CA1-4929-4110-80DE-0B4DF919D099}" type="slidenum">
              <a:rPr lang="en-US" altLang="en-US" sz="1200"/>
              <a:pPr eaLnBrk="1" hangingPunct="1"/>
              <a:t>74</a:t>
            </a:fld>
            <a:endParaRPr lang="en-US" altLang="en-US" sz="1200" dirty="0"/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B838C66-1F38-4BBC-B8A3-E9BF4DBE12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3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9618"/>
            <a:fld id="{4FACD37F-342D-4FA1-9F87-1069093BCCFC}" type="slidenum">
              <a:rPr lang="en-US" smtClean="0">
                <a:latin typeface="Arial" charset="0"/>
              </a:rPr>
              <a:pPr defTabSz="989618"/>
              <a:t>81</a:t>
            </a:fld>
            <a:endParaRPr lang="en-US" dirty="0">
              <a:latin typeface="Arial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dirty="0">
              <a:latin typeface="Arial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B34BB9F6-6F88-4110-9C3E-4B67CE1C7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1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B5D9E4-AE81-41A3-8D68-A159CECB902D}" type="slidenum">
              <a:rPr lang="en-US" altLang="en-US"/>
              <a:pPr/>
              <a:t>85</a:t>
            </a:fld>
            <a:endParaRPr lang="en-US" alt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D183294-FF8A-4A85-BA0E-503571A795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71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9618"/>
            <a:fld id="{07581282-C1B8-458E-B1B6-B4497F2E570E}" type="slidenum">
              <a:rPr lang="en-US" smtClean="0">
                <a:latin typeface="Arial" charset="0"/>
              </a:rPr>
              <a:pPr defTabSz="989618"/>
              <a:t>89</a:t>
            </a:fld>
            <a:endParaRPr lang="en-US" dirty="0">
              <a:latin typeface="Arial" charset="0"/>
            </a:endParaRPr>
          </a:p>
        </p:txBody>
      </p:sp>
      <p:sp>
        <p:nvSpPr>
          <p:cNvPr id="51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>
              <a:latin typeface="Arial" charset="0"/>
            </a:endParaRP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734319" y="4869367"/>
          <a:ext cx="5675331" cy="726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0" name="Worksheet" r:id="rId4" imgW="5397634" imgH="703541" progId="Excel.Sheet.8">
                  <p:embed/>
                </p:oleObj>
              </mc:Choice>
              <mc:Fallback>
                <p:oleObj name="Worksheet" r:id="rId4" imgW="5397634" imgH="703541" progId="Excel.Sheet.8">
                  <p:embed/>
                  <p:pic>
                    <p:nvPicPr>
                      <p:cNvPr id="0" name="Picture 2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4869367"/>
                        <a:ext cx="5675331" cy="726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5"/>
          <p:cNvGraphicFramePr>
            <a:graphicFrameLocks noChangeAspect="1"/>
          </p:cNvGraphicFramePr>
          <p:nvPr/>
        </p:nvGraphicFramePr>
        <p:xfrm>
          <a:off x="734319" y="5761703"/>
          <a:ext cx="5675331" cy="733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" name="Worksheet" r:id="rId6" imgW="5397634" imgH="711102" progId="Excel.Sheet.8">
                  <p:embed/>
                </p:oleObj>
              </mc:Choice>
              <mc:Fallback>
                <p:oleObj name="Worksheet" r:id="rId6" imgW="5397634" imgH="711102" progId="Excel.Sheet.8">
                  <p:embed/>
                  <p:pic>
                    <p:nvPicPr>
                      <p:cNvPr id="0" name="Picture 2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5761703"/>
                        <a:ext cx="5675331" cy="7335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900B20D4-817C-43F3-A0E5-2B7E006600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53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9618"/>
            <a:fld id="{255E317D-78D4-4FFD-B76B-796E065F13FF}" type="slidenum">
              <a:rPr lang="en-US" smtClean="0">
                <a:latin typeface="Arial" charset="0"/>
              </a:rPr>
              <a:pPr defTabSz="989618"/>
              <a:t>90</a:t>
            </a:fld>
            <a:endParaRPr lang="en-US" dirty="0">
              <a:latin typeface="Arial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>
              <a:latin typeface="Arial" charset="0"/>
            </a:endParaRP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734319" y="4869368"/>
          <a:ext cx="5675331" cy="98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4" name="Worksheet" r:id="rId4" imgW="5397634" imgH="955217" progId="Excel.Sheet.8">
                  <p:embed/>
                </p:oleObj>
              </mc:Choice>
              <mc:Fallback>
                <p:oleObj name="Worksheet" r:id="rId4" imgW="5397634" imgH="955217" progId="Excel.Sheet.8">
                  <p:embed/>
                  <p:pic>
                    <p:nvPicPr>
                      <p:cNvPr id="0" name="Picture 2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4869368"/>
                        <a:ext cx="5675331" cy="98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5"/>
          <p:cNvGraphicFramePr>
            <a:graphicFrameLocks noChangeAspect="1"/>
          </p:cNvGraphicFramePr>
          <p:nvPr/>
        </p:nvGraphicFramePr>
        <p:xfrm>
          <a:off x="734319" y="6059694"/>
          <a:ext cx="5675331" cy="859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5" name="Worksheet" r:id="rId6" imgW="5397634" imgH="833159" progId="Excel.Sheet.8">
                  <p:embed/>
                </p:oleObj>
              </mc:Choice>
              <mc:Fallback>
                <p:oleObj name="Worksheet" r:id="rId6" imgW="5397634" imgH="833159" progId="Excel.Sheet.8">
                  <p:embed/>
                  <p:pic>
                    <p:nvPicPr>
                      <p:cNvPr id="0" name="Picture 2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6059694"/>
                        <a:ext cx="5675331" cy="8595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843F57F-01DB-4C62-9B2B-19F7FB8276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59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9618"/>
            <a:fld id="{C638523D-97AB-4822-97FB-6B740F213C16}" type="slidenum">
              <a:rPr lang="en-US" smtClean="0">
                <a:latin typeface="Arial" charset="0"/>
              </a:rPr>
              <a:pPr defTabSz="989618"/>
              <a:t>91</a:t>
            </a:fld>
            <a:endParaRPr lang="en-US" dirty="0">
              <a:latin typeface="Arial" charset="0"/>
            </a:endParaRPr>
          </a:p>
        </p:txBody>
      </p:sp>
      <p:sp>
        <p:nvSpPr>
          <p:cNvPr id="81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81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>
              <a:latin typeface="Arial" charset="0"/>
            </a:endParaRP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/>
        </p:nvGraphicFramePr>
        <p:xfrm>
          <a:off x="734319" y="4794051"/>
          <a:ext cx="5675331" cy="1227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8" name="Worksheet" r:id="rId4" imgW="5397634" imgH="1188890" progId="Excel.Sheet.8">
                  <p:embed/>
                </p:oleObj>
              </mc:Choice>
              <mc:Fallback>
                <p:oleObj name="Worksheet" r:id="rId4" imgW="5397634" imgH="1188890" progId="Excel.Sheet.8">
                  <p:embed/>
                  <p:pic>
                    <p:nvPicPr>
                      <p:cNvPr id="0" name="Picture 2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4794051"/>
                        <a:ext cx="5675331" cy="12279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6"/>
          <p:cNvGraphicFramePr>
            <a:graphicFrameLocks noChangeAspect="1"/>
          </p:cNvGraphicFramePr>
          <p:nvPr/>
        </p:nvGraphicFramePr>
        <p:xfrm>
          <a:off x="734319" y="6135010"/>
          <a:ext cx="5675331" cy="1779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9" name="Slide" r:id="rId6" imgW="4952933" imgH="3429131" progId="PowerPoint.Slide.8">
                  <p:embed/>
                </p:oleObj>
              </mc:Choice>
              <mc:Fallback>
                <p:oleObj name="Slide" r:id="rId6" imgW="4952933" imgH="3429131" progId="PowerPoint.Slide.8">
                  <p:embed/>
                  <p:pic>
                    <p:nvPicPr>
                      <p:cNvPr id="0" name="Picture 2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54401"/>
                      <a:stretch>
                        <a:fillRect/>
                      </a:stretch>
                    </p:blipFill>
                    <p:spPr bwMode="auto">
                      <a:xfrm>
                        <a:off x="734319" y="6135010"/>
                        <a:ext cx="5675331" cy="177975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088E889-8B59-46A5-9613-6C62627F4B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21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9618"/>
            <a:fld id="{F5A39FD6-C0E6-47C6-8C0C-AFD76AC9D001}" type="slidenum">
              <a:rPr lang="en-US" smtClean="0">
                <a:latin typeface="Arial" charset="0"/>
              </a:rPr>
              <a:pPr defTabSz="989618"/>
              <a:t>92</a:t>
            </a:fld>
            <a:endParaRPr lang="en-US" dirty="0">
              <a:latin typeface="Arial" charset="0"/>
            </a:endParaRPr>
          </a:p>
        </p:txBody>
      </p:sp>
      <p:sp>
        <p:nvSpPr>
          <p:cNvPr id="92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>
              <a:latin typeface="Arial" charset="0"/>
            </a:endParaRPr>
          </a:p>
        </p:txBody>
      </p:sp>
      <p:graphicFrame>
        <p:nvGraphicFramePr>
          <p:cNvPr id="9218" name="Object 5"/>
          <p:cNvGraphicFramePr>
            <a:graphicFrameLocks noChangeAspect="1"/>
          </p:cNvGraphicFramePr>
          <p:nvPr/>
        </p:nvGraphicFramePr>
        <p:xfrm>
          <a:off x="734319" y="4944684"/>
          <a:ext cx="5675331" cy="2126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5" name="Slide" r:id="rId4" imgW="4952933" imgH="3429131" progId="PowerPoint.Slide.8">
                  <p:embed/>
                </p:oleObj>
              </mc:Choice>
              <mc:Fallback>
                <p:oleObj name="Slide" r:id="rId4" imgW="4952933" imgH="3429131" progId="PowerPoint.Slide.8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5599"/>
                      <a:stretch>
                        <a:fillRect/>
                      </a:stretch>
                    </p:blipFill>
                    <p:spPr bwMode="auto">
                      <a:xfrm>
                        <a:off x="734319" y="4944684"/>
                        <a:ext cx="5675331" cy="2126869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D5F6253-435C-4669-83C9-8D844903D4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5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001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8062" indent="-295408" defTabSz="965001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81633" indent="-236327" defTabSz="965001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54287" indent="-236327" defTabSz="965001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26940" indent="-236327" defTabSz="965001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99593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2247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4900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7554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BECF882-C1F1-4AC9-97EC-880FF98C9FED}" type="slidenum">
              <a:rPr lang="en-US" altLang="en-US" sz="1200"/>
              <a:pPr/>
              <a:t>3</a:t>
            </a:fld>
            <a:endParaRPr lang="en-US" altLang="en-US" sz="1200" dirty="0"/>
          </a:p>
        </p:txBody>
      </p:sp>
      <p:sp>
        <p:nvSpPr>
          <p:cNvPr id="819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819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7" name="Slide Number Placeholder 3"/>
          <p:cNvSpPr txBox="1">
            <a:spLocks noGrp="1"/>
          </p:cNvSpPr>
          <p:nvPr/>
        </p:nvSpPr>
        <p:spPr bwMode="auto">
          <a:xfrm>
            <a:off x="4045341" y="9815688"/>
            <a:ext cx="3096981" cy="51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59" tIns="48230" rIns="96459" bIns="48230" anchor="b"/>
          <a:lstStyle>
            <a:lvl1pPr defTabSz="9334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34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34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34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34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34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34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34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34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BACB0F9-E808-4627-A73B-22BFDCA92382}" type="slidenum">
              <a:rPr lang="en-US" altLang="en-US"/>
              <a:pPr algn="r" eaLnBrk="1" hangingPunct="1"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B6D43BF8-3E57-47B6-996F-895B813AB4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02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8062" indent="-295408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81633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54287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26940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99593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2247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4900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7554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FDD3C34-A994-4572-95EC-911AA0FF4ABB}" type="slidenum">
              <a:rPr lang="en-US" altLang="en-US" sz="1200"/>
              <a:pPr eaLnBrk="1" hangingPunct="1"/>
              <a:t>96</a:t>
            </a:fld>
            <a:endParaRPr lang="en-US" altLang="en-US" sz="1200" dirty="0"/>
          </a:p>
        </p:txBody>
      </p:sp>
      <p:sp>
        <p:nvSpPr>
          <p:cNvPr id="48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4813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510401" y="4944684"/>
            <a:ext cx="5714846" cy="46499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en-US"/>
          </a:p>
        </p:txBody>
      </p:sp>
      <p:graphicFrame>
        <p:nvGraphicFramePr>
          <p:cNvPr id="48130" name="Object 8"/>
          <p:cNvGraphicFramePr>
            <a:graphicFrameLocks noChangeAspect="1"/>
          </p:cNvGraphicFramePr>
          <p:nvPr/>
        </p:nvGraphicFramePr>
        <p:xfrm>
          <a:off x="510401" y="4871005"/>
          <a:ext cx="5825158" cy="4889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9" name="Worksheet" r:id="rId4" imgW="5397634" imgH="4739719" progId="Excel.Sheet.8">
                  <p:embed/>
                </p:oleObj>
              </mc:Choice>
              <mc:Fallback>
                <p:oleObj name="Worksheet" r:id="rId4" imgW="5397634" imgH="4739719" progId="Excel.Sheet.8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401" y="4871005"/>
                        <a:ext cx="5825158" cy="4889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D6A8214-B376-422D-9D72-948545016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35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7745B0-2F4E-4843-9B52-7DC7DBCC4713}" type="slidenum">
              <a:rPr lang="en-US" altLang="en-US"/>
              <a:pPr/>
              <a:t>99</a:t>
            </a:fld>
            <a:endParaRPr lang="en-US" alt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graphicFrame>
        <p:nvGraphicFramePr>
          <p:cNvPr id="208900" name="Object 4"/>
          <p:cNvGraphicFramePr>
            <a:graphicFrameLocks noChangeAspect="1"/>
          </p:cNvGraphicFramePr>
          <p:nvPr/>
        </p:nvGraphicFramePr>
        <p:xfrm>
          <a:off x="734319" y="4871005"/>
          <a:ext cx="5675331" cy="733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31" name="Worksheet" r:id="rId4" imgW="5397634" imgH="711102" progId="Excel.Sheet.8">
                  <p:embed/>
                </p:oleObj>
              </mc:Choice>
              <mc:Fallback>
                <p:oleObj name="Worksheet" r:id="rId4" imgW="5397634" imgH="711102" progId="Excel.Sheet.8">
                  <p:embed/>
                  <p:pic>
                    <p:nvPicPr>
                      <p:cNvPr id="0" name="Picture 3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4871005"/>
                        <a:ext cx="5675331" cy="7335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01" name="Object 5"/>
          <p:cNvGraphicFramePr>
            <a:graphicFrameLocks noChangeAspect="1"/>
          </p:cNvGraphicFramePr>
          <p:nvPr/>
        </p:nvGraphicFramePr>
        <p:xfrm>
          <a:off x="734319" y="5835382"/>
          <a:ext cx="5675331" cy="1052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32" name="Worksheet" r:id="rId6" imgW="5397634" imgH="1021106" progId="Excel.Sheet.8">
                  <p:embed/>
                </p:oleObj>
              </mc:Choice>
              <mc:Fallback>
                <p:oleObj name="Worksheet" r:id="rId6" imgW="5397634" imgH="1021106" progId="Excel.Sheet.8">
                  <p:embed/>
                  <p:pic>
                    <p:nvPicPr>
                      <p:cNvPr id="0" name="Picture 3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5835382"/>
                        <a:ext cx="5675331" cy="10527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02" name="Object 6"/>
          <p:cNvGraphicFramePr>
            <a:graphicFrameLocks noChangeAspect="1"/>
          </p:cNvGraphicFramePr>
          <p:nvPr/>
        </p:nvGraphicFramePr>
        <p:xfrm>
          <a:off x="734319" y="7097751"/>
          <a:ext cx="5675331" cy="1332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33" name="Worksheet" r:id="rId8" imgW="5397634" imgH="1292945" progId="Excel.Sheet.8">
                  <p:embed/>
                </p:oleObj>
              </mc:Choice>
              <mc:Fallback>
                <p:oleObj name="Worksheet" r:id="rId8" imgW="5397634" imgH="1292945" progId="Excel.Sheet.8">
                  <p:embed/>
                  <p:pic>
                    <p:nvPicPr>
                      <p:cNvPr id="0" name="Picture 3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7097751"/>
                        <a:ext cx="5675331" cy="13327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DB923BE-E059-4960-8BF4-343888B1EB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56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8E8753-8A3E-4E9D-916F-0564941C4EAD}" type="slidenum">
              <a:rPr lang="en-US" altLang="en-US"/>
              <a:pPr/>
              <a:t>100</a:t>
            </a:fld>
            <a:endParaRPr lang="en-US" alt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graphicFrame>
        <p:nvGraphicFramePr>
          <p:cNvPr id="210949" name="Object 5"/>
          <p:cNvGraphicFramePr>
            <a:graphicFrameLocks noChangeAspect="1"/>
          </p:cNvGraphicFramePr>
          <p:nvPr/>
        </p:nvGraphicFramePr>
        <p:xfrm>
          <a:off x="734319" y="4944684"/>
          <a:ext cx="5675331" cy="599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32" name="Worksheet" r:id="rId4" imgW="5397634" imgH="581483" progId="Excel.Sheet.8">
                  <p:embed/>
                </p:oleObj>
              </mc:Choice>
              <mc:Fallback>
                <p:oleObj name="Worksheet" r:id="rId4" imgW="5397634" imgH="581483" progId="Excel.Sheet.8">
                  <p:embed/>
                  <p:pic>
                    <p:nvPicPr>
                      <p:cNvPr id="0" name="Picture 2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4944684"/>
                        <a:ext cx="5675331" cy="5992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50" name="Object 6"/>
          <p:cNvGraphicFramePr>
            <a:graphicFrameLocks noChangeAspect="1"/>
          </p:cNvGraphicFramePr>
          <p:nvPr/>
        </p:nvGraphicFramePr>
        <p:xfrm>
          <a:off x="734319" y="5688024"/>
          <a:ext cx="5675331" cy="3906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33" name="Slide" r:id="rId6" imgW="4952933" imgH="3429131" progId="PowerPoint.Slide.8">
                  <p:embed/>
                </p:oleObj>
              </mc:Choice>
              <mc:Fallback>
                <p:oleObj name="Slide" r:id="rId6" imgW="4952933" imgH="3429131" progId="PowerPoint.Slide.8">
                  <p:embed/>
                  <p:pic>
                    <p:nvPicPr>
                      <p:cNvPr id="0" name="Picture 2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5688024"/>
                        <a:ext cx="5675331" cy="390662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64DC291-990C-4880-AB35-4ED5EC417F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02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9618"/>
            <a:fld id="{5EE3FA00-9B5D-4632-BF28-E5C5EBD0193E}" type="slidenum">
              <a:rPr lang="en-US" smtClean="0">
                <a:latin typeface="Arial" charset="0"/>
              </a:rPr>
              <a:pPr defTabSz="989618"/>
              <a:t>101</a:t>
            </a:fld>
            <a:endParaRPr lang="en-US" dirty="0">
              <a:latin typeface="Arial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>
              <a:latin typeface="Arial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DFA1F97-7D10-42AF-8326-250FB3D1B8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89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9618"/>
            <a:fld id="{1DBB1F30-E6C3-4F56-8D65-08E51D334272}" type="slidenum">
              <a:rPr lang="en-US" smtClean="0">
                <a:latin typeface="Arial" charset="0"/>
              </a:rPr>
              <a:pPr defTabSz="989618"/>
              <a:t>102</a:t>
            </a:fld>
            <a:endParaRPr lang="en-US" dirty="0">
              <a:latin typeface="Arial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dirty="0">
              <a:latin typeface="Arial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4F10CB2-FC6D-45F8-8B18-0C57DF7A9B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91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8062" indent="-295408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81633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54287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26940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99593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2247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4900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7554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ABB7E1D-9F32-4DF3-8610-2F8FA15AB838}" type="slidenum">
              <a:rPr lang="en-US" altLang="en-US" sz="1200"/>
              <a:pPr eaLnBrk="1" hangingPunct="1"/>
              <a:t>104</a:t>
            </a:fld>
            <a:endParaRPr lang="en-US" altLang="en-US" sz="1200" dirty="0"/>
          </a:p>
        </p:txBody>
      </p:sp>
      <p:sp>
        <p:nvSpPr>
          <p:cNvPr id="51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en-US"/>
          </a:p>
        </p:txBody>
      </p:sp>
      <p:graphicFrame>
        <p:nvGraphicFramePr>
          <p:cNvPr id="51202" name="Object 7"/>
          <p:cNvGraphicFramePr>
            <a:graphicFrameLocks noChangeAspect="1"/>
          </p:cNvGraphicFramePr>
          <p:nvPr/>
        </p:nvGraphicFramePr>
        <p:xfrm>
          <a:off x="734319" y="4825161"/>
          <a:ext cx="5675331" cy="3906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3" name="Slide" r:id="rId4" imgW="4952933" imgH="3429131" progId="PowerPoint.Slide.8">
                  <p:embed/>
                </p:oleObj>
              </mc:Choice>
              <mc:Fallback>
                <p:oleObj name="Slide" r:id="rId4" imgW="4952933" imgH="3429131" progId="PowerPoint.Slide.8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4825161"/>
                        <a:ext cx="5675331" cy="390662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AEFE02D-1DCB-4DE0-9DCF-DD413B93CE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629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9618"/>
            <a:fld id="{72B753EE-ADED-45EE-B76E-FBE5AF58C7B7}" type="slidenum">
              <a:rPr lang="en-US" smtClean="0">
                <a:latin typeface="Arial" charset="0"/>
              </a:rPr>
              <a:pPr defTabSz="989618"/>
              <a:t>105</a:t>
            </a:fld>
            <a:endParaRPr lang="en-US" dirty="0">
              <a:latin typeface="Arial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>
              <a:latin typeface="Arial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0A41359-9110-44F1-8B55-E6747E8E4F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95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708025"/>
            <a:ext cx="5105400" cy="3535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A5751-F84E-4D14-99F7-F6C6A842821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3F3502A-D845-415F-B99B-46D2D1E61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60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C705E35-C84C-4531-BE8D-F7DC705A5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11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57275" y="719138"/>
            <a:ext cx="5202238" cy="3602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0E84749-36E5-4937-ADF9-4B9BDE90E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71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484287-BE4E-4930-8B02-90AA79D2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51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2BE568F-E2A2-43F7-8294-F93D214E4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54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8062" indent="-295408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81633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54287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26940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99593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2247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4900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7554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8FE03CA-3FBF-4216-A651-A27DDED8D9EA}" type="slidenum">
              <a:rPr lang="en-US" altLang="en-US" sz="1200"/>
              <a:pPr eaLnBrk="1" hangingPunct="1"/>
              <a:t>67</a:t>
            </a:fld>
            <a:endParaRPr lang="en-US" altLang="en-US" sz="1200" dirty="0"/>
          </a:p>
        </p:txBody>
      </p:sp>
      <p:sp>
        <p:nvSpPr>
          <p:cNvPr id="153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153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en-US"/>
          </a:p>
        </p:txBody>
      </p:sp>
      <p:sp>
        <p:nvSpPr>
          <p:cNvPr id="15367" name="Slide Number Placeholder 3"/>
          <p:cNvSpPr txBox="1">
            <a:spLocks noGrp="1"/>
          </p:cNvSpPr>
          <p:nvPr/>
        </p:nvSpPr>
        <p:spPr bwMode="auto">
          <a:xfrm>
            <a:off x="4045341" y="9815688"/>
            <a:ext cx="3096981" cy="51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59" tIns="48230" rIns="96459" bIns="48230" anchor="b"/>
          <a:lstStyle>
            <a:lvl1pPr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208E852A-6E6D-48A4-A637-0EBF87A5243D}" type="slidenum">
              <a:rPr lang="en-US" altLang="en-US" sz="1200"/>
              <a:pPr algn="r" eaLnBrk="1" hangingPunct="1"/>
              <a:t>67</a:t>
            </a:fld>
            <a:endParaRPr lang="en-US" altLang="en-US" sz="1200" dirty="0"/>
          </a:p>
        </p:txBody>
      </p:sp>
      <p:graphicFrame>
        <p:nvGraphicFramePr>
          <p:cNvPr id="15362" name="Object 6"/>
          <p:cNvGraphicFramePr>
            <a:graphicFrameLocks noChangeAspect="1"/>
          </p:cNvGraphicFramePr>
          <p:nvPr/>
        </p:nvGraphicFramePr>
        <p:xfrm>
          <a:off x="658582" y="4776041"/>
          <a:ext cx="5751068" cy="98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" name="Worksheet" r:id="rId4" imgW="5397634" imgH="955217" progId="Excel.Sheet.8">
                  <p:embed/>
                </p:oleObj>
              </mc:Choice>
              <mc:Fallback>
                <p:oleObj name="Worksheet" r:id="rId4" imgW="5397634" imgH="955217" progId="Excel.Sheet.8">
                  <p:embed/>
                  <p:pic>
                    <p:nvPicPr>
                      <p:cNvPr id="0" name="Picture 2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582" y="4776041"/>
                        <a:ext cx="5751068" cy="985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7"/>
          <p:cNvGraphicFramePr>
            <a:graphicFrameLocks noChangeAspect="1"/>
          </p:cNvGraphicFramePr>
          <p:nvPr/>
        </p:nvGraphicFramePr>
        <p:xfrm>
          <a:off x="658582" y="5887775"/>
          <a:ext cx="5751068" cy="2324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7" name="Slide" r:id="rId6" imgW="4952933" imgH="3429131" progId="PowerPoint.Slide.8">
                  <p:embed/>
                </p:oleObj>
              </mc:Choice>
              <mc:Fallback>
                <p:oleObj name="Slide" r:id="rId6" imgW="4952933" imgH="3429131" progId="PowerPoint.Slide.8">
                  <p:embed/>
                  <p:pic>
                    <p:nvPicPr>
                      <p:cNvPr id="0" name="Picture 2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41273"/>
                      <a:stretch>
                        <a:fillRect/>
                      </a:stretch>
                    </p:blipFill>
                    <p:spPr bwMode="auto">
                      <a:xfrm>
                        <a:off x="658582" y="5887775"/>
                        <a:ext cx="5751068" cy="232498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EAB5B22-64F0-4F08-A95D-748C9112D9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02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8062" indent="-295408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81633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54287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26940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99593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2247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4900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7554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E39222-F190-4846-BD65-7404D74B1186}" type="slidenum">
              <a:rPr lang="en-US" altLang="en-US" sz="1200"/>
              <a:pPr eaLnBrk="1" hangingPunct="1"/>
              <a:t>68</a:t>
            </a:fld>
            <a:endParaRPr lang="en-US" altLang="en-US" sz="1200" dirty="0"/>
          </a:p>
        </p:txBody>
      </p:sp>
      <p:sp>
        <p:nvSpPr>
          <p:cNvPr id="163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163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en-US"/>
          </a:p>
        </p:txBody>
      </p:sp>
      <p:graphicFrame>
        <p:nvGraphicFramePr>
          <p:cNvPr id="16386" name="Object 4"/>
          <p:cNvGraphicFramePr>
            <a:graphicFrameLocks noChangeAspect="1"/>
          </p:cNvGraphicFramePr>
          <p:nvPr/>
        </p:nvGraphicFramePr>
        <p:xfrm>
          <a:off x="734319" y="4944684"/>
          <a:ext cx="5675331" cy="607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0" name="Worksheet" r:id="rId4" imgW="5397634" imgH="589404" progId="Excel.Sheet.8">
                  <p:embed/>
                </p:oleObj>
              </mc:Choice>
              <mc:Fallback>
                <p:oleObj name="Worksheet" r:id="rId4" imgW="5397634" imgH="589404" progId="Excel.Sheet.8">
                  <p:embed/>
                  <p:pic>
                    <p:nvPicPr>
                      <p:cNvPr id="0" name="Picture 2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4944684"/>
                        <a:ext cx="5675331" cy="6074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5"/>
          <p:cNvGraphicFramePr>
            <a:graphicFrameLocks noChangeAspect="1"/>
          </p:cNvGraphicFramePr>
          <p:nvPr/>
        </p:nvGraphicFramePr>
        <p:xfrm>
          <a:off x="734319" y="5761703"/>
          <a:ext cx="5675331" cy="859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1" name="Worksheet" r:id="rId6" imgW="5397634" imgH="833159" progId="Excel.Sheet.8">
                  <p:embed/>
                </p:oleObj>
              </mc:Choice>
              <mc:Fallback>
                <p:oleObj name="Worksheet" r:id="rId6" imgW="5397634" imgH="833159" progId="Excel.Sheet.8">
                  <p:embed/>
                  <p:pic>
                    <p:nvPicPr>
                      <p:cNvPr id="0" name="Picture 2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5761703"/>
                        <a:ext cx="5675331" cy="8595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158EED5-A1A2-44A8-831A-48499F9FD8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51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24">
            <a:extLst>
              <a:ext uri="{FF2B5EF4-FFF2-40B4-BE49-F238E27FC236}">
                <a16:creationId xmlns:a16="http://schemas.microsoft.com/office/drawing/2014/main" xmlns="" id="{9EF940CE-A101-4EE0-A9A3-1545D132D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321" y="274638"/>
            <a:ext cx="905668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36649" y="1700213"/>
            <a:ext cx="8262939" cy="4425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67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975"/>
            </a:lvl1pPr>
          </a:lstStyle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05627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456" y="6453336"/>
            <a:ext cx="6464994" cy="2681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en-US"/>
              <a:t>ISO 9001:2015 series 1/Rev 02 © Copyright Sentral Sistem, April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456" y="6453336"/>
            <a:ext cx="6464994" cy="2681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en-US"/>
              <a:t>ISO 9001:2015 series 1/Rev 02 © Copyright Sentral Sistem, April 2017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456" y="6453336"/>
            <a:ext cx="6464994" cy="2681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en-US"/>
              <a:t>ISO 9001:2015 series 1/Rev 02 © Copyright Sentral Sistem, April 2017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6456" y="6453336"/>
            <a:ext cx="6464994" cy="26814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d-ID" dirty="0" smtClean="0"/>
              <a:t>AS</a:t>
            </a:r>
            <a:r>
              <a:rPr lang="id-ID" baseline="0" dirty="0" smtClean="0"/>
              <a:t> 9120B 2016</a:t>
            </a:r>
            <a:r>
              <a:rPr lang="en-US" dirty="0" smtClean="0"/>
              <a:t>/Rev 0</a:t>
            </a:r>
            <a:r>
              <a:rPr lang="id-ID" dirty="0" smtClean="0"/>
              <a:t>0</a:t>
            </a:r>
            <a:r>
              <a:rPr lang="en-US" dirty="0" smtClean="0"/>
              <a:t> </a:t>
            </a:r>
            <a:r>
              <a:rPr lang="en-US" dirty="0"/>
              <a:t>© Copyright Sentral Sistem, April 2017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994277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234A4F0-2A49-4593-9B8A-C1D4D2ADF6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24">
            <a:extLst>
              <a:ext uri="{FF2B5EF4-FFF2-40B4-BE49-F238E27FC236}">
                <a16:creationId xmlns:a16="http://schemas.microsoft.com/office/drawing/2014/main" xmlns="" id="{D5EB5E5B-6A5A-466D-8B5A-371DA700C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4CB15F9C-59B7-428D-B194-A4776FBF06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24">
            <a:extLst>
              <a:ext uri="{FF2B5EF4-FFF2-40B4-BE49-F238E27FC236}">
                <a16:creationId xmlns:a16="http://schemas.microsoft.com/office/drawing/2014/main" xmlns="" id="{344EA7D2-8C7E-445D-904C-EA0629F5C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91758290-87E0-43AA-AEEF-3AFCC820275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24">
            <a:extLst>
              <a:ext uri="{FF2B5EF4-FFF2-40B4-BE49-F238E27FC236}">
                <a16:creationId xmlns:a16="http://schemas.microsoft.com/office/drawing/2014/main" xmlns="" id="{9462540A-A739-45DA-8875-F1BB680A75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DF7E4F2-D9F4-4366-9A4C-D2FEC8F07E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24">
            <a:extLst>
              <a:ext uri="{FF2B5EF4-FFF2-40B4-BE49-F238E27FC236}">
                <a16:creationId xmlns:a16="http://schemas.microsoft.com/office/drawing/2014/main" xmlns="" id="{5D4D7708-F259-4FDA-8A5F-58CA76707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2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id-ID" sz="1200" dirty="0" smtClean="0"/>
              <a:t>AS 9120B 2016</a:t>
            </a:r>
            <a:r>
              <a:rPr lang="en-US" sz="1200" dirty="0" smtClean="0"/>
              <a:t>/Rev</a:t>
            </a:r>
            <a:r>
              <a:rPr lang="id-ID" sz="1200" dirty="0" smtClean="0"/>
              <a:t>0</a:t>
            </a:r>
            <a:r>
              <a:rPr lang="en-US" sz="1200" dirty="0" smtClean="0"/>
              <a:t> © Copyright Sentral Sistem, April 2017</a:t>
            </a:r>
            <a:endParaRPr 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74" r:id="rId2"/>
    <p:sldLayoutId id="2147484075" r:id="rId3"/>
    <p:sldLayoutId id="2147484076" r:id="rId4"/>
    <p:sldLayoutId id="2147484064" r:id="rId5"/>
    <p:sldLayoutId id="2147484065" r:id="rId6"/>
    <p:sldLayoutId id="2147484066" r:id="rId7"/>
    <p:sldLayoutId id="2147484067" r:id="rId8"/>
    <p:sldLayoutId id="2147484073" r:id="rId9"/>
    <p:sldLayoutId id="2147484068" r:id="rId10"/>
    <p:sldLayoutId id="2147484078" r:id="rId11"/>
  </p:sldLayoutIdLst>
  <p:transition spd="slow">
    <p:fade/>
  </p:transition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50.emf"/><Relationship Id="rId4" Type="http://schemas.openxmlformats.org/officeDocument/2006/relationships/oleObject" Target="../embeddings/oleObject20.bin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5.jpeg"/><Relationship Id="rId4" Type="http://schemas.openxmlformats.org/officeDocument/2006/relationships/image" Target="../media/image154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7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58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9.wdp"/><Relationship Id="rId5" Type="http://schemas.openxmlformats.org/officeDocument/2006/relationships/image" Target="../media/image164.png"/><Relationship Id="rId4" Type="http://schemas.openxmlformats.org/officeDocument/2006/relationships/image" Target="../media/image163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4.jpe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5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5.g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4.emf"/><Relationship Id="rId4" Type="http://schemas.openxmlformats.org/officeDocument/2006/relationships/image" Target="../media/image8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1.jpeg"/><Relationship Id="rId4" Type="http://schemas.openxmlformats.org/officeDocument/2006/relationships/image" Target="../media/image84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4.wdp"/><Relationship Id="rId4" Type="http://schemas.openxmlformats.org/officeDocument/2006/relationships/image" Target="../media/image9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5.xml"/><Relationship Id="rId4" Type="http://schemas.microsoft.com/office/2007/relationships/hdphoto" Target="../media/hdphoto6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2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13" Type="http://schemas.openxmlformats.org/officeDocument/2006/relationships/image" Target="../media/image112.jpeg"/><Relationship Id="rId3" Type="http://schemas.openxmlformats.org/officeDocument/2006/relationships/image" Target="../media/image104.jpeg"/><Relationship Id="rId7" Type="http://schemas.openxmlformats.org/officeDocument/2006/relationships/image" Target="../media/image107.jpeg"/><Relationship Id="rId12" Type="http://schemas.openxmlformats.org/officeDocument/2006/relationships/image" Target="../media/image111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6.jpeg"/><Relationship Id="rId11" Type="http://schemas.openxmlformats.org/officeDocument/2006/relationships/image" Target="../media/image110.jpeg"/><Relationship Id="rId5" Type="http://schemas.openxmlformats.org/officeDocument/2006/relationships/hyperlink" Target="Prosedur%20Penyimpanan%20&amp;%20Perawatan.pdf" TargetMode="External"/><Relationship Id="rId10" Type="http://schemas.openxmlformats.org/officeDocument/2006/relationships/image" Target="../media/image78.jpeg"/><Relationship Id="rId4" Type="http://schemas.openxmlformats.org/officeDocument/2006/relationships/image" Target="../media/image105.jpeg"/><Relationship Id="rId9" Type="http://schemas.openxmlformats.org/officeDocument/2006/relationships/image" Target="../media/image109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7.jpeg"/><Relationship Id="rId5" Type="http://schemas.openxmlformats.org/officeDocument/2006/relationships/image" Target="../media/image116.jpeg"/><Relationship Id="rId4" Type="http://schemas.openxmlformats.org/officeDocument/2006/relationships/image" Target="../media/image103.jpe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jpeg"/><Relationship Id="rId3" Type="http://schemas.openxmlformats.org/officeDocument/2006/relationships/image" Target="../media/image118.jpeg"/><Relationship Id="rId7" Type="http://schemas.openxmlformats.org/officeDocument/2006/relationships/image" Target="../media/image122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1.jpeg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Relationship Id="rId9" Type="http://schemas.openxmlformats.org/officeDocument/2006/relationships/image" Target="../media/image12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7.jpeg"/><Relationship Id="rId5" Type="http://schemas.openxmlformats.org/officeDocument/2006/relationships/image" Target="../media/image117.jpeg"/><Relationship Id="rId4" Type="http://schemas.openxmlformats.org/officeDocument/2006/relationships/image" Target="../media/image126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1.png"/><Relationship Id="rId4" Type="http://schemas.openxmlformats.org/officeDocument/2006/relationships/image" Target="../media/image11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7" Type="http://schemas.microsoft.com/office/2007/relationships/hdphoto" Target="../media/hdphoto8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5.png"/><Relationship Id="rId5" Type="http://schemas.microsoft.com/office/2007/relationships/hdphoto" Target="../media/hdphoto7.wdp"/><Relationship Id="rId4" Type="http://schemas.openxmlformats.org/officeDocument/2006/relationships/image" Target="../media/image13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jpeg"/><Relationship Id="rId3" Type="http://schemas.openxmlformats.org/officeDocument/2006/relationships/image" Target="../media/image138.png"/><Relationship Id="rId7" Type="http://schemas.openxmlformats.org/officeDocument/2006/relationships/image" Target="../media/image10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Pemeriksaan%20Kualitas%20Beras.pdf" TargetMode="External"/><Relationship Id="rId11" Type="http://schemas.openxmlformats.org/officeDocument/2006/relationships/image" Target="../media/image144.jpeg"/><Relationship Id="rId5" Type="http://schemas.openxmlformats.org/officeDocument/2006/relationships/image" Target="../media/image140.jpeg"/><Relationship Id="rId10" Type="http://schemas.openxmlformats.org/officeDocument/2006/relationships/image" Target="../media/image143.jpeg"/><Relationship Id="rId4" Type="http://schemas.openxmlformats.org/officeDocument/2006/relationships/image" Target="../media/image139.jpeg"/><Relationship Id="rId9" Type="http://schemas.openxmlformats.org/officeDocument/2006/relationships/image" Target="../media/image142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46.emf"/><Relationship Id="rId4" Type="http://schemas.openxmlformats.org/officeDocument/2006/relationships/oleObject" Target="../embeddings/oleObject1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C:\Users\MGR\AppData\Roaming\PixelMetrics\CaptureWiz\Temp\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9056"/>
            <a:ext cx="9950612" cy="690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480" y="467330"/>
            <a:ext cx="1178169" cy="422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 flipV="1">
            <a:off x="1992797" y="667001"/>
            <a:ext cx="5997170" cy="602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4" name="Rectangle 13"/>
          <p:cNvSpPr/>
          <p:nvPr/>
        </p:nvSpPr>
        <p:spPr>
          <a:xfrm>
            <a:off x="5860347" y="3295987"/>
            <a:ext cx="3482043" cy="11576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6923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AS 9120B</a:t>
            </a:r>
            <a:endParaRPr lang="en-US" sz="6923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13055" y="4168508"/>
            <a:ext cx="1925527" cy="11576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6923" b="1" dirty="0" smtClean="0">
                <a:solidFill>
                  <a:srgbClr val="002060"/>
                </a:solidFill>
                <a:latin typeface="Impact" panose="020B0806030902050204" pitchFamily="34" charset="0"/>
              </a:rPr>
              <a:t>2016</a:t>
            </a:r>
            <a:endParaRPr lang="en-US" sz="6923" b="1" dirty="0">
              <a:solidFill>
                <a:srgbClr val="002060"/>
              </a:solidFill>
              <a:latin typeface="Impact" panose="020B080603090205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10800000">
            <a:off x="8101218" y="3263162"/>
            <a:ext cx="778600" cy="222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47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71047" y="3299525"/>
            <a:ext cx="778600" cy="944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39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“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5540FA8-BE25-4C1F-B0DD-EF0A7DB9F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42621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0"/>
            <a:ext cx="5162228" cy="5263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0" y="507127"/>
            <a:ext cx="4592960" cy="1049664"/>
          </a:xfrm>
          <a:custGeom>
            <a:avLst/>
            <a:gdLst>
              <a:gd name="connsiteX0" fmla="*/ 0 w 4592960"/>
              <a:gd name="connsiteY0" fmla="*/ 0 h 667245"/>
              <a:gd name="connsiteX1" fmla="*/ 4592960 w 4592960"/>
              <a:gd name="connsiteY1" fmla="*/ 0 h 667245"/>
              <a:gd name="connsiteX2" fmla="*/ 4592960 w 4592960"/>
              <a:gd name="connsiteY2" fmla="*/ 667245 h 667245"/>
              <a:gd name="connsiteX3" fmla="*/ 0 w 4592960"/>
              <a:gd name="connsiteY3" fmla="*/ 667245 h 667245"/>
              <a:gd name="connsiteX4" fmla="*/ 0 w 4592960"/>
              <a:gd name="connsiteY4" fmla="*/ 0 h 667245"/>
              <a:gd name="connsiteX0" fmla="*/ 0 w 4592960"/>
              <a:gd name="connsiteY0" fmla="*/ 0 h 667245"/>
              <a:gd name="connsiteX1" fmla="*/ 4592960 w 4592960"/>
              <a:gd name="connsiteY1" fmla="*/ 0 h 667245"/>
              <a:gd name="connsiteX2" fmla="*/ 4044320 w 4592960"/>
              <a:gd name="connsiteY2" fmla="*/ 667245 h 667245"/>
              <a:gd name="connsiteX3" fmla="*/ 0 w 4592960"/>
              <a:gd name="connsiteY3" fmla="*/ 667245 h 667245"/>
              <a:gd name="connsiteX4" fmla="*/ 0 w 4592960"/>
              <a:gd name="connsiteY4" fmla="*/ 0 h 667245"/>
              <a:gd name="connsiteX0" fmla="*/ 0 w 4592960"/>
              <a:gd name="connsiteY0" fmla="*/ 0 h 683871"/>
              <a:gd name="connsiteX1" fmla="*/ 4592960 w 4592960"/>
              <a:gd name="connsiteY1" fmla="*/ 0 h 683871"/>
              <a:gd name="connsiteX2" fmla="*/ 3961193 w 4592960"/>
              <a:gd name="connsiteY2" fmla="*/ 683871 h 683871"/>
              <a:gd name="connsiteX3" fmla="*/ 0 w 4592960"/>
              <a:gd name="connsiteY3" fmla="*/ 667245 h 683871"/>
              <a:gd name="connsiteX4" fmla="*/ 0 w 4592960"/>
              <a:gd name="connsiteY4" fmla="*/ 0 h 683871"/>
              <a:gd name="connsiteX0" fmla="*/ 0 w 4592960"/>
              <a:gd name="connsiteY0" fmla="*/ 0 h 667245"/>
              <a:gd name="connsiteX1" fmla="*/ 4592960 w 4592960"/>
              <a:gd name="connsiteY1" fmla="*/ 0 h 667245"/>
              <a:gd name="connsiteX2" fmla="*/ 3977819 w 4592960"/>
              <a:gd name="connsiteY2" fmla="*/ 667245 h 667245"/>
              <a:gd name="connsiteX3" fmla="*/ 0 w 4592960"/>
              <a:gd name="connsiteY3" fmla="*/ 667245 h 667245"/>
              <a:gd name="connsiteX4" fmla="*/ 0 w 4592960"/>
              <a:gd name="connsiteY4" fmla="*/ 0 h 6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2960" h="667245">
                <a:moveTo>
                  <a:pt x="0" y="0"/>
                </a:moveTo>
                <a:lnTo>
                  <a:pt x="4592960" y="0"/>
                </a:lnTo>
                <a:lnTo>
                  <a:pt x="3977819" y="667245"/>
                </a:lnTo>
                <a:lnTo>
                  <a:pt x="0" y="6672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8" name="Rectangle 37"/>
          <p:cNvSpPr/>
          <p:nvPr/>
        </p:nvSpPr>
        <p:spPr>
          <a:xfrm>
            <a:off x="4232920" y="0"/>
            <a:ext cx="5673080" cy="1052736"/>
          </a:xfrm>
          <a:custGeom>
            <a:avLst/>
            <a:gdLst>
              <a:gd name="connsiteX0" fmla="*/ 0 w 5673080"/>
              <a:gd name="connsiteY0" fmla="*/ 0 h 1052736"/>
              <a:gd name="connsiteX1" fmla="*/ 5673080 w 5673080"/>
              <a:gd name="connsiteY1" fmla="*/ 0 h 1052736"/>
              <a:gd name="connsiteX2" fmla="*/ 5673080 w 5673080"/>
              <a:gd name="connsiteY2" fmla="*/ 1052736 h 1052736"/>
              <a:gd name="connsiteX3" fmla="*/ 0 w 5673080"/>
              <a:gd name="connsiteY3" fmla="*/ 1052736 h 1052736"/>
              <a:gd name="connsiteX4" fmla="*/ 0 w 5673080"/>
              <a:gd name="connsiteY4" fmla="*/ 0 h 1052736"/>
              <a:gd name="connsiteX0" fmla="*/ 532015 w 5673080"/>
              <a:gd name="connsiteY0" fmla="*/ 33251 h 1052736"/>
              <a:gd name="connsiteX1" fmla="*/ 5673080 w 5673080"/>
              <a:gd name="connsiteY1" fmla="*/ 0 h 1052736"/>
              <a:gd name="connsiteX2" fmla="*/ 5673080 w 5673080"/>
              <a:gd name="connsiteY2" fmla="*/ 1052736 h 1052736"/>
              <a:gd name="connsiteX3" fmla="*/ 0 w 5673080"/>
              <a:gd name="connsiteY3" fmla="*/ 1052736 h 1052736"/>
              <a:gd name="connsiteX4" fmla="*/ 532015 w 5673080"/>
              <a:gd name="connsiteY4" fmla="*/ 33251 h 1052736"/>
              <a:gd name="connsiteX0" fmla="*/ 532015 w 5673080"/>
              <a:gd name="connsiteY0" fmla="*/ 0 h 1069361"/>
              <a:gd name="connsiteX1" fmla="*/ 5673080 w 5673080"/>
              <a:gd name="connsiteY1" fmla="*/ 16625 h 1069361"/>
              <a:gd name="connsiteX2" fmla="*/ 5673080 w 5673080"/>
              <a:gd name="connsiteY2" fmla="*/ 1069361 h 1069361"/>
              <a:gd name="connsiteX3" fmla="*/ 0 w 5673080"/>
              <a:gd name="connsiteY3" fmla="*/ 1069361 h 1069361"/>
              <a:gd name="connsiteX4" fmla="*/ 532015 w 5673080"/>
              <a:gd name="connsiteY4" fmla="*/ 0 h 1069361"/>
              <a:gd name="connsiteX0" fmla="*/ 598517 w 5673080"/>
              <a:gd name="connsiteY0" fmla="*/ 0 h 1052736"/>
              <a:gd name="connsiteX1" fmla="*/ 5673080 w 5673080"/>
              <a:gd name="connsiteY1" fmla="*/ 0 h 1052736"/>
              <a:gd name="connsiteX2" fmla="*/ 5673080 w 5673080"/>
              <a:gd name="connsiteY2" fmla="*/ 1052736 h 1052736"/>
              <a:gd name="connsiteX3" fmla="*/ 0 w 5673080"/>
              <a:gd name="connsiteY3" fmla="*/ 1052736 h 1052736"/>
              <a:gd name="connsiteX4" fmla="*/ 598517 w 5673080"/>
              <a:gd name="connsiteY4" fmla="*/ 0 h 105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3080" h="1052736">
                <a:moveTo>
                  <a:pt x="598517" y="0"/>
                </a:moveTo>
                <a:lnTo>
                  <a:pt x="5673080" y="0"/>
                </a:lnTo>
                <a:lnTo>
                  <a:pt x="5673080" y="1052736"/>
                </a:lnTo>
                <a:lnTo>
                  <a:pt x="0" y="1052736"/>
                </a:lnTo>
                <a:lnTo>
                  <a:pt x="598517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-15552" y="548680"/>
            <a:ext cx="42484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3825" marR="12700" indent="-111761" algn="ctr" defTabSz="914400"/>
            <a:r>
              <a:rPr lang="id-ID" sz="2800" b="1" dirty="0" smtClean="0">
                <a:solidFill>
                  <a:srgbClr val="FFFFFF"/>
                </a:solidFill>
                <a:latin typeface="Perpetua"/>
                <a:cs typeface="Perpetua"/>
              </a:rPr>
              <a:t>AS</a:t>
            </a:r>
            <a:r>
              <a:rPr lang="id-ID" sz="2800" b="1" spc="5" dirty="0" smtClean="0">
                <a:solidFill>
                  <a:srgbClr val="FFFFFF"/>
                </a:solidFill>
                <a:latin typeface="Perpetua"/>
                <a:cs typeface="Perpetua"/>
              </a:rPr>
              <a:t>9</a:t>
            </a:r>
            <a:r>
              <a:rPr lang="id-ID" sz="2800" b="1" dirty="0" smtClean="0">
                <a:solidFill>
                  <a:srgbClr val="FFFFFF"/>
                </a:solidFill>
                <a:latin typeface="Perpetua"/>
                <a:cs typeface="Perpetua"/>
              </a:rPr>
              <a:t>1</a:t>
            </a:r>
            <a:r>
              <a:rPr lang="id-ID" sz="2800" b="1" spc="10" dirty="0" smtClean="0">
                <a:solidFill>
                  <a:srgbClr val="FFFFFF"/>
                </a:solidFill>
                <a:latin typeface="Perpetua"/>
                <a:cs typeface="Perpetua"/>
              </a:rPr>
              <a:t>2</a:t>
            </a:r>
            <a:r>
              <a:rPr lang="id-ID" sz="2800" b="1" dirty="0" smtClean="0">
                <a:solidFill>
                  <a:srgbClr val="FFFFFF"/>
                </a:solidFill>
                <a:latin typeface="Perpetua"/>
                <a:cs typeface="Perpetua"/>
              </a:rPr>
              <a:t>0B:2</a:t>
            </a:r>
            <a:r>
              <a:rPr lang="id-ID" sz="2800" b="1" spc="10" dirty="0" smtClean="0">
                <a:solidFill>
                  <a:srgbClr val="FFFFFF"/>
                </a:solidFill>
                <a:latin typeface="Perpetua"/>
                <a:cs typeface="Perpetua"/>
              </a:rPr>
              <a:t>0</a:t>
            </a:r>
            <a:r>
              <a:rPr lang="id-ID" sz="2800" b="1" dirty="0" smtClean="0">
                <a:solidFill>
                  <a:srgbClr val="FFFFFF"/>
                </a:solidFill>
                <a:latin typeface="Perpetua"/>
                <a:cs typeface="Perpetua"/>
              </a:rPr>
              <a:t>16</a:t>
            </a:r>
          </a:p>
          <a:p>
            <a:pPr marL="123825" marR="12700" indent="-111761" algn="ctr" defTabSz="914400"/>
            <a:r>
              <a:rPr lang="id-ID" sz="2800" b="1" dirty="0" smtClean="0">
                <a:solidFill>
                  <a:srgbClr val="FFFFFF"/>
                </a:solidFill>
                <a:latin typeface="Perpetua"/>
                <a:cs typeface="Perpetua"/>
              </a:rPr>
              <a:t>CONCE</a:t>
            </a:r>
            <a:r>
              <a:rPr lang="id-ID" sz="2800" b="1" spc="5" dirty="0" smtClean="0">
                <a:solidFill>
                  <a:srgbClr val="FFFFFF"/>
                </a:solidFill>
                <a:latin typeface="Perpetua"/>
                <a:cs typeface="Perpetua"/>
              </a:rPr>
              <a:t>R</a:t>
            </a:r>
            <a:r>
              <a:rPr lang="id-ID" sz="2800" b="1" dirty="0" smtClean="0">
                <a:solidFill>
                  <a:srgbClr val="FFFFFF"/>
                </a:solidFill>
                <a:latin typeface="Perpetua"/>
                <a:cs typeface="Perpetua"/>
              </a:rPr>
              <a:t>N</a:t>
            </a:r>
            <a:endParaRPr lang="id-ID" sz="2800" dirty="0">
              <a:solidFill>
                <a:prstClr val="black"/>
              </a:solidFill>
              <a:latin typeface="Perpetua"/>
              <a:cs typeface="Perpetua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-16625" y="435866"/>
            <a:ext cx="4480560" cy="6542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/>
        </p:nvSpPr>
        <p:spPr>
          <a:xfrm>
            <a:off x="0" y="16625"/>
            <a:ext cx="4738255" cy="1463040"/>
          </a:xfrm>
          <a:custGeom>
            <a:avLst/>
            <a:gdLst>
              <a:gd name="connsiteX0" fmla="*/ 0 w 4738255"/>
              <a:gd name="connsiteY0" fmla="*/ 1446415 h 1463040"/>
              <a:gd name="connsiteX1" fmla="*/ 3940233 w 4738255"/>
              <a:gd name="connsiteY1" fmla="*/ 1463040 h 1463040"/>
              <a:gd name="connsiteX2" fmla="*/ 4738255 w 4738255"/>
              <a:gd name="connsiteY2" fmla="*/ 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8255" h="1463040">
                <a:moveTo>
                  <a:pt x="0" y="1446415"/>
                </a:moveTo>
                <a:lnTo>
                  <a:pt x="3940233" y="1463040"/>
                </a:lnTo>
                <a:lnTo>
                  <a:pt x="4738255" y="0"/>
                </a:lnTo>
              </a:path>
            </a:pathLst>
          </a:cu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4428764" y="948922"/>
            <a:ext cx="5486400" cy="6542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376936" y="26029"/>
            <a:ext cx="557163" cy="914446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-15552" y="549598"/>
            <a:ext cx="4480560" cy="6542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7"/>
          <p:cNvSpPr/>
          <p:nvPr/>
        </p:nvSpPr>
        <p:spPr>
          <a:xfrm>
            <a:off x="4448944" y="44624"/>
            <a:ext cx="5328592" cy="836712"/>
          </a:xfrm>
          <a:custGeom>
            <a:avLst/>
            <a:gdLst>
              <a:gd name="connsiteX0" fmla="*/ 0 w 5673080"/>
              <a:gd name="connsiteY0" fmla="*/ 0 h 1052736"/>
              <a:gd name="connsiteX1" fmla="*/ 5673080 w 5673080"/>
              <a:gd name="connsiteY1" fmla="*/ 0 h 1052736"/>
              <a:gd name="connsiteX2" fmla="*/ 5673080 w 5673080"/>
              <a:gd name="connsiteY2" fmla="*/ 1052736 h 1052736"/>
              <a:gd name="connsiteX3" fmla="*/ 0 w 5673080"/>
              <a:gd name="connsiteY3" fmla="*/ 1052736 h 1052736"/>
              <a:gd name="connsiteX4" fmla="*/ 0 w 5673080"/>
              <a:gd name="connsiteY4" fmla="*/ 0 h 1052736"/>
              <a:gd name="connsiteX0" fmla="*/ 532015 w 5673080"/>
              <a:gd name="connsiteY0" fmla="*/ 33251 h 1052736"/>
              <a:gd name="connsiteX1" fmla="*/ 5673080 w 5673080"/>
              <a:gd name="connsiteY1" fmla="*/ 0 h 1052736"/>
              <a:gd name="connsiteX2" fmla="*/ 5673080 w 5673080"/>
              <a:gd name="connsiteY2" fmla="*/ 1052736 h 1052736"/>
              <a:gd name="connsiteX3" fmla="*/ 0 w 5673080"/>
              <a:gd name="connsiteY3" fmla="*/ 1052736 h 1052736"/>
              <a:gd name="connsiteX4" fmla="*/ 532015 w 5673080"/>
              <a:gd name="connsiteY4" fmla="*/ 33251 h 1052736"/>
              <a:gd name="connsiteX0" fmla="*/ 532015 w 5673080"/>
              <a:gd name="connsiteY0" fmla="*/ 0 h 1069361"/>
              <a:gd name="connsiteX1" fmla="*/ 5673080 w 5673080"/>
              <a:gd name="connsiteY1" fmla="*/ 16625 h 1069361"/>
              <a:gd name="connsiteX2" fmla="*/ 5673080 w 5673080"/>
              <a:gd name="connsiteY2" fmla="*/ 1069361 h 1069361"/>
              <a:gd name="connsiteX3" fmla="*/ 0 w 5673080"/>
              <a:gd name="connsiteY3" fmla="*/ 1069361 h 1069361"/>
              <a:gd name="connsiteX4" fmla="*/ 532015 w 5673080"/>
              <a:gd name="connsiteY4" fmla="*/ 0 h 1069361"/>
              <a:gd name="connsiteX0" fmla="*/ 598517 w 5673080"/>
              <a:gd name="connsiteY0" fmla="*/ 0 h 1052736"/>
              <a:gd name="connsiteX1" fmla="*/ 5673080 w 5673080"/>
              <a:gd name="connsiteY1" fmla="*/ 0 h 1052736"/>
              <a:gd name="connsiteX2" fmla="*/ 5673080 w 5673080"/>
              <a:gd name="connsiteY2" fmla="*/ 1052736 h 1052736"/>
              <a:gd name="connsiteX3" fmla="*/ 0 w 5673080"/>
              <a:gd name="connsiteY3" fmla="*/ 1052736 h 1052736"/>
              <a:gd name="connsiteX4" fmla="*/ 598517 w 5673080"/>
              <a:gd name="connsiteY4" fmla="*/ 0 h 105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3080" h="1052736">
                <a:moveTo>
                  <a:pt x="598517" y="0"/>
                </a:moveTo>
                <a:lnTo>
                  <a:pt x="5673080" y="0"/>
                </a:lnTo>
                <a:lnTo>
                  <a:pt x="5673080" y="1052736"/>
                </a:lnTo>
                <a:lnTo>
                  <a:pt x="0" y="1052736"/>
                </a:lnTo>
                <a:lnTo>
                  <a:pt x="59851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rgbClr val="00B050"/>
              </a:solidFill>
              <a:latin typeface="Impact" panose="020B0806030902050204" pitchFamily="3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FA0E16EA-96D8-46D2-910B-271503E6A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5" name="object 9">
            <a:extLst>
              <a:ext uri="{FF2B5EF4-FFF2-40B4-BE49-F238E27FC236}">
                <a16:creationId xmlns:a16="http://schemas.microsoft.com/office/drawing/2014/main" xmlns="" id="{59D94C5D-33A1-4132-9C38-1EE17378922D}"/>
              </a:ext>
            </a:extLst>
          </p:cNvPr>
          <p:cNvSpPr/>
          <p:nvPr/>
        </p:nvSpPr>
        <p:spPr>
          <a:xfrm>
            <a:off x="3279530" y="2594982"/>
            <a:ext cx="3164464" cy="2434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7" name="object 13">
            <a:extLst>
              <a:ext uri="{FF2B5EF4-FFF2-40B4-BE49-F238E27FC236}">
                <a16:creationId xmlns:a16="http://schemas.microsoft.com/office/drawing/2014/main" xmlns="" id="{7C995331-045E-48F6-949B-B8FC002BE4D2}"/>
              </a:ext>
            </a:extLst>
          </p:cNvPr>
          <p:cNvSpPr/>
          <p:nvPr/>
        </p:nvSpPr>
        <p:spPr>
          <a:xfrm>
            <a:off x="2860354" y="2616002"/>
            <a:ext cx="45719" cy="1968410"/>
          </a:xfrm>
          <a:custGeom>
            <a:avLst/>
            <a:gdLst/>
            <a:ahLst/>
            <a:cxnLst/>
            <a:rect l="l" t="t" r="r" b="b"/>
            <a:pathLst>
              <a:path h="1139952">
                <a:moveTo>
                  <a:pt x="0" y="0"/>
                </a:moveTo>
                <a:lnTo>
                  <a:pt x="0" y="1139952"/>
                </a:lnTo>
              </a:path>
            </a:pathLst>
          </a:custGeom>
          <a:ln w="18033">
            <a:solidFill>
              <a:srgbClr val="696464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" name="object 14">
            <a:extLst>
              <a:ext uri="{FF2B5EF4-FFF2-40B4-BE49-F238E27FC236}">
                <a16:creationId xmlns:a16="http://schemas.microsoft.com/office/drawing/2014/main" xmlns="" id="{B9ABBFA0-C031-42A0-B821-4ED7AB6B1E6E}"/>
              </a:ext>
            </a:extLst>
          </p:cNvPr>
          <p:cNvSpPr/>
          <p:nvPr/>
        </p:nvSpPr>
        <p:spPr>
          <a:xfrm>
            <a:off x="2723957" y="2629041"/>
            <a:ext cx="135636" cy="0"/>
          </a:xfrm>
          <a:custGeom>
            <a:avLst/>
            <a:gdLst/>
            <a:ahLst/>
            <a:cxnLst/>
            <a:rect l="l" t="t" r="r" b="b"/>
            <a:pathLst>
              <a:path w="135636">
                <a:moveTo>
                  <a:pt x="0" y="0"/>
                </a:moveTo>
                <a:lnTo>
                  <a:pt x="135636" y="0"/>
                </a:lnTo>
              </a:path>
            </a:pathLst>
          </a:custGeom>
          <a:ln w="16509">
            <a:solidFill>
              <a:srgbClr val="696464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2" name="object 15">
            <a:extLst>
              <a:ext uri="{FF2B5EF4-FFF2-40B4-BE49-F238E27FC236}">
                <a16:creationId xmlns:a16="http://schemas.microsoft.com/office/drawing/2014/main" xmlns="" id="{1DC19FFC-AA4C-49C1-B64A-908A8E20441D}"/>
              </a:ext>
            </a:extLst>
          </p:cNvPr>
          <p:cNvSpPr/>
          <p:nvPr/>
        </p:nvSpPr>
        <p:spPr>
          <a:xfrm>
            <a:off x="2723957" y="4572347"/>
            <a:ext cx="135636" cy="0"/>
          </a:xfrm>
          <a:custGeom>
            <a:avLst/>
            <a:gdLst/>
            <a:ahLst/>
            <a:cxnLst/>
            <a:rect l="l" t="t" r="r" b="b"/>
            <a:pathLst>
              <a:path w="135636">
                <a:moveTo>
                  <a:pt x="0" y="0"/>
                </a:moveTo>
                <a:lnTo>
                  <a:pt x="135636" y="0"/>
                </a:lnTo>
              </a:path>
            </a:pathLst>
          </a:custGeom>
          <a:ln w="16510">
            <a:solidFill>
              <a:srgbClr val="696464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5" name="object 16">
            <a:extLst>
              <a:ext uri="{FF2B5EF4-FFF2-40B4-BE49-F238E27FC236}">
                <a16:creationId xmlns:a16="http://schemas.microsoft.com/office/drawing/2014/main" xmlns="" id="{3DB2CAD9-05FB-42FC-B44F-E22CC6FFC81F}"/>
              </a:ext>
            </a:extLst>
          </p:cNvPr>
          <p:cNvSpPr txBox="1"/>
          <p:nvPr/>
        </p:nvSpPr>
        <p:spPr>
          <a:xfrm>
            <a:off x="7475662" y="2728560"/>
            <a:ext cx="2159008" cy="2876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defTabSz="914400">
              <a:lnSpc>
                <a:spcPct val="90000"/>
              </a:lnSpc>
            </a:pPr>
            <a:r>
              <a:rPr sz="1400" b="1" spc="-40" dirty="0">
                <a:solidFill>
                  <a:prstClr val="black"/>
                </a:solidFill>
                <a:latin typeface="Perpetua"/>
                <a:cs typeface="Perpetua"/>
              </a:rPr>
              <a:t>D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.</a:t>
            </a:r>
            <a:r>
              <a:rPr sz="1400" b="1" spc="-55" dirty="0">
                <a:solidFill>
                  <a:prstClr val="black"/>
                </a:solidFill>
                <a:latin typeface="Perpetua"/>
                <a:cs typeface="Perpetua"/>
              </a:rPr>
              <a:t> </a:t>
            </a:r>
            <a:r>
              <a:rPr sz="1400" b="1" spc="-70" dirty="0">
                <a:solidFill>
                  <a:prstClr val="black"/>
                </a:solidFill>
                <a:latin typeface="Perpetua"/>
                <a:cs typeface="Perpetua"/>
              </a:rPr>
              <a:t>A</a:t>
            </a:r>
            <a:r>
              <a:rPr sz="1400" b="1" spc="-85" dirty="0">
                <a:solidFill>
                  <a:prstClr val="black"/>
                </a:solidFill>
                <a:latin typeface="Perpetua"/>
                <a:cs typeface="Perpetua"/>
              </a:rPr>
              <a:t>W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ARENE</a:t>
            </a:r>
            <a:r>
              <a:rPr sz="1400" b="1" dirty="0">
                <a:solidFill>
                  <a:prstClr val="black"/>
                </a:solidFill>
                <a:latin typeface="Perpetua"/>
                <a:cs typeface="Perpetua"/>
              </a:rPr>
              <a:t>S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S</a:t>
            </a:r>
            <a:r>
              <a:rPr sz="1400" b="1" spc="-35" dirty="0">
                <a:solidFill>
                  <a:prstClr val="black"/>
                </a:solidFill>
                <a:latin typeface="Perpetua"/>
                <a:cs typeface="Perpetua"/>
              </a:rPr>
              <a:t> 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AND DOCUM</a:t>
            </a:r>
            <a:r>
              <a:rPr sz="1400" b="1" spc="5" dirty="0">
                <a:solidFill>
                  <a:prstClr val="black"/>
                </a:solidFill>
                <a:latin typeface="Perpetua"/>
                <a:cs typeface="Perpetua"/>
              </a:rPr>
              <a:t>E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NTED INF</a:t>
            </a:r>
            <a:r>
              <a:rPr sz="1400" b="1" dirty="0">
                <a:solidFill>
                  <a:prstClr val="black"/>
                </a:solidFill>
                <a:latin typeface="Perpetua"/>
                <a:cs typeface="Perpetua"/>
              </a:rPr>
              <a:t>O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RM</a:t>
            </a:r>
            <a:r>
              <a:rPr sz="1400" b="1" spc="-60" dirty="0">
                <a:solidFill>
                  <a:prstClr val="black"/>
                </a:solidFill>
                <a:latin typeface="Perpetua"/>
                <a:cs typeface="Perpetua"/>
              </a:rPr>
              <a:t>A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TION</a:t>
            </a:r>
            <a:endParaRPr sz="1400" dirty="0">
              <a:solidFill>
                <a:prstClr val="black"/>
              </a:solidFill>
              <a:latin typeface="Perpetua"/>
              <a:cs typeface="Perpetua"/>
            </a:endParaRPr>
          </a:p>
        </p:txBody>
      </p:sp>
      <p:sp>
        <p:nvSpPr>
          <p:cNvPr id="47" name="object 19">
            <a:extLst>
              <a:ext uri="{FF2B5EF4-FFF2-40B4-BE49-F238E27FC236}">
                <a16:creationId xmlns:a16="http://schemas.microsoft.com/office/drawing/2014/main" xmlns="" id="{F9525096-5FD1-42C8-9CC7-3C7E183B05AC}"/>
              </a:ext>
            </a:extLst>
          </p:cNvPr>
          <p:cNvSpPr txBox="1"/>
          <p:nvPr/>
        </p:nvSpPr>
        <p:spPr>
          <a:xfrm>
            <a:off x="7475662" y="3511457"/>
            <a:ext cx="1590848" cy="1187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defTabSz="914400"/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E.</a:t>
            </a:r>
            <a:r>
              <a:rPr sz="1400" b="1" spc="-35" dirty="0">
                <a:solidFill>
                  <a:prstClr val="black"/>
                </a:solidFill>
                <a:latin typeface="Perpetua"/>
                <a:cs typeface="Perpetua"/>
              </a:rPr>
              <a:t> 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OPER</a:t>
            </a:r>
            <a:r>
              <a:rPr sz="1400" b="1" spc="-55" dirty="0">
                <a:solidFill>
                  <a:prstClr val="black"/>
                </a:solidFill>
                <a:latin typeface="Perpetua"/>
                <a:cs typeface="Perpetua"/>
              </a:rPr>
              <a:t>A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TION</a:t>
            </a:r>
            <a:endParaRPr sz="1400" dirty="0">
              <a:solidFill>
                <a:prstClr val="black"/>
              </a:solidFill>
              <a:latin typeface="Perpetua"/>
              <a:cs typeface="Perpetua"/>
            </a:endParaRPr>
          </a:p>
        </p:txBody>
      </p:sp>
      <p:sp>
        <p:nvSpPr>
          <p:cNvPr id="48" name="object 22">
            <a:extLst>
              <a:ext uri="{FF2B5EF4-FFF2-40B4-BE49-F238E27FC236}">
                <a16:creationId xmlns:a16="http://schemas.microsoft.com/office/drawing/2014/main" xmlns="" id="{528C31E7-8F28-482B-A382-0E8AE1E470D4}"/>
              </a:ext>
            </a:extLst>
          </p:cNvPr>
          <p:cNvSpPr txBox="1"/>
          <p:nvPr/>
        </p:nvSpPr>
        <p:spPr>
          <a:xfrm>
            <a:off x="7475662" y="4106176"/>
            <a:ext cx="2389998" cy="2876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defTabSz="914400">
              <a:lnSpc>
                <a:spcPct val="90000"/>
              </a:lnSpc>
            </a:pPr>
            <a:r>
              <a:rPr sz="1400" b="1" spc="-55" dirty="0">
                <a:solidFill>
                  <a:prstClr val="black"/>
                </a:solidFill>
                <a:latin typeface="Perpetua"/>
                <a:cs typeface="Perpetua"/>
              </a:rPr>
              <a:t>F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.</a:t>
            </a:r>
            <a:r>
              <a:rPr sz="1400" b="1" spc="-30" dirty="0">
                <a:solidFill>
                  <a:prstClr val="black"/>
                </a:solidFill>
                <a:latin typeface="Perpetua"/>
                <a:cs typeface="Perpetua"/>
              </a:rPr>
              <a:t> 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CUS</a:t>
            </a:r>
            <a:r>
              <a:rPr sz="1400" b="1" spc="-20" dirty="0">
                <a:solidFill>
                  <a:prstClr val="black"/>
                </a:solidFill>
                <a:latin typeface="Perpetua"/>
                <a:cs typeface="Perpetua"/>
              </a:rPr>
              <a:t>T</a:t>
            </a:r>
            <a:r>
              <a:rPr sz="1400" b="1" spc="-10" dirty="0">
                <a:solidFill>
                  <a:prstClr val="black"/>
                </a:solidFill>
                <a:latin typeface="Perpetua"/>
                <a:cs typeface="Perpetua"/>
              </a:rPr>
              <a:t>OM</a:t>
            </a:r>
            <a:r>
              <a:rPr sz="1400" b="1" dirty="0">
                <a:solidFill>
                  <a:prstClr val="black"/>
                </a:solidFill>
                <a:latin typeface="Perpetua"/>
                <a:cs typeface="Perpetua"/>
              </a:rPr>
              <a:t>E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R S</a:t>
            </a:r>
            <a:r>
              <a:rPr sz="1400" b="1" spc="-50" dirty="0">
                <a:solidFill>
                  <a:prstClr val="black"/>
                </a:solidFill>
                <a:latin typeface="Perpetua"/>
                <a:cs typeface="Perpetua"/>
              </a:rPr>
              <a:t>A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TIS</a:t>
            </a:r>
            <a:r>
              <a:rPr sz="1400" b="1" spc="-50" dirty="0">
                <a:solidFill>
                  <a:prstClr val="black"/>
                </a:solidFill>
                <a:latin typeface="Perpetua"/>
                <a:cs typeface="Perpetua"/>
              </a:rPr>
              <a:t>F</a:t>
            </a:r>
            <a:r>
              <a:rPr sz="1400" b="1" spc="-20" dirty="0">
                <a:solidFill>
                  <a:prstClr val="black"/>
                </a:solidFill>
                <a:latin typeface="Perpetua"/>
                <a:cs typeface="Perpetua"/>
              </a:rPr>
              <a:t>A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C</a:t>
            </a:r>
            <a:r>
              <a:rPr sz="1400" b="1" spc="-15" dirty="0">
                <a:solidFill>
                  <a:prstClr val="black"/>
                </a:solidFill>
                <a:latin typeface="Perpetua"/>
                <a:cs typeface="Perpetua"/>
              </a:rPr>
              <a:t>T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ION</a:t>
            </a:r>
            <a:r>
              <a:rPr sz="1400" b="1" spc="-25" dirty="0">
                <a:solidFill>
                  <a:prstClr val="black"/>
                </a:solidFill>
                <a:latin typeface="Perpetua"/>
                <a:cs typeface="Perpetua"/>
              </a:rPr>
              <a:t> 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AND COR</a:t>
            </a:r>
            <a:r>
              <a:rPr sz="1400" b="1" spc="-20" dirty="0">
                <a:solidFill>
                  <a:prstClr val="black"/>
                </a:solidFill>
                <a:latin typeface="Perpetua"/>
                <a:cs typeface="Perpetua"/>
              </a:rPr>
              <a:t>R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ECTIVE</a:t>
            </a:r>
            <a:r>
              <a:rPr sz="1400" b="1" spc="-10" dirty="0">
                <a:solidFill>
                  <a:prstClr val="black"/>
                </a:solidFill>
                <a:latin typeface="Perpetua"/>
                <a:cs typeface="Perpetua"/>
              </a:rPr>
              <a:t> </a:t>
            </a:r>
            <a:r>
              <a:rPr sz="1400" b="1" spc="-20" dirty="0">
                <a:solidFill>
                  <a:prstClr val="black"/>
                </a:solidFill>
                <a:latin typeface="Perpetua"/>
                <a:cs typeface="Perpetua"/>
              </a:rPr>
              <a:t>A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C</a:t>
            </a:r>
            <a:r>
              <a:rPr sz="1400" b="1" spc="-15" dirty="0">
                <a:solidFill>
                  <a:prstClr val="black"/>
                </a:solidFill>
                <a:latin typeface="Perpetua"/>
                <a:cs typeface="Perpetua"/>
              </a:rPr>
              <a:t>T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ION</a:t>
            </a:r>
            <a:endParaRPr sz="1400" dirty="0">
              <a:solidFill>
                <a:prstClr val="black"/>
              </a:solidFill>
              <a:latin typeface="Perpetua"/>
              <a:cs typeface="Perpetua"/>
            </a:endParaRPr>
          </a:p>
        </p:txBody>
      </p:sp>
      <p:sp>
        <p:nvSpPr>
          <p:cNvPr id="49" name="object 25">
            <a:extLst>
              <a:ext uri="{FF2B5EF4-FFF2-40B4-BE49-F238E27FC236}">
                <a16:creationId xmlns:a16="http://schemas.microsoft.com/office/drawing/2014/main" xmlns="" id="{2476AF49-D512-4E7B-B924-E6A1F844AB68}"/>
              </a:ext>
            </a:extLst>
          </p:cNvPr>
          <p:cNvSpPr txBox="1"/>
          <p:nvPr/>
        </p:nvSpPr>
        <p:spPr>
          <a:xfrm>
            <a:off x="683172" y="2691520"/>
            <a:ext cx="1546452" cy="47361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-12700" algn="r" defTabSz="914400">
              <a:lnSpc>
                <a:spcPts val="700"/>
              </a:lnSpc>
            </a:pPr>
            <a:endParaRPr lang="en-US" sz="1400" b="1" spc="-5" dirty="0">
              <a:solidFill>
                <a:prstClr val="black"/>
              </a:solidFill>
              <a:latin typeface="Perpetua"/>
              <a:cs typeface="Perpetua"/>
            </a:endParaRPr>
          </a:p>
          <a:p>
            <a:pPr marL="12700" marR="12700" indent="-12700" algn="r" defTabSz="914400">
              <a:lnSpc>
                <a:spcPts val="700"/>
              </a:lnSpc>
            </a:pP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A.</a:t>
            </a:r>
            <a:r>
              <a:rPr sz="1400" b="1" spc="-30" dirty="0">
                <a:solidFill>
                  <a:prstClr val="black"/>
                </a:solidFill>
                <a:latin typeface="Perpetua"/>
                <a:cs typeface="Perpetua"/>
              </a:rPr>
              <a:t> </a:t>
            </a:r>
            <a:r>
              <a:rPr sz="1400" b="1" spc="-15" dirty="0">
                <a:solidFill>
                  <a:prstClr val="black"/>
                </a:solidFill>
                <a:latin typeface="Perpetua"/>
                <a:cs typeface="Perpetua"/>
              </a:rPr>
              <a:t>Q</a:t>
            </a:r>
            <a:r>
              <a:rPr sz="1400" b="1" spc="-30" dirty="0">
                <a:solidFill>
                  <a:prstClr val="black"/>
                </a:solidFill>
                <a:latin typeface="Perpetua"/>
                <a:cs typeface="Perpetua"/>
              </a:rPr>
              <a:t>U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AL</a:t>
            </a:r>
            <a:r>
              <a:rPr sz="1400" b="1" dirty="0">
                <a:solidFill>
                  <a:prstClr val="black"/>
                </a:solidFill>
                <a:latin typeface="Perpetua"/>
                <a:cs typeface="Perpetua"/>
              </a:rPr>
              <a:t>I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TY</a:t>
            </a:r>
            <a:endParaRPr lang="en-US" sz="1400" b="1" spc="-5" dirty="0">
              <a:solidFill>
                <a:prstClr val="black"/>
              </a:solidFill>
              <a:latin typeface="Perpetua"/>
              <a:cs typeface="Perpetua"/>
            </a:endParaRPr>
          </a:p>
          <a:p>
            <a:pPr marL="12700" marR="12700" indent="-12700" algn="r" defTabSz="914400">
              <a:lnSpc>
                <a:spcPts val="700"/>
              </a:lnSpc>
            </a:pPr>
            <a:endParaRPr lang="en-US" sz="1400" b="1" spc="-5" dirty="0">
              <a:solidFill>
                <a:prstClr val="black"/>
              </a:solidFill>
              <a:latin typeface="Perpetua"/>
              <a:cs typeface="Perpetua"/>
            </a:endParaRPr>
          </a:p>
          <a:p>
            <a:pPr marL="12700" marR="12700" indent="-12700" algn="r" defTabSz="914400">
              <a:lnSpc>
                <a:spcPts val="700"/>
              </a:lnSpc>
            </a:pP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MAN</a:t>
            </a:r>
            <a:r>
              <a:rPr sz="1400" b="1" spc="-20" dirty="0">
                <a:solidFill>
                  <a:prstClr val="black"/>
                </a:solidFill>
                <a:latin typeface="Perpetua"/>
                <a:cs typeface="Perpetua"/>
              </a:rPr>
              <a:t>A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GEMENT</a:t>
            </a:r>
            <a:endParaRPr lang="en-US" sz="1400" b="1" spc="-5" dirty="0">
              <a:solidFill>
                <a:prstClr val="black"/>
              </a:solidFill>
              <a:latin typeface="Perpetua"/>
              <a:cs typeface="Perpetua"/>
            </a:endParaRPr>
          </a:p>
          <a:p>
            <a:pPr marL="12700" marR="12700" indent="-12700" algn="r" defTabSz="914400">
              <a:lnSpc>
                <a:spcPts val="700"/>
              </a:lnSpc>
            </a:pPr>
            <a:endParaRPr lang="en-US" sz="1400" b="1" spc="-5" dirty="0">
              <a:solidFill>
                <a:prstClr val="black"/>
              </a:solidFill>
              <a:latin typeface="Perpetua"/>
              <a:cs typeface="Perpetua"/>
            </a:endParaRPr>
          </a:p>
          <a:p>
            <a:pPr marL="12700" marR="12700" indent="-12700" algn="r" defTabSz="914400">
              <a:lnSpc>
                <a:spcPts val="700"/>
              </a:lnSpc>
            </a:pPr>
            <a:r>
              <a:rPr sz="1400" b="1" spc="-15" dirty="0">
                <a:solidFill>
                  <a:prstClr val="black"/>
                </a:solidFill>
                <a:latin typeface="Perpetua"/>
                <a:cs typeface="Perpetua"/>
              </a:rPr>
              <a:t> 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S</a:t>
            </a:r>
            <a:r>
              <a:rPr sz="1400" b="1" spc="-20" dirty="0">
                <a:solidFill>
                  <a:prstClr val="black"/>
                </a:solidFill>
                <a:latin typeface="Perpetua"/>
                <a:cs typeface="Perpetua"/>
              </a:rPr>
              <a:t>Y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STEM</a:t>
            </a:r>
            <a:endParaRPr sz="1400" dirty="0">
              <a:solidFill>
                <a:prstClr val="black"/>
              </a:solidFill>
              <a:latin typeface="Perpetua"/>
              <a:cs typeface="Perpetua"/>
            </a:endParaRPr>
          </a:p>
        </p:txBody>
      </p:sp>
      <p:sp>
        <p:nvSpPr>
          <p:cNvPr id="51" name="object 28">
            <a:extLst>
              <a:ext uri="{FF2B5EF4-FFF2-40B4-BE49-F238E27FC236}">
                <a16:creationId xmlns:a16="http://schemas.microsoft.com/office/drawing/2014/main" xmlns="" id="{34F91C61-DF34-4E44-8AB5-0FC9DD622D6C}"/>
              </a:ext>
            </a:extLst>
          </p:cNvPr>
          <p:cNvSpPr txBox="1"/>
          <p:nvPr/>
        </p:nvSpPr>
        <p:spPr>
          <a:xfrm>
            <a:off x="992136" y="3549719"/>
            <a:ext cx="1598164" cy="13340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defTabSz="914400"/>
            <a:r>
              <a:rPr sz="1400" b="1" spc="-20" dirty="0">
                <a:solidFill>
                  <a:prstClr val="black"/>
                </a:solidFill>
                <a:latin typeface="Perpetua"/>
                <a:cs typeface="Perpetua"/>
              </a:rPr>
              <a:t>B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.</a:t>
            </a:r>
            <a:r>
              <a:rPr sz="1400" b="1" spc="-15" dirty="0">
                <a:solidFill>
                  <a:prstClr val="black"/>
                </a:solidFill>
                <a:latin typeface="Perpetua"/>
                <a:cs typeface="Perpetua"/>
              </a:rPr>
              <a:t> 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L</a:t>
            </a:r>
            <a:r>
              <a:rPr sz="1400" b="1" spc="5" dirty="0">
                <a:solidFill>
                  <a:prstClr val="black"/>
                </a:solidFill>
                <a:latin typeface="Perpetua"/>
                <a:cs typeface="Perpetua"/>
              </a:rPr>
              <a:t>E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AD</a:t>
            </a:r>
            <a:r>
              <a:rPr sz="1400" b="1" dirty="0">
                <a:solidFill>
                  <a:prstClr val="black"/>
                </a:solidFill>
                <a:latin typeface="Perpetua"/>
                <a:cs typeface="Perpetua"/>
              </a:rPr>
              <a:t>E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RSH</a:t>
            </a:r>
            <a:r>
              <a:rPr sz="1400" b="1" dirty="0">
                <a:solidFill>
                  <a:prstClr val="black"/>
                </a:solidFill>
                <a:latin typeface="Perpetua"/>
                <a:cs typeface="Perpetua"/>
              </a:rPr>
              <a:t>I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P</a:t>
            </a:r>
            <a:endParaRPr sz="1400" dirty="0">
              <a:solidFill>
                <a:prstClr val="black"/>
              </a:solidFill>
              <a:latin typeface="Perpetua"/>
              <a:cs typeface="Perpetua"/>
            </a:endParaRPr>
          </a:p>
        </p:txBody>
      </p:sp>
      <p:sp>
        <p:nvSpPr>
          <p:cNvPr id="52" name="object 31">
            <a:extLst>
              <a:ext uri="{FF2B5EF4-FFF2-40B4-BE49-F238E27FC236}">
                <a16:creationId xmlns:a16="http://schemas.microsoft.com/office/drawing/2014/main" xmlns="" id="{0862FCE9-403B-4174-A9CF-F5A1FC10ACD9}"/>
              </a:ext>
            </a:extLst>
          </p:cNvPr>
          <p:cNvSpPr txBox="1"/>
          <p:nvPr/>
        </p:nvSpPr>
        <p:spPr>
          <a:xfrm>
            <a:off x="345701" y="4144904"/>
            <a:ext cx="1901503" cy="52780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12700" indent="11113" algn="r" defTabSz="914400">
              <a:lnSpc>
                <a:spcPts val="700"/>
              </a:lnSpc>
            </a:pP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C.</a:t>
            </a:r>
            <a:r>
              <a:rPr sz="1400" b="1" spc="-30" dirty="0">
                <a:solidFill>
                  <a:prstClr val="black"/>
                </a:solidFill>
                <a:latin typeface="Perpetua"/>
                <a:cs typeface="Perpetua"/>
              </a:rPr>
              <a:t> </a:t>
            </a:r>
            <a:r>
              <a:rPr sz="1400" b="1" spc="-10" dirty="0">
                <a:solidFill>
                  <a:prstClr val="black"/>
                </a:solidFill>
                <a:latin typeface="Perpetua"/>
                <a:cs typeface="Perpetua"/>
              </a:rPr>
              <a:t>M</a:t>
            </a:r>
            <a:r>
              <a:rPr sz="1400" b="1" dirty="0">
                <a:solidFill>
                  <a:prstClr val="black"/>
                </a:solidFill>
                <a:latin typeface="Perpetua"/>
                <a:cs typeface="Perpetua"/>
              </a:rPr>
              <a:t>E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ASUREMENT </a:t>
            </a:r>
            <a:endParaRPr lang="en-US" sz="1400" b="1" spc="-5" dirty="0">
              <a:solidFill>
                <a:prstClr val="black"/>
              </a:solidFill>
              <a:latin typeface="Perpetua"/>
              <a:cs typeface="Perpetua"/>
            </a:endParaRPr>
          </a:p>
          <a:p>
            <a:pPr marR="12700" indent="11113" algn="r" defTabSz="914400">
              <a:lnSpc>
                <a:spcPts val="700"/>
              </a:lnSpc>
            </a:pPr>
            <a:endParaRPr lang="en-US" sz="1400" b="1" spc="-5" dirty="0">
              <a:solidFill>
                <a:prstClr val="black"/>
              </a:solidFill>
              <a:latin typeface="Perpetua"/>
              <a:cs typeface="Perpetua"/>
            </a:endParaRPr>
          </a:p>
          <a:p>
            <a:pPr marR="12700" indent="11113" algn="r" defTabSz="914400">
              <a:lnSpc>
                <a:spcPts val="700"/>
              </a:lnSpc>
            </a:pP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T</a:t>
            </a:r>
            <a:r>
              <a:rPr sz="1400" b="1" spc="-15" dirty="0">
                <a:solidFill>
                  <a:prstClr val="black"/>
                </a:solidFill>
                <a:latin typeface="Perpetua"/>
                <a:cs typeface="Perpetua"/>
              </a:rPr>
              <a:t>R</a:t>
            </a:r>
            <a:r>
              <a:rPr sz="1400" b="1" spc="-20" dirty="0">
                <a:solidFill>
                  <a:prstClr val="black"/>
                </a:solidFill>
                <a:latin typeface="Perpetua"/>
                <a:cs typeface="Perpetua"/>
              </a:rPr>
              <a:t>A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CEABI</a:t>
            </a:r>
            <a:r>
              <a:rPr sz="1400" b="1" dirty="0">
                <a:solidFill>
                  <a:prstClr val="black"/>
                </a:solidFill>
                <a:latin typeface="Perpetua"/>
                <a:cs typeface="Perpetua"/>
              </a:rPr>
              <a:t>L</a:t>
            </a:r>
            <a:r>
              <a:rPr sz="1400" b="1" spc="-5" dirty="0">
                <a:solidFill>
                  <a:prstClr val="black"/>
                </a:solidFill>
                <a:latin typeface="Perpetua"/>
                <a:cs typeface="Perpetua"/>
              </a:rPr>
              <a:t>ITY</a:t>
            </a:r>
            <a:endParaRPr sz="1400" dirty="0">
              <a:solidFill>
                <a:prstClr val="black"/>
              </a:solidFill>
              <a:latin typeface="Perpetua"/>
              <a:cs typeface="Perpetua"/>
            </a:endParaRPr>
          </a:p>
        </p:txBody>
      </p:sp>
      <p:sp>
        <p:nvSpPr>
          <p:cNvPr id="53" name="object 34">
            <a:extLst>
              <a:ext uri="{FF2B5EF4-FFF2-40B4-BE49-F238E27FC236}">
                <a16:creationId xmlns:a16="http://schemas.microsoft.com/office/drawing/2014/main" xmlns="" id="{AE788EE4-3D89-4FCF-A3D5-610A739509C7}"/>
              </a:ext>
            </a:extLst>
          </p:cNvPr>
          <p:cNvSpPr txBox="1"/>
          <p:nvPr/>
        </p:nvSpPr>
        <p:spPr>
          <a:xfrm>
            <a:off x="3684713" y="3146656"/>
            <a:ext cx="2197991" cy="86677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3825" marR="12700" indent="-111761" algn="ctr" defTabSz="914400"/>
            <a:r>
              <a:rPr sz="2800" b="1" dirty="0">
                <a:solidFill>
                  <a:srgbClr val="FFFFFF"/>
                </a:solidFill>
                <a:latin typeface="Perpetua"/>
                <a:cs typeface="Perpetua"/>
              </a:rPr>
              <a:t>AS</a:t>
            </a:r>
            <a:r>
              <a:rPr sz="2800" b="1" spc="5" dirty="0">
                <a:solidFill>
                  <a:srgbClr val="FFFFFF"/>
                </a:solidFill>
                <a:latin typeface="Perpetua"/>
                <a:cs typeface="Perpetua"/>
              </a:rPr>
              <a:t>9</a:t>
            </a:r>
            <a:r>
              <a:rPr sz="2800" b="1" dirty="0">
                <a:solidFill>
                  <a:srgbClr val="FFFFFF"/>
                </a:solidFill>
                <a:latin typeface="Perpetua"/>
                <a:cs typeface="Perpetua"/>
              </a:rPr>
              <a:t>1</a:t>
            </a:r>
            <a:r>
              <a:rPr sz="2800" b="1" spc="10" dirty="0">
                <a:solidFill>
                  <a:srgbClr val="FFFFFF"/>
                </a:solidFill>
                <a:latin typeface="Perpetua"/>
                <a:cs typeface="Perpetua"/>
              </a:rPr>
              <a:t>2</a:t>
            </a:r>
            <a:r>
              <a:rPr sz="2800" b="1" dirty="0">
                <a:solidFill>
                  <a:srgbClr val="FFFFFF"/>
                </a:solidFill>
                <a:latin typeface="Perpetua"/>
                <a:cs typeface="Perpetua"/>
              </a:rPr>
              <a:t>0B:2</a:t>
            </a:r>
            <a:r>
              <a:rPr sz="2800" b="1" spc="10" dirty="0">
                <a:solidFill>
                  <a:srgbClr val="FFFFFF"/>
                </a:solidFill>
                <a:latin typeface="Perpetua"/>
                <a:cs typeface="Perpetua"/>
              </a:rPr>
              <a:t>0</a:t>
            </a:r>
            <a:r>
              <a:rPr sz="2800" b="1" dirty="0">
                <a:solidFill>
                  <a:srgbClr val="FFFFFF"/>
                </a:solidFill>
                <a:latin typeface="Perpetua"/>
                <a:cs typeface="Perpetua"/>
              </a:rPr>
              <a:t>16 CONCE</a:t>
            </a:r>
            <a:r>
              <a:rPr sz="2800" b="1" spc="5" dirty="0">
                <a:solidFill>
                  <a:srgbClr val="FFFFFF"/>
                </a:solidFill>
                <a:latin typeface="Perpetua"/>
                <a:cs typeface="Perpetua"/>
              </a:rPr>
              <a:t>R</a:t>
            </a:r>
            <a:r>
              <a:rPr sz="2800" b="1" dirty="0">
                <a:solidFill>
                  <a:srgbClr val="FFFFFF"/>
                </a:solidFill>
                <a:latin typeface="Perpetua"/>
                <a:cs typeface="Perpetua"/>
              </a:rPr>
              <a:t>N</a:t>
            </a:r>
            <a:endParaRPr sz="2800" dirty="0">
              <a:solidFill>
                <a:prstClr val="black"/>
              </a:solidFill>
              <a:latin typeface="Perpetua"/>
              <a:cs typeface="Perpetua"/>
            </a:endParaRPr>
          </a:p>
        </p:txBody>
      </p:sp>
      <p:sp>
        <p:nvSpPr>
          <p:cNvPr id="54" name="object 13">
            <a:extLst>
              <a:ext uri="{FF2B5EF4-FFF2-40B4-BE49-F238E27FC236}">
                <a16:creationId xmlns:a16="http://schemas.microsoft.com/office/drawing/2014/main" xmlns="" id="{3201A634-BB5C-473D-80BC-6D9E0F700461}"/>
              </a:ext>
            </a:extLst>
          </p:cNvPr>
          <p:cNvSpPr/>
          <p:nvPr/>
        </p:nvSpPr>
        <p:spPr>
          <a:xfrm>
            <a:off x="6845498" y="2631199"/>
            <a:ext cx="45719" cy="1968410"/>
          </a:xfrm>
          <a:custGeom>
            <a:avLst/>
            <a:gdLst/>
            <a:ahLst/>
            <a:cxnLst/>
            <a:rect l="l" t="t" r="r" b="b"/>
            <a:pathLst>
              <a:path h="1139952">
                <a:moveTo>
                  <a:pt x="0" y="0"/>
                </a:moveTo>
                <a:lnTo>
                  <a:pt x="0" y="1139952"/>
                </a:lnTo>
              </a:path>
            </a:pathLst>
          </a:custGeom>
          <a:ln w="18033">
            <a:solidFill>
              <a:srgbClr val="696464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5" name="object 14">
            <a:extLst>
              <a:ext uri="{FF2B5EF4-FFF2-40B4-BE49-F238E27FC236}">
                <a16:creationId xmlns:a16="http://schemas.microsoft.com/office/drawing/2014/main" xmlns="" id="{F59203FE-DE12-4FDD-B12F-8C18B0997CD6}"/>
              </a:ext>
            </a:extLst>
          </p:cNvPr>
          <p:cNvSpPr/>
          <p:nvPr/>
        </p:nvSpPr>
        <p:spPr>
          <a:xfrm>
            <a:off x="6835228" y="2644238"/>
            <a:ext cx="135636" cy="0"/>
          </a:xfrm>
          <a:custGeom>
            <a:avLst/>
            <a:gdLst/>
            <a:ahLst/>
            <a:cxnLst/>
            <a:rect l="l" t="t" r="r" b="b"/>
            <a:pathLst>
              <a:path w="135636">
                <a:moveTo>
                  <a:pt x="0" y="0"/>
                </a:moveTo>
                <a:lnTo>
                  <a:pt x="135636" y="0"/>
                </a:lnTo>
              </a:path>
            </a:pathLst>
          </a:custGeom>
          <a:ln w="16509">
            <a:solidFill>
              <a:srgbClr val="696464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6" name="object 15">
            <a:extLst>
              <a:ext uri="{FF2B5EF4-FFF2-40B4-BE49-F238E27FC236}">
                <a16:creationId xmlns:a16="http://schemas.microsoft.com/office/drawing/2014/main" xmlns="" id="{DB0FF5B1-A28F-48AD-91BA-54B88FA161D5}"/>
              </a:ext>
            </a:extLst>
          </p:cNvPr>
          <p:cNvSpPr/>
          <p:nvPr/>
        </p:nvSpPr>
        <p:spPr>
          <a:xfrm>
            <a:off x="6856246" y="4587544"/>
            <a:ext cx="135636" cy="0"/>
          </a:xfrm>
          <a:custGeom>
            <a:avLst/>
            <a:gdLst/>
            <a:ahLst/>
            <a:cxnLst/>
            <a:rect l="l" t="t" r="r" b="b"/>
            <a:pathLst>
              <a:path w="135636">
                <a:moveTo>
                  <a:pt x="0" y="0"/>
                </a:moveTo>
                <a:lnTo>
                  <a:pt x="135636" y="0"/>
                </a:lnTo>
              </a:path>
            </a:pathLst>
          </a:custGeom>
          <a:ln w="16510">
            <a:solidFill>
              <a:srgbClr val="696464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7" name="object 26">
            <a:extLst>
              <a:ext uri="{FF2B5EF4-FFF2-40B4-BE49-F238E27FC236}">
                <a16:creationId xmlns:a16="http://schemas.microsoft.com/office/drawing/2014/main" xmlns="" id="{C5E13889-465B-499E-B0C9-9C7185937580}"/>
              </a:ext>
            </a:extLst>
          </p:cNvPr>
          <p:cNvSpPr/>
          <p:nvPr/>
        </p:nvSpPr>
        <p:spPr>
          <a:xfrm>
            <a:off x="6946078" y="2778041"/>
            <a:ext cx="375744" cy="404871"/>
          </a:xfrm>
          <a:custGeom>
            <a:avLst/>
            <a:gdLst/>
            <a:ahLst/>
            <a:cxnLst/>
            <a:rect l="l" t="t" r="r" b="b"/>
            <a:pathLst>
              <a:path w="175260" h="173736">
                <a:moveTo>
                  <a:pt x="96012" y="0"/>
                </a:moveTo>
                <a:lnTo>
                  <a:pt x="77724" y="0"/>
                </a:lnTo>
                <a:lnTo>
                  <a:pt x="70104" y="1524"/>
                </a:lnTo>
                <a:lnTo>
                  <a:pt x="60960" y="4572"/>
                </a:lnTo>
                <a:lnTo>
                  <a:pt x="53339" y="6096"/>
                </a:lnTo>
                <a:lnTo>
                  <a:pt x="19812" y="32003"/>
                </a:lnTo>
                <a:lnTo>
                  <a:pt x="3048" y="70103"/>
                </a:lnTo>
                <a:lnTo>
                  <a:pt x="1524" y="77724"/>
                </a:lnTo>
                <a:lnTo>
                  <a:pt x="10668" y="128016"/>
                </a:lnTo>
                <a:lnTo>
                  <a:pt x="21336" y="141731"/>
                </a:lnTo>
                <a:lnTo>
                  <a:pt x="25907" y="147827"/>
                </a:lnTo>
                <a:lnTo>
                  <a:pt x="32004" y="153924"/>
                </a:lnTo>
                <a:lnTo>
                  <a:pt x="39624" y="158496"/>
                </a:lnTo>
                <a:lnTo>
                  <a:pt x="45719" y="163068"/>
                </a:lnTo>
                <a:lnTo>
                  <a:pt x="54863" y="167640"/>
                </a:lnTo>
                <a:lnTo>
                  <a:pt x="62483" y="169164"/>
                </a:lnTo>
                <a:lnTo>
                  <a:pt x="70104" y="172212"/>
                </a:lnTo>
                <a:lnTo>
                  <a:pt x="79248" y="173736"/>
                </a:lnTo>
                <a:lnTo>
                  <a:pt x="97536" y="173736"/>
                </a:lnTo>
                <a:lnTo>
                  <a:pt x="105156" y="172212"/>
                </a:lnTo>
                <a:lnTo>
                  <a:pt x="114300" y="169164"/>
                </a:lnTo>
                <a:lnTo>
                  <a:pt x="129539" y="163068"/>
                </a:lnTo>
                <a:lnTo>
                  <a:pt x="132080" y="161544"/>
                </a:lnTo>
                <a:lnTo>
                  <a:pt x="86868" y="161544"/>
                </a:lnTo>
                <a:lnTo>
                  <a:pt x="79248" y="160020"/>
                </a:lnTo>
                <a:lnTo>
                  <a:pt x="73151" y="160020"/>
                </a:lnTo>
                <a:lnTo>
                  <a:pt x="65531" y="156972"/>
                </a:lnTo>
                <a:lnTo>
                  <a:pt x="57912" y="155448"/>
                </a:lnTo>
                <a:lnTo>
                  <a:pt x="25907" y="128016"/>
                </a:lnTo>
                <a:lnTo>
                  <a:pt x="13716" y="94488"/>
                </a:lnTo>
                <a:lnTo>
                  <a:pt x="13716" y="79248"/>
                </a:lnTo>
                <a:lnTo>
                  <a:pt x="16763" y="64007"/>
                </a:lnTo>
                <a:lnTo>
                  <a:pt x="25907" y="45720"/>
                </a:lnTo>
                <a:lnTo>
                  <a:pt x="35051" y="33527"/>
                </a:lnTo>
                <a:lnTo>
                  <a:pt x="41148" y="28955"/>
                </a:lnTo>
                <a:lnTo>
                  <a:pt x="45719" y="24383"/>
                </a:lnTo>
                <a:lnTo>
                  <a:pt x="51816" y="21336"/>
                </a:lnTo>
                <a:lnTo>
                  <a:pt x="59436" y="18288"/>
                </a:lnTo>
                <a:lnTo>
                  <a:pt x="65531" y="15240"/>
                </a:lnTo>
                <a:lnTo>
                  <a:pt x="80772" y="12192"/>
                </a:lnTo>
                <a:lnTo>
                  <a:pt x="131571" y="12192"/>
                </a:lnTo>
                <a:lnTo>
                  <a:pt x="129539" y="10668"/>
                </a:lnTo>
                <a:lnTo>
                  <a:pt x="121919" y="6096"/>
                </a:lnTo>
                <a:lnTo>
                  <a:pt x="112775" y="3048"/>
                </a:lnTo>
                <a:lnTo>
                  <a:pt x="105156" y="1524"/>
                </a:lnTo>
                <a:lnTo>
                  <a:pt x="96012" y="0"/>
                </a:lnTo>
                <a:close/>
              </a:path>
              <a:path w="175260" h="173736">
                <a:moveTo>
                  <a:pt x="131571" y="12192"/>
                </a:moveTo>
                <a:lnTo>
                  <a:pt x="96012" y="12192"/>
                </a:lnTo>
                <a:lnTo>
                  <a:pt x="103631" y="13716"/>
                </a:lnTo>
                <a:lnTo>
                  <a:pt x="109728" y="15240"/>
                </a:lnTo>
                <a:lnTo>
                  <a:pt x="117348" y="18288"/>
                </a:lnTo>
                <a:lnTo>
                  <a:pt x="123443" y="21336"/>
                </a:lnTo>
                <a:lnTo>
                  <a:pt x="129539" y="25907"/>
                </a:lnTo>
                <a:lnTo>
                  <a:pt x="135636" y="28955"/>
                </a:lnTo>
                <a:lnTo>
                  <a:pt x="140207" y="35051"/>
                </a:lnTo>
                <a:lnTo>
                  <a:pt x="144780" y="39624"/>
                </a:lnTo>
                <a:lnTo>
                  <a:pt x="149351" y="45720"/>
                </a:lnTo>
                <a:lnTo>
                  <a:pt x="155448" y="57912"/>
                </a:lnTo>
                <a:lnTo>
                  <a:pt x="158495" y="65531"/>
                </a:lnTo>
                <a:lnTo>
                  <a:pt x="160019" y="71627"/>
                </a:lnTo>
                <a:lnTo>
                  <a:pt x="161544" y="79248"/>
                </a:lnTo>
                <a:lnTo>
                  <a:pt x="161544" y="94488"/>
                </a:lnTo>
                <a:lnTo>
                  <a:pt x="140207" y="140207"/>
                </a:lnTo>
                <a:lnTo>
                  <a:pt x="129539" y="147827"/>
                </a:lnTo>
                <a:lnTo>
                  <a:pt x="123443" y="152400"/>
                </a:lnTo>
                <a:lnTo>
                  <a:pt x="115824" y="155448"/>
                </a:lnTo>
                <a:lnTo>
                  <a:pt x="109728" y="158496"/>
                </a:lnTo>
                <a:lnTo>
                  <a:pt x="102107" y="160020"/>
                </a:lnTo>
                <a:lnTo>
                  <a:pt x="94487" y="160020"/>
                </a:lnTo>
                <a:lnTo>
                  <a:pt x="86868" y="161544"/>
                </a:lnTo>
                <a:lnTo>
                  <a:pt x="132080" y="161544"/>
                </a:lnTo>
                <a:lnTo>
                  <a:pt x="160019" y="135636"/>
                </a:lnTo>
                <a:lnTo>
                  <a:pt x="172212" y="103631"/>
                </a:lnTo>
                <a:lnTo>
                  <a:pt x="173736" y="96012"/>
                </a:lnTo>
                <a:lnTo>
                  <a:pt x="164592" y="45720"/>
                </a:lnTo>
                <a:lnTo>
                  <a:pt x="153924" y="32003"/>
                </a:lnTo>
                <a:lnTo>
                  <a:pt x="149351" y="24383"/>
                </a:lnTo>
                <a:lnTo>
                  <a:pt x="143256" y="19812"/>
                </a:lnTo>
                <a:lnTo>
                  <a:pt x="135636" y="15240"/>
                </a:lnTo>
                <a:lnTo>
                  <a:pt x="131571" y="12192"/>
                </a:lnTo>
                <a:close/>
              </a:path>
            </a:pathLst>
          </a:custGeom>
          <a:solidFill>
            <a:srgbClr val="D34817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8" name="object 27">
            <a:extLst>
              <a:ext uri="{FF2B5EF4-FFF2-40B4-BE49-F238E27FC236}">
                <a16:creationId xmlns:a16="http://schemas.microsoft.com/office/drawing/2014/main" xmlns="" id="{720788A1-C5C9-4E55-932D-885454670115}"/>
              </a:ext>
            </a:extLst>
          </p:cNvPr>
          <p:cNvSpPr/>
          <p:nvPr/>
        </p:nvSpPr>
        <p:spPr>
          <a:xfrm>
            <a:off x="6991797" y="2823404"/>
            <a:ext cx="179159" cy="196157"/>
          </a:xfrm>
          <a:custGeom>
            <a:avLst/>
            <a:gdLst/>
            <a:ahLst/>
            <a:cxnLst/>
            <a:rect l="l" t="t" r="r" b="b"/>
            <a:pathLst>
              <a:path w="83566" h="84174">
                <a:moveTo>
                  <a:pt x="31658" y="0"/>
                </a:moveTo>
                <a:lnTo>
                  <a:pt x="19022" y="5655"/>
                </a:lnTo>
                <a:lnTo>
                  <a:pt x="8993" y="15117"/>
                </a:lnTo>
                <a:lnTo>
                  <a:pt x="2383" y="27396"/>
                </a:lnTo>
                <a:lnTo>
                  <a:pt x="0" y="41504"/>
                </a:lnTo>
                <a:lnTo>
                  <a:pt x="1147" y="51352"/>
                </a:lnTo>
                <a:lnTo>
                  <a:pt x="6505" y="64251"/>
                </a:lnTo>
                <a:lnTo>
                  <a:pt x="15543" y="74671"/>
                </a:lnTo>
                <a:lnTo>
                  <a:pt x="27488" y="81637"/>
                </a:lnTo>
                <a:lnTo>
                  <a:pt x="41567" y="84174"/>
                </a:lnTo>
                <a:lnTo>
                  <a:pt x="55242" y="81792"/>
                </a:lnTo>
                <a:lnTo>
                  <a:pt x="66867" y="75299"/>
                </a:lnTo>
                <a:lnTo>
                  <a:pt x="75853" y="65269"/>
                </a:lnTo>
                <a:lnTo>
                  <a:pt x="81616" y="52273"/>
                </a:lnTo>
                <a:lnTo>
                  <a:pt x="83566" y="36885"/>
                </a:lnTo>
                <a:lnTo>
                  <a:pt x="80312" y="24942"/>
                </a:lnTo>
                <a:lnTo>
                  <a:pt x="73389" y="14585"/>
                </a:lnTo>
                <a:lnTo>
                  <a:pt x="62903" y="6511"/>
                </a:lnTo>
                <a:lnTo>
                  <a:pt x="48957" y="1417"/>
                </a:lnTo>
                <a:lnTo>
                  <a:pt x="31658" y="0"/>
                </a:lnTo>
                <a:close/>
              </a:path>
            </a:pathLst>
          </a:custGeom>
          <a:solidFill>
            <a:srgbClr val="D34817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9" name="object 29">
            <a:extLst>
              <a:ext uri="{FF2B5EF4-FFF2-40B4-BE49-F238E27FC236}">
                <a16:creationId xmlns:a16="http://schemas.microsoft.com/office/drawing/2014/main" xmlns="" id="{AC2DFE4B-6D53-41B6-8EDB-B1C412BDD650}"/>
              </a:ext>
            </a:extLst>
          </p:cNvPr>
          <p:cNvSpPr/>
          <p:nvPr/>
        </p:nvSpPr>
        <p:spPr>
          <a:xfrm>
            <a:off x="6946078" y="3453019"/>
            <a:ext cx="375744" cy="404869"/>
          </a:xfrm>
          <a:custGeom>
            <a:avLst/>
            <a:gdLst/>
            <a:ahLst/>
            <a:cxnLst/>
            <a:rect l="l" t="t" r="r" b="b"/>
            <a:pathLst>
              <a:path w="175260" h="173735">
                <a:moveTo>
                  <a:pt x="96012" y="0"/>
                </a:moveTo>
                <a:lnTo>
                  <a:pt x="77724" y="0"/>
                </a:lnTo>
                <a:lnTo>
                  <a:pt x="70104" y="1524"/>
                </a:lnTo>
                <a:lnTo>
                  <a:pt x="60960" y="3048"/>
                </a:lnTo>
                <a:lnTo>
                  <a:pt x="53339" y="6095"/>
                </a:lnTo>
                <a:lnTo>
                  <a:pt x="45719" y="10667"/>
                </a:lnTo>
                <a:lnTo>
                  <a:pt x="38100" y="13715"/>
                </a:lnTo>
                <a:lnTo>
                  <a:pt x="32004" y="19811"/>
                </a:lnTo>
                <a:lnTo>
                  <a:pt x="25907" y="24383"/>
                </a:lnTo>
                <a:lnTo>
                  <a:pt x="19812" y="30479"/>
                </a:lnTo>
                <a:lnTo>
                  <a:pt x="10668" y="45719"/>
                </a:lnTo>
                <a:lnTo>
                  <a:pt x="4572" y="60959"/>
                </a:lnTo>
                <a:lnTo>
                  <a:pt x="3048" y="68579"/>
                </a:lnTo>
                <a:lnTo>
                  <a:pt x="0" y="86867"/>
                </a:lnTo>
                <a:lnTo>
                  <a:pt x="1524" y="96011"/>
                </a:lnTo>
                <a:lnTo>
                  <a:pt x="3048" y="103631"/>
                </a:lnTo>
                <a:lnTo>
                  <a:pt x="4572" y="112775"/>
                </a:lnTo>
                <a:lnTo>
                  <a:pt x="10668" y="128015"/>
                </a:lnTo>
                <a:lnTo>
                  <a:pt x="15239" y="135635"/>
                </a:lnTo>
                <a:lnTo>
                  <a:pt x="21336" y="141731"/>
                </a:lnTo>
                <a:lnTo>
                  <a:pt x="25907" y="147827"/>
                </a:lnTo>
                <a:lnTo>
                  <a:pt x="32004" y="153924"/>
                </a:lnTo>
                <a:lnTo>
                  <a:pt x="39624" y="158495"/>
                </a:lnTo>
                <a:lnTo>
                  <a:pt x="45719" y="163067"/>
                </a:lnTo>
                <a:lnTo>
                  <a:pt x="54863" y="166115"/>
                </a:lnTo>
                <a:lnTo>
                  <a:pt x="62483" y="169163"/>
                </a:lnTo>
                <a:lnTo>
                  <a:pt x="70104" y="170687"/>
                </a:lnTo>
                <a:lnTo>
                  <a:pt x="88392" y="173735"/>
                </a:lnTo>
                <a:lnTo>
                  <a:pt x="97536" y="172211"/>
                </a:lnTo>
                <a:lnTo>
                  <a:pt x="105156" y="170687"/>
                </a:lnTo>
                <a:lnTo>
                  <a:pt x="114300" y="169163"/>
                </a:lnTo>
                <a:lnTo>
                  <a:pt x="129539" y="163067"/>
                </a:lnTo>
                <a:lnTo>
                  <a:pt x="134619" y="160019"/>
                </a:lnTo>
                <a:lnTo>
                  <a:pt x="79248" y="160019"/>
                </a:lnTo>
                <a:lnTo>
                  <a:pt x="73151" y="158495"/>
                </a:lnTo>
                <a:lnTo>
                  <a:pt x="35051" y="138683"/>
                </a:lnTo>
                <a:lnTo>
                  <a:pt x="30480" y="132587"/>
                </a:lnTo>
                <a:lnTo>
                  <a:pt x="25907" y="128015"/>
                </a:lnTo>
                <a:lnTo>
                  <a:pt x="22860" y="121919"/>
                </a:lnTo>
                <a:lnTo>
                  <a:pt x="19812" y="114300"/>
                </a:lnTo>
                <a:lnTo>
                  <a:pt x="16763" y="108203"/>
                </a:lnTo>
                <a:lnTo>
                  <a:pt x="13716" y="92963"/>
                </a:lnTo>
                <a:lnTo>
                  <a:pt x="13716" y="77724"/>
                </a:lnTo>
                <a:lnTo>
                  <a:pt x="15239" y="71627"/>
                </a:lnTo>
                <a:lnTo>
                  <a:pt x="16763" y="64007"/>
                </a:lnTo>
                <a:lnTo>
                  <a:pt x="41148" y="28955"/>
                </a:lnTo>
                <a:lnTo>
                  <a:pt x="45719" y="24383"/>
                </a:lnTo>
                <a:lnTo>
                  <a:pt x="51816" y="21335"/>
                </a:lnTo>
                <a:lnTo>
                  <a:pt x="59436" y="18287"/>
                </a:lnTo>
                <a:lnTo>
                  <a:pt x="65531" y="15239"/>
                </a:lnTo>
                <a:lnTo>
                  <a:pt x="80772" y="12191"/>
                </a:lnTo>
                <a:lnTo>
                  <a:pt x="133604" y="12191"/>
                </a:lnTo>
                <a:lnTo>
                  <a:pt x="129539" y="9143"/>
                </a:lnTo>
                <a:lnTo>
                  <a:pt x="121919" y="6095"/>
                </a:lnTo>
                <a:lnTo>
                  <a:pt x="112775" y="3048"/>
                </a:lnTo>
                <a:lnTo>
                  <a:pt x="105156" y="1524"/>
                </a:lnTo>
                <a:lnTo>
                  <a:pt x="96012" y="0"/>
                </a:lnTo>
                <a:close/>
              </a:path>
              <a:path w="175260" h="173735">
                <a:moveTo>
                  <a:pt x="133604" y="12191"/>
                </a:moveTo>
                <a:lnTo>
                  <a:pt x="96012" y="12191"/>
                </a:lnTo>
                <a:lnTo>
                  <a:pt x="103631" y="13715"/>
                </a:lnTo>
                <a:lnTo>
                  <a:pt x="109728" y="15239"/>
                </a:lnTo>
                <a:lnTo>
                  <a:pt x="149351" y="45719"/>
                </a:lnTo>
                <a:lnTo>
                  <a:pt x="161544" y="79248"/>
                </a:lnTo>
                <a:lnTo>
                  <a:pt x="161544" y="94487"/>
                </a:lnTo>
                <a:lnTo>
                  <a:pt x="144780" y="134111"/>
                </a:lnTo>
                <a:lnTo>
                  <a:pt x="134112" y="143255"/>
                </a:lnTo>
                <a:lnTo>
                  <a:pt x="129539" y="147827"/>
                </a:lnTo>
                <a:lnTo>
                  <a:pt x="123443" y="152400"/>
                </a:lnTo>
                <a:lnTo>
                  <a:pt x="115824" y="155448"/>
                </a:lnTo>
                <a:lnTo>
                  <a:pt x="109728" y="156972"/>
                </a:lnTo>
                <a:lnTo>
                  <a:pt x="94487" y="160019"/>
                </a:lnTo>
                <a:lnTo>
                  <a:pt x="134619" y="160019"/>
                </a:lnTo>
                <a:lnTo>
                  <a:pt x="137160" y="158495"/>
                </a:lnTo>
                <a:lnTo>
                  <a:pt x="143256" y="152400"/>
                </a:lnTo>
                <a:lnTo>
                  <a:pt x="149351" y="147827"/>
                </a:lnTo>
                <a:lnTo>
                  <a:pt x="155448" y="141731"/>
                </a:lnTo>
                <a:lnTo>
                  <a:pt x="160019" y="134111"/>
                </a:lnTo>
                <a:lnTo>
                  <a:pt x="164592" y="128015"/>
                </a:lnTo>
                <a:lnTo>
                  <a:pt x="167639" y="120395"/>
                </a:lnTo>
                <a:lnTo>
                  <a:pt x="170687" y="111251"/>
                </a:lnTo>
                <a:lnTo>
                  <a:pt x="172212" y="103631"/>
                </a:lnTo>
                <a:lnTo>
                  <a:pt x="175260" y="85343"/>
                </a:lnTo>
                <a:lnTo>
                  <a:pt x="173736" y="77724"/>
                </a:lnTo>
                <a:lnTo>
                  <a:pt x="170687" y="59435"/>
                </a:lnTo>
                <a:lnTo>
                  <a:pt x="164592" y="44195"/>
                </a:lnTo>
                <a:lnTo>
                  <a:pt x="160019" y="36575"/>
                </a:lnTo>
                <a:lnTo>
                  <a:pt x="153924" y="30479"/>
                </a:lnTo>
                <a:lnTo>
                  <a:pt x="149351" y="24383"/>
                </a:lnTo>
                <a:lnTo>
                  <a:pt x="143256" y="18287"/>
                </a:lnTo>
                <a:lnTo>
                  <a:pt x="135636" y="13715"/>
                </a:lnTo>
                <a:lnTo>
                  <a:pt x="133604" y="12191"/>
                </a:lnTo>
                <a:close/>
              </a:path>
            </a:pathLst>
          </a:custGeom>
          <a:solidFill>
            <a:srgbClr val="9B2D1F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0" name="object 30">
            <a:extLst>
              <a:ext uri="{FF2B5EF4-FFF2-40B4-BE49-F238E27FC236}">
                <a16:creationId xmlns:a16="http://schemas.microsoft.com/office/drawing/2014/main" xmlns="" id="{652535DA-70B2-45BB-B242-C6F7A204E131}"/>
              </a:ext>
            </a:extLst>
          </p:cNvPr>
          <p:cNvSpPr/>
          <p:nvPr/>
        </p:nvSpPr>
        <p:spPr>
          <a:xfrm>
            <a:off x="6991799" y="3498300"/>
            <a:ext cx="179170" cy="188211"/>
          </a:xfrm>
          <a:custGeom>
            <a:avLst/>
            <a:gdLst/>
            <a:ahLst/>
            <a:cxnLst/>
            <a:rect l="l" t="t" r="r" b="b"/>
            <a:pathLst>
              <a:path w="83571" h="80764">
                <a:moveTo>
                  <a:pt x="31658" y="0"/>
                </a:moveTo>
                <a:lnTo>
                  <a:pt x="19022" y="5360"/>
                </a:lnTo>
                <a:lnTo>
                  <a:pt x="8993" y="14557"/>
                </a:lnTo>
                <a:lnTo>
                  <a:pt x="2383" y="26872"/>
                </a:lnTo>
                <a:lnTo>
                  <a:pt x="0" y="41585"/>
                </a:lnTo>
                <a:lnTo>
                  <a:pt x="403" y="47359"/>
                </a:lnTo>
                <a:lnTo>
                  <a:pt x="36414" y="79908"/>
                </a:lnTo>
                <a:lnTo>
                  <a:pt x="54458" y="80764"/>
                </a:lnTo>
                <a:lnTo>
                  <a:pt x="66387" y="74746"/>
                </a:lnTo>
                <a:lnTo>
                  <a:pt x="75624" y="65111"/>
                </a:lnTo>
                <a:lnTo>
                  <a:pt x="81557" y="52298"/>
                </a:lnTo>
                <a:lnTo>
                  <a:pt x="83571" y="36745"/>
                </a:lnTo>
                <a:lnTo>
                  <a:pt x="80328" y="24409"/>
                </a:lnTo>
                <a:lnTo>
                  <a:pt x="73409" y="14049"/>
                </a:lnTo>
                <a:lnTo>
                  <a:pt x="62921" y="6183"/>
                </a:lnTo>
                <a:lnTo>
                  <a:pt x="48969" y="1327"/>
                </a:lnTo>
                <a:lnTo>
                  <a:pt x="31658" y="0"/>
                </a:lnTo>
                <a:close/>
              </a:path>
            </a:pathLst>
          </a:custGeom>
          <a:solidFill>
            <a:srgbClr val="9B2D1F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1" name="object 32">
            <a:extLst>
              <a:ext uri="{FF2B5EF4-FFF2-40B4-BE49-F238E27FC236}">
                <a16:creationId xmlns:a16="http://schemas.microsoft.com/office/drawing/2014/main" xmlns="" id="{BB50EC23-6581-494A-BDE1-EF9F9DE52EF3}"/>
              </a:ext>
            </a:extLst>
          </p:cNvPr>
          <p:cNvSpPr/>
          <p:nvPr/>
        </p:nvSpPr>
        <p:spPr>
          <a:xfrm>
            <a:off x="6946078" y="4072650"/>
            <a:ext cx="375744" cy="404871"/>
          </a:xfrm>
          <a:custGeom>
            <a:avLst/>
            <a:gdLst/>
            <a:ahLst/>
            <a:cxnLst/>
            <a:rect l="l" t="t" r="r" b="b"/>
            <a:pathLst>
              <a:path w="175260" h="173736">
                <a:moveTo>
                  <a:pt x="86868" y="0"/>
                </a:moveTo>
                <a:lnTo>
                  <a:pt x="77724" y="1524"/>
                </a:lnTo>
                <a:lnTo>
                  <a:pt x="70104" y="3048"/>
                </a:lnTo>
                <a:lnTo>
                  <a:pt x="60960" y="4572"/>
                </a:lnTo>
                <a:lnTo>
                  <a:pt x="45719" y="10668"/>
                </a:lnTo>
                <a:lnTo>
                  <a:pt x="38100" y="15240"/>
                </a:lnTo>
                <a:lnTo>
                  <a:pt x="32004" y="21336"/>
                </a:lnTo>
                <a:lnTo>
                  <a:pt x="25907" y="25908"/>
                </a:lnTo>
                <a:lnTo>
                  <a:pt x="19812" y="32003"/>
                </a:lnTo>
                <a:lnTo>
                  <a:pt x="15239" y="39624"/>
                </a:lnTo>
                <a:lnTo>
                  <a:pt x="10668" y="45720"/>
                </a:lnTo>
                <a:lnTo>
                  <a:pt x="7619" y="53340"/>
                </a:lnTo>
                <a:lnTo>
                  <a:pt x="4572" y="62484"/>
                </a:lnTo>
                <a:lnTo>
                  <a:pt x="3048" y="70103"/>
                </a:lnTo>
                <a:lnTo>
                  <a:pt x="0" y="88392"/>
                </a:lnTo>
                <a:lnTo>
                  <a:pt x="1524" y="96012"/>
                </a:lnTo>
                <a:lnTo>
                  <a:pt x="4572" y="114300"/>
                </a:lnTo>
                <a:lnTo>
                  <a:pt x="10668" y="129540"/>
                </a:lnTo>
                <a:lnTo>
                  <a:pt x="15239" y="135636"/>
                </a:lnTo>
                <a:lnTo>
                  <a:pt x="21336" y="143256"/>
                </a:lnTo>
                <a:lnTo>
                  <a:pt x="25907" y="149351"/>
                </a:lnTo>
                <a:lnTo>
                  <a:pt x="32004" y="155448"/>
                </a:lnTo>
                <a:lnTo>
                  <a:pt x="39624" y="160020"/>
                </a:lnTo>
                <a:lnTo>
                  <a:pt x="45719" y="164592"/>
                </a:lnTo>
                <a:lnTo>
                  <a:pt x="54863" y="167640"/>
                </a:lnTo>
                <a:lnTo>
                  <a:pt x="62483" y="170688"/>
                </a:lnTo>
                <a:lnTo>
                  <a:pt x="70104" y="172212"/>
                </a:lnTo>
                <a:lnTo>
                  <a:pt x="79248" y="173736"/>
                </a:lnTo>
                <a:lnTo>
                  <a:pt x="97536" y="173736"/>
                </a:lnTo>
                <a:lnTo>
                  <a:pt x="105156" y="172212"/>
                </a:lnTo>
                <a:lnTo>
                  <a:pt x="114300" y="170688"/>
                </a:lnTo>
                <a:lnTo>
                  <a:pt x="121919" y="167640"/>
                </a:lnTo>
                <a:lnTo>
                  <a:pt x="129539" y="163068"/>
                </a:lnTo>
                <a:lnTo>
                  <a:pt x="133350" y="161544"/>
                </a:lnTo>
                <a:lnTo>
                  <a:pt x="79248" y="161544"/>
                </a:lnTo>
                <a:lnTo>
                  <a:pt x="73151" y="160020"/>
                </a:lnTo>
                <a:lnTo>
                  <a:pt x="65531" y="158496"/>
                </a:lnTo>
                <a:lnTo>
                  <a:pt x="25907" y="128016"/>
                </a:lnTo>
                <a:lnTo>
                  <a:pt x="13716" y="94488"/>
                </a:lnTo>
                <a:lnTo>
                  <a:pt x="13716" y="79248"/>
                </a:lnTo>
                <a:lnTo>
                  <a:pt x="30480" y="39624"/>
                </a:lnTo>
                <a:lnTo>
                  <a:pt x="41148" y="30480"/>
                </a:lnTo>
                <a:lnTo>
                  <a:pt x="45719" y="25908"/>
                </a:lnTo>
                <a:lnTo>
                  <a:pt x="51816" y="21336"/>
                </a:lnTo>
                <a:lnTo>
                  <a:pt x="59436" y="18288"/>
                </a:lnTo>
                <a:lnTo>
                  <a:pt x="65531" y="16764"/>
                </a:lnTo>
                <a:lnTo>
                  <a:pt x="80772" y="13716"/>
                </a:lnTo>
                <a:lnTo>
                  <a:pt x="133604" y="13716"/>
                </a:lnTo>
                <a:lnTo>
                  <a:pt x="129539" y="10668"/>
                </a:lnTo>
                <a:lnTo>
                  <a:pt x="121919" y="7620"/>
                </a:lnTo>
                <a:lnTo>
                  <a:pt x="112775" y="4572"/>
                </a:lnTo>
                <a:lnTo>
                  <a:pt x="105156" y="1524"/>
                </a:lnTo>
                <a:lnTo>
                  <a:pt x="96012" y="1524"/>
                </a:lnTo>
                <a:lnTo>
                  <a:pt x="86868" y="0"/>
                </a:lnTo>
                <a:close/>
              </a:path>
              <a:path w="175260" h="173736">
                <a:moveTo>
                  <a:pt x="133604" y="13716"/>
                </a:moveTo>
                <a:lnTo>
                  <a:pt x="96012" y="13716"/>
                </a:lnTo>
                <a:lnTo>
                  <a:pt x="103631" y="15240"/>
                </a:lnTo>
                <a:lnTo>
                  <a:pt x="109728" y="16764"/>
                </a:lnTo>
                <a:lnTo>
                  <a:pt x="144780" y="41148"/>
                </a:lnTo>
                <a:lnTo>
                  <a:pt x="149351" y="45720"/>
                </a:lnTo>
                <a:lnTo>
                  <a:pt x="152400" y="51816"/>
                </a:lnTo>
                <a:lnTo>
                  <a:pt x="155448" y="59436"/>
                </a:lnTo>
                <a:lnTo>
                  <a:pt x="158495" y="65532"/>
                </a:lnTo>
                <a:lnTo>
                  <a:pt x="161544" y="80772"/>
                </a:lnTo>
                <a:lnTo>
                  <a:pt x="161544" y="96012"/>
                </a:lnTo>
                <a:lnTo>
                  <a:pt x="160019" y="102108"/>
                </a:lnTo>
                <a:lnTo>
                  <a:pt x="158495" y="109727"/>
                </a:lnTo>
                <a:lnTo>
                  <a:pt x="134112" y="144780"/>
                </a:lnTo>
                <a:lnTo>
                  <a:pt x="129539" y="149351"/>
                </a:lnTo>
                <a:lnTo>
                  <a:pt x="123443" y="152400"/>
                </a:lnTo>
                <a:lnTo>
                  <a:pt x="115824" y="155448"/>
                </a:lnTo>
                <a:lnTo>
                  <a:pt x="109728" y="158496"/>
                </a:lnTo>
                <a:lnTo>
                  <a:pt x="94487" y="161544"/>
                </a:lnTo>
                <a:lnTo>
                  <a:pt x="133350" y="161544"/>
                </a:lnTo>
                <a:lnTo>
                  <a:pt x="137160" y="160020"/>
                </a:lnTo>
                <a:lnTo>
                  <a:pt x="143256" y="153924"/>
                </a:lnTo>
                <a:lnTo>
                  <a:pt x="149351" y="149351"/>
                </a:lnTo>
                <a:lnTo>
                  <a:pt x="170687" y="112775"/>
                </a:lnTo>
                <a:lnTo>
                  <a:pt x="175260" y="86868"/>
                </a:lnTo>
                <a:lnTo>
                  <a:pt x="173736" y="77724"/>
                </a:lnTo>
                <a:lnTo>
                  <a:pt x="172212" y="70103"/>
                </a:lnTo>
                <a:lnTo>
                  <a:pt x="170687" y="60960"/>
                </a:lnTo>
                <a:lnTo>
                  <a:pt x="164592" y="45720"/>
                </a:lnTo>
                <a:lnTo>
                  <a:pt x="160019" y="38100"/>
                </a:lnTo>
                <a:lnTo>
                  <a:pt x="153924" y="32003"/>
                </a:lnTo>
                <a:lnTo>
                  <a:pt x="149351" y="25908"/>
                </a:lnTo>
                <a:lnTo>
                  <a:pt x="143256" y="19812"/>
                </a:lnTo>
                <a:lnTo>
                  <a:pt x="135636" y="15240"/>
                </a:lnTo>
                <a:lnTo>
                  <a:pt x="133604" y="13716"/>
                </a:lnTo>
                <a:close/>
              </a:path>
            </a:pathLst>
          </a:custGeom>
          <a:solidFill>
            <a:srgbClr val="A28E6A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2" name="object 33">
            <a:extLst>
              <a:ext uri="{FF2B5EF4-FFF2-40B4-BE49-F238E27FC236}">
                <a16:creationId xmlns:a16="http://schemas.microsoft.com/office/drawing/2014/main" xmlns="" id="{B35097AF-D5EF-4DD6-889F-3537A2DC027B}"/>
              </a:ext>
            </a:extLst>
          </p:cNvPr>
          <p:cNvSpPr/>
          <p:nvPr/>
        </p:nvSpPr>
        <p:spPr>
          <a:xfrm>
            <a:off x="7003182" y="4072650"/>
            <a:ext cx="179511" cy="189066"/>
          </a:xfrm>
          <a:custGeom>
            <a:avLst/>
            <a:gdLst/>
            <a:ahLst/>
            <a:cxnLst/>
            <a:rect l="l" t="t" r="r" b="b"/>
            <a:pathLst>
              <a:path w="83730" h="81131">
                <a:moveTo>
                  <a:pt x="32685" y="0"/>
                </a:moveTo>
                <a:lnTo>
                  <a:pt x="19668" y="5118"/>
                </a:lnTo>
                <a:lnTo>
                  <a:pt x="9312" y="14110"/>
                </a:lnTo>
                <a:lnTo>
                  <a:pt x="2470" y="26119"/>
                </a:lnTo>
                <a:lnTo>
                  <a:pt x="0" y="40290"/>
                </a:lnTo>
                <a:lnTo>
                  <a:pt x="471" y="46906"/>
                </a:lnTo>
                <a:lnTo>
                  <a:pt x="36297" y="80225"/>
                </a:lnTo>
                <a:lnTo>
                  <a:pt x="54021" y="81131"/>
                </a:lnTo>
                <a:lnTo>
                  <a:pt x="66127" y="75206"/>
                </a:lnTo>
                <a:lnTo>
                  <a:pt x="75528" y="65648"/>
                </a:lnTo>
                <a:lnTo>
                  <a:pt x="81603" y="52933"/>
                </a:lnTo>
                <a:lnTo>
                  <a:pt x="83730" y="37541"/>
                </a:lnTo>
                <a:lnTo>
                  <a:pt x="80905" y="25280"/>
                </a:lnTo>
                <a:lnTo>
                  <a:pt x="74229" y="14777"/>
                </a:lnTo>
                <a:lnTo>
                  <a:pt x="63862" y="6650"/>
                </a:lnTo>
                <a:lnTo>
                  <a:pt x="49961" y="1518"/>
                </a:lnTo>
                <a:lnTo>
                  <a:pt x="32685" y="0"/>
                </a:lnTo>
                <a:close/>
              </a:path>
            </a:pathLst>
          </a:custGeom>
          <a:solidFill>
            <a:srgbClr val="A28E6A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3" name="object 26">
            <a:extLst>
              <a:ext uri="{FF2B5EF4-FFF2-40B4-BE49-F238E27FC236}">
                <a16:creationId xmlns:a16="http://schemas.microsoft.com/office/drawing/2014/main" xmlns="" id="{9EF92C28-44CF-46FC-9678-19EB38647C90}"/>
              </a:ext>
            </a:extLst>
          </p:cNvPr>
          <p:cNvSpPr/>
          <p:nvPr/>
        </p:nvSpPr>
        <p:spPr>
          <a:xfrm>
            <a:off x="2362372" y="2760262"/>
            <a:ext cx="375744" cy="404871"/>
          </a:xfrm>
          <a:custGeom>
            <a:avLst/>
            <a:gdLst/>
            <a:ahLst/>
            <a:cxnLst/>
            <a:rect l="l" t="t" r="r" b="b"/>
            <a:pathLst>
              <a:path w="175260" h="173736">
                <a:moveTo>
                  <a:pt x="96012" y="0"/>
                </a:moveTo>
                <a:lnTo>
                  <a:pt x="77724" y="0"/>
                </a:lnTo>
                <a:lnTo>
                  <a:pt x="70104" y="1524"/>
                </a:lnTo>
                <a:lnTo>
                  <a:pt x="60960" y="4572"/>
                </a:lnTo>
                <a:lnTo>
                  <a:pt x="53339" y="6096"/>
                </a:lnTo>
                <a:lnTo>
                  <a:pt x="19812" y="32003"/>
                </a:lnTo>
                <a:lnTo>
                  <a:pt x="3048" y="70103"/>
                </a:lnTo>
                <a:lnTo>
                  <a:pt x="1524" y="77724"/>
                </a:lnTo>
                <a:lnTo>
                  <a:pt x="10668" y="128016"/>
                </a:lnTo>
                <a:lnTo>
                  <a:pt x="21336" y="141731"/>
                </a:lnTo>
                <a:lnTo>
                  <a:pt x="25907" y="147827"/>
                </a:lnTo>
                <a:lnTo>
                  <a:pt x="32004" y="153924"/>
                </a:lnTo>
                <a:lnTo>
                  <a:pt x="39624" y="158496"/>
                </a:lnTo>
                <a:lnTo>
                  <a:pt x="45719" y="163068"/>
                </a:lnTo>
                <a:lnTo>
                  <a:pt x="54863" y="167640"/>
                </a:lnTo>
                <a:lnTo>
                  <a:pt x="62483" y="169164"/>
                </a:lnTo>
                <a:lnTo>
                  <a:pt x="70104" y="172212"/>
                </a:lnTo>
                <a:lnTo>
                  <a:pt x="79248" y="173736"/>
                </a:lnTo>
                <a:lnTo>
                  <a:pt x="97536" y="173736"/>
                </a:lnTo>
                <a:lnTo>
                  <a:pt x="105156" y="172212"/>
                </a:lnTo>
                <a:lnTo>
                  <a:pt x="114300" y="169164"/>
                </a:lnTo>
                <a:lnTo>
                  <a:pt x="129539" y="163068"/>
                </a:lnTo>
                <a:lnTo>
                  <a:pt x="132080" y="161544"/>
                </a:lnTo>
                <a:lnTo>
                  <a:pt x="86868" y="161544"/>
                </a:lnTo>
                <a:lnTo>
                  <a:pt x="79248" y="160020"/>
                </a:lnTo>
                <a:lnTo>
                  <a:pt x="73151" y="160020"/>
                </a:lnTo>
                <a:lnTo>
                  <a:pt x="65531" y="156972"/>
                </a:lnTo>
                <a:lnTo>
                  <a:pt x="57912" y="155448"/>
                </a:lnTo>
                <a:lnTo>
                  <a:pt x="25907" y="128016"/>
                </a:lnTo>
                <a:lnTo>
                  <a:pt x="13716" y="94488"/>
                </a:lnTo>
                <a:lnTo>
                  <a:pt x="13716" y="79248"/>
                </a:lnTo>
                <a:lnTo>
                  <a:pt x="16763" y="64007"/>
                </a:lnTo>
                <a:lnTo>
                  <a:pt x="25907" y="45720"/>
                </a:lnTo>
                <a:lnTo>
                  <a:pt x="35051" y="33527"/>
                </a:lnTo>
                <a:lnTo>
                  <a:pt x="41148" y="28955"/>
                </a:lnTo>
                <a:lnTo>
                  <a:pt x="45719" y="24383"/>
                </a:lnTo>
                <a:lnTo>
                  <a:pt x="51816" y="21336"/>
                </a:lnTo>
                <a:lnTo>
                  <a:pt x="59436" y="18288"/>
                </a:lnTo>
                <a:lnTo>
                  <a:pt x="65531" y="15240"/>
                </a:lnTo>
                <a:lnTo>
                  <a:pt x="80772" y="12192"/>
                </a:lnTo>
                <a:lnTo>
                  <a:pt x="131571" y="12192"/>
                </a:lnTo>
                <a:lnTo>
                  <a:pt x="129539" y="10668"/>
                </a:lnTo>
                <a:lnTo>
                  <a:pt x="121919" y="6096"/>
                </a:lnTo>
                <a:lnTo>
                  <a:pt x="112775" y="3048"/>
                </a:lnTo>
                <a:lnTo>
                  <a:pt x="105156" y="1524"/>
                </a:lnTo>
                <a:lnTo>
                  <a:pt x="96012" y="0"/>
                </a:lnTo>
                <a:close/>
              </a:path>
              <a:path w="175260" h="173736">
                <a:moveTo>
                  <a:pt x="131571" y="12192"/>
                </a:moveTo>
                <a:lnTo>
                  <a:pt x="96012" y="12192"/>
                </a:lnTo>
                <a:lnTo>
                  <a:pt x="103631" y="13716"/>
                </a:lnTo>
                <a:lnTo>
                  <a:pt x="109728" y="15240"/>
                </a:lnTo>
                <a:lnTo>
                  <a:pt x="117348" y="18288"/>
                </a:lnTo>
                <a:lnTo>
                  <a:pt x="123443" y="21336"/>
                </a:lnTo>
                <a:lnTo>
                  <a:pt x="129539" y="25907"/>
                </a:lnTo>
                <a:lnTo>
                  <a:pt x="135636" y="28955"/>
                </a:lnTo>
                <a:lnTo>
                  <a:pt x="140207" y="35051"/>
                </a:lnTo>
                <a:lnTo>
                  <a:pt x="144780" y="39624"/>
                </a:lnTo>
                <a:lnTo>
                  <a:pt x="149351" y="45720"/>
                </a:lnTo>
                <a:lnTo>
                  <a:pt x="155448" y="57912"/>
                </a:lnTo>
                <a:lnTo>
                  <a:pt x="158495" y="65531"/>
                </a:lnTo>
                <a:lnTo>
                  <a:pt x="160019" y="71627"/>
                </a:lnTo>
                <a:lnTo>
                  <a:pt x="161544" y="79248"/>
                </a:lnTo>
                <a:lnTo>
                  <a:pt x="161544" y="94488"/>
                </a:lnTo>
                <a:lnTo>
                  <a:pt x="140207" y="140207"/>
                </a:lnTo>
                <a:lnTo>
                  <a:pt x="129539" y="147827"/>
                </a:lnTo>
                <a:lnTo>
                  <a:pt x="123443" y="152400"/>
                </a:lnTo>
                <a:lnTo>
                  <a:pt x="115824" y="155448"/>
                </a:lnTo>
                <a:lnTo>
                  <a:pt x="109728" y="158496"/>
                </a:lnTo>
                <a:lnTo>
                  <a:pt x="102107" y="160020"/>
                </a:lnTo>
                <a:lnTo>
                  <a:pt x="94487" y="160020"/>
                </a:lnTo>
                <a:lnTo>
                  <a:pt x="86868" y="161544"/>
                </a:lnTo>
                <a:lnTo>
                  <a:pt x="132080" y="161544"/>
                </a:lnTo>
                <a:lnTo>
                  <a:pt x="160019" y="135636"/>
                </a:lnTo>
                <a:lnTo>
                  <a:pt x="172212" y="103631"/>
                </a:lnTo>
                <a:lnTo>
                  <a:pt x="173736" y="96012"/>
                </a:lnTo>
                <a:lnTo>
                  <a:pt x="164592" y="45720"/>
                </a:lnTo>
                <a:lnTo>
                  <a:pt x="153924" y="32003"/>
                </a:lnTo>
                <a:lnTo>
                  <a:pt x="149351" y="24383"/>
                </a:lnTo>
                <a:lnTo>
                  <a:pt x="143256" y="19812"/>
                </a:lnTo>
                <a:lnTo>
                  <a:pt x="135636" y="15240"/>
                </a:lnTo>
                <a:lnTo>
                  <a:pt x="131571" y="12192"/>
                </a:lnTo>
                <a:close/>
              </a:path>
            </a:pathLst>
          </a:custGeom>
          <a:solidFill>
            <a:srgbClr val="D34817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4" name="object 27">
            <a:extLst>
              <a:ext uri="{FF2B5EF4-FFF2-40B4-BE49-F238E27FC236}">
                <a16:creationId xmlns:a16="http://schemas.microsoft.com/office/drawing/2014/main" xmlns="" id="{A572FD85-273B-497D-8B28-C6B6F3BB4CA7}"/>
              </a:ext>
            </a:extLst>
          </p:cNvPr>
          <p:cNvSpPr/>
          <p:nvPr/>
        </p:nvSpPr>
        <p:spPr>
          <a:xfrm>
            <a:off x="2408091" y="2805625"/>
            <a:ext cx="179159" cy="196157"/>
          </a:xfrm>
          <a:custGeom>
            <a:avLst/>
            <a:gdLst/>
            <a:ahLst/>
            <a:cxnLst/>
            <a:rect l="l" t="t" r="r" b="b"/>
            <a:pathLst>
              <a:path w="83566" h="84174">
                <a:moveTo>
                  <a:pt x="31658" y="0"/>
                </a:moveTo>
                <a:lnTo>
                  <a:pt x="19022" y="5655"/>
                </a:lnTo>
                <a:lnTo>
                  <a:pt x="8993" y="15117"/>
                </a:lnTo>
                <a:lnTo>
                  <a:pt x="2383" y="27396"/>
                </a:lnTo>
                <a:lnTo>
                  <a:pt x="0" y="41504"/>
                </a:lnTo>
                <a:lnTo>
                  <a:pt x="1147" y="51352"/>
                </a:lnTo>
                <a:lnTo>
                  <a:pt x="6505" y="64251"/>
                </a:lnTo>
                <a:lnTo>
                  <a:pt x="15543" y="74671"/>
                </a:lnTo>
                <a:lnTo>
                  <a:pt x="27488" y="81637"/>
                </a:lnTo>
                <a:lnTo>
                  <a:pt x="41567" y="84174"/>
                </a:lnTo>
                <a:lnTo>
                  <a:pt x="55242" y="81792"/>
                </a:lnTo>
                <a:lnTo>
                  <a:pt x="66867" y="75299"/>
                </a:lnTo>
                <a:lnTo>
                  <a:pt x="75853" y="65269"/>
                </a:lnTo>
                <a:lnTo>
                  <a:pt x="81616" y="52273"/>
                </a:lnTo>
                <a:lnTo>
                  <a:pt x="83566" y="36885"/>
                </a:lnTo>
                <a:lnTo>
                  <a:pt x="80312" y="24942"/>
                </a:lnTo>
                <a:lnTo>
                  <a:pt x="73389" y="14585"/>
                </a:lnTo>
                <a:lnTo>
                  <a:pt x="62903" y="6511"/>
                </a:lnTo>
                <a:lnTo>
                  <a:pt x="48957" y="1417"/>
                </a:lnTo>
                <a:lnTo>
                  <a:pt x="31658" y="0"/>
                </a:lnTo>
                <a:close/>
              </a:path>
            </a:pathLst>
          </a:custGeom>
          <a:solidFill>
            <a:srgbClr val="D34817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5" name="object 29">
            <a:extLst>
              <a:ext uri="{FF2B5EF4-FFF2-40B4-BE49-F238E27FC236}">
                <a16:creationId xmlns:a16="http://schemas.microsoft.com/office/drawing/2014/main" xmlns="" id="{DF82317B-6C22-42FE-A7D1-C5BFA7FBC189}"/>
              </a:ext>
            </a:extLst>
          </p:cNvPr>
          <p:cNvSpPr/>
          <p:nvPr/>
        </p:nvSpPr>
        <p:spPr>
          <a:xfrm>
            <a:off x="2362372" y="3435240"/>
            <a:ext cx="375744" cy="404869"/>
          </a:xfrm>
          <a:custGeom>
            <a:avLst/>
            <a:gdLst/>
            <a:ahLst/>
            <a:cxnLst/>
            <a:rect l="l" t="t" r="r" b="b"/>
            <a:pathLst>
              <a:path w="175260" h="173735">
                <a:moveTo>
                  <a:pt x="96012" y="0"/>
                </a:moveTo>
                <a:lnTo>
                  <a:pt x="77724" y="0"/>
                </a:lnTo>
                <a:lnTo>
                  <a:pt x="70104" y="1524"/>
                </a:lnTo>
                <a:lnTo>
                  <a:pt x="60960" y="3048"/>
                </a:lnTo>
                <a:lnTo>
                  <a:pt x="53339" y="6095"/>
                </a:lnTo>
                <a:lnTo>
                  <a:pt x="45719" y="10667"/>
                </a:lnTo>
                <a:lnTo>
                  <a:pt x="38100" y="13715"/>
                </a:lnTo>
                <a:lnTo>
                  <a:pt x="32004" y="19811"/>
                </a:lnTo>
                <a:lnTo>
                  <a:pt x="25907" y="24383"/>
                </a:lnTo>
                <a:lnTo>
                  <a:pt x="19812" y="30479"/>
                </a:lnTo>
                <a:lnTo>
                  <a:pt x="10668" y="45719"/>
                </a:lnTo>
                <a:lnTo>
                  <a:pt x="4572" y="60959"/>
                </a:lnTo>
                <a:lnTo>
                  <a:pt x="3048" y="68579"/>
                </a:lnTo>
                <a:lnTo>
                  <a:pt x="0" y="86867"/>
                </a:lnTo>
                <a:lnTo>
                  <a:pt x="1524" y="96011"/>
                </a:lnTo>
                <a:lnTo>
                  <a:pt x="3048" y="103631"/>
                </a:lnTo>
                <a:lnTo>
                  <a:pt x="4572" y="112775"/>
                </a:lnTo>
                <a:lnTo>
                  <a:pt x="10668" y="128015"/>
                </a:lnTo>
                <a:lnTo>
                  <a:pt x="15239" y="135635"/>
                </a:lnTo>
                <a:lnTo>
                  <a:pt x="21336" y="141731"/>
                </a:lnTo>
                <a:lnTo>
                  <a:pt x="25907" y="147827"/>
                </a:lnTo>
                <a:lnTo>
                  <a:pt x="32004" y="153924"/>
                </a:lnTo>
                <a:lnTo>
                  <a:pt x="39624" y="158495"/>
                </a:lnTo>
                <a:lnTo>
                  <a:pt x="45719" y="163067"/>
                </a:lnTo>
                <a:lnTo>
                  <a:pt x="54863" y="166115"/>
                </a:lnTo>
                <a:lnTo>
                  <a:pt x="62483" y="169163"/>
                </a:lnTo>
                <a:lnTo>
                  <a:pt x="70104" y="170687"/>
                </a:lnTo>
                <a:lnTo>
                  <a:pt x="88392" y="173735"/>
                </a:lnTo>
                <a:lnTo>
                  <a:pt x="97536" y="172211"/>
                </a:lnTo>
                <a:lnTo>
                  <a:pt x="105156" y="170687"/>
                </a:lnTo>
                <a:lnTo>
                  <a:pt x="114300" y="169163"/>
                </a:lnTo>
                <a:lnTo>
                  <a:pt x="129539" y="163067"/>
                </a:lnTo>
                <a:lnTo>
                  <a:pt x="134619" y="160019"/>
                </a:lnTo>
                <a:lnTo>
                  <a:pt x="79248" y="160019"/>
                </a:lnTo>
                <a:lnTo>
                  <a:pt x="73151" y="158495"/>
                </a:lnTo>
                <a:lnTo>
                  <a:pt x="35051" y="138683"/>
                </a:lnTo>
                <a:lnTo>
                  <a:pt x="30480" y="132587"/>
                </a:lnTo>
                <a:lnTo>
                  <a:pt x="25907" y="128015"/>
                </a:lnTo>
                <a:lnTo>
                  <a:pt x="22860" y="121919"/>
                </a:lnTo>
                <a:lnTo>
                  <a:pt x="19812" y="114300"/>
                </a:lnTo>
                <a:lnTo>
                  <a:pt x="16763" y="108203"/>
                </a:lnTo>
                <a:lnTo>
                  <a:pt x="13716" y="92963"/>
                </a:lnTo>
                <a:lnTo>
                  <a:pt x="13716" y="77724"/>
                </a:lnTo>
                <a:lnTo>
                  <a:pt x="15239" y="71627"/>
                </a:lnTo>
                <a:lnTo>
                  <a:pt x="16763" y="64007"/>
                </a:lnTo>
                <a:lnTo>
                  <a:pt x="41148" y="28955"/>
                </a:lnTo>
                <a:lnTo>
                  <a:pt x="45719" y="24383"/>
                </a:lnTo>
                <a:lnTo>
                  <a:pt x="51816" y="21335"/>
                </a:lnTo>
                <a:lnTo>
                  <a:pt x="59436" y="18287"/>
                </a:lnTo>
                <a:lnTo>
                  <a:pt x="65531" y="15239"/>
                </a:lnTo>
                <a:lnTo>
                  <a:pt x="80772" y="12191"/>
                </a:lnTo>
                <a:lnTo>
                  <a:pt x="133604" y="12191"/>
                </a:lnTo>
                <a:lnTo>
                  <a:pt x="129539" y="9143"/>
                </a:lnTo>
                <a:lnTo>
                  <a:pt x="121919" y="6095"/>
                </a:lnTo>
                <a:lnTo>
                  <a:pt x="112775" y="3048"/>
                </a:lnTo>
                <a:lnTo>
                  <a:pt x="105156" y="1524"/>
                </a:lnTo>
                <a:lnTo>
                  <a:pt x="96012" y="0"/>
                </a:lnTo>
                <a:close/>
              </a:path>
              <a:path w="175260" h="173735">
                <a:moveTo>
                  <a:pt x="133604" y="12191"/>
                </a:moveTo>
                <a:lnTo>
                  <a:pt x="96012" y="12191"/>
                </a:lnTo>
                <a:lnTo>
                  <a:pt x="103631" y="13715"/>
                </a:lnTo>
                <a:lnTo>
                  <a:pt x="109728" y="15239"/>
                </a:lnTo>
                <a:lnTo>
                  <a:pt x="149351" y="45719"/>
                </a:lnTo>
                <a:lnTo>
                  <a:pt x="161544" y="79248"/>
                </a:lnTo>
                <a:lnTo>
                  <a:pt x="161544" y="94487"/>
                </a:lnTo>
                <a:lnTo>
                  <a:pt x="144780" y="134111"/>
                </a:lnTo>
                <a:lnTo>
                  <a:pt x="134112" y="143255"/>
                </a:lnTo>
                <a:lnTo>
                  <a:pt x="129539" y="147827"/>
                </a:lnTo>
                <a:lnTo>
                  <a:pt x="123443" y="152400"/>
                </a:lnTo>
                <a:lnTo>
                  <a:pt x="115824" y="155448"/>
                </a:lnTo>
                <a:lnTo>
                  <a:pt x="109728" y="156972"/>
                </a:lnTo>
                <a:lnTo>
                  <a:pt x="94487" y="160019"/>
                </a:lnTo>
                <a:lnTo>
                  <a:pt x="134619" y="160019"/>
                </a:lnTo>
                <a:lnTo>
                  <a:pt x="137160" y="158495"/>
                </a:lnTo>
                <a:lnTo>
                  <a:pt x="143256" y="152400"/>
                </a:lnTo>
                <a:lnTo>
                  <a:pt x="149351" y="147827"/>
                </a:lnTo>
                <a:lnTo>
                  <a:pt x="155448" y="141731"/>
                </a:lnTo>
                <a:lnTo>
                  <a:pt x="160019" y="134111"/>
                </a:lnTo>
                <a:lnTo>
                  <a:pt x="164592" y="128015"/>
                </a:lnTo>
                <a:lnTo>
                  <a:pt x="167639" y="120395"/>
                </a:lnTo>
                <a:lnTo>
                  <a:pt x="170687" y="111251"/>
                </a:lnTo>
                <a:lnTo>
                  <a:pt x="172212" y="103631"/>
                </a:lnTo>
                <a:lnTo>
                  <a:pt x="175260" y="85343"/>
                </a:lnTo>
                <a:lnTo>
                  <a:pt x="173736" y="77724"/>
                </a:lnTo>
                <a:lnTo>
                  <a:pt x="170687" y="59435"/>
                </a:lnTo>
                <a:lnTo>
                  <a:pt x="164592" y="44195"/>
                </a:lnTo>
                <a:lnTo>
                  <a:pt x="160019" y="36575"/>
                </a:lnTo>
                <a:lnTo>
                  <a:pt x="153924" y="30479"/>
                </a:lnTo>
                <a:lnTo>
                  <a:pt x="149351" y="24383"/>
                </a:lnTo>
                <a:lnTo>
                  <a:pt x="143256" y="18287"/>
                </a:lnTo>
                <a:lnTo>
                  <a:pt x="135636" y="13715"/>
                </a:lnTo>
                <a:lnTo>
                  <a:pt x="133604" y="12191"/>
                </a:lnTo>
                <a:close/>
              </a:path>
            </a:pathLst>
          </a:custGeom>
          <a:solidFill>
            <a:srgbClr val="9B2D1F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6" name="object 30">
            <a:extLst>
              <a:ext uri="{FF2B5EF4-FFF2-40B4-BE49-F238E27FC236}">
                <a16:creationId xmlns:a16="http://schemas.microsoft.com/office/drawing/2014/main" xmlns="" id="{CF670256-6C30-4424-B4A9-71F952C73CDB}"/>
              </a:ext>
            </a:extLst>
          </p:cNvPr>
          <p:cNvSpPr/>
          <p:nvPr/>
        </p:nvSpPr>
        <p:spPr>
          <a:xfrm>
            <a:off x="2408093" y="3480521"/>
            <a:ext cx="179170" cy="188211"/>
          </a:xfrm>
          <a:custGeom>
            <a:avLst/>
            <a:gdLst/>
            <a:ahLst/>
            <a:cxnLst/>
            <a:rect l="l" t="t" r="r" b="b"/>
            <a:pathLst>
              <a:path w="83571" h="80764">
                <a:moveTo>
                  <a:pt x="31658" y="0"/>
                </a:moveTo>
                <a:lnTo>
                  <a:pt x="19022" y="5360"/>
                </a:lnTo>
                <a:lnTo>
                  <a:pt x="8993" y="14557"/>
                </a:lnTo>
                <a:lnTo>
                  <a:pt x="2383" y="26872"/>
                </a:lnTo>
                <a:lnTo>
                  <a:pt x="0" y="41585"/>
                </a:lnTo>
                <a:lnTo>
                  <a:pt x="403" y="47359"/>
                </a:lnTo>
                <a:lnTo>
                  <a:pt x="36414" y="79908"/>
                </a:lnTo>
                <a:lnTo>
                  <a:pt x="54458" y="80764"/>
                </a:lnTo>
                <a:lnTo>
                  <a:pt x="66387" y="74746"/>
                </a:lnTo>
                <a:lnTo>
                  <a:pt x="75624" y="65111"/>
                </a:lnTo>
                <a:lnTo>
                  <a:pt x="81557" y="52298"/>
                </a:lnTo>
                <a:lnTo>
                  <a:pt x="83571" y="36745"/>
                </a:lnTo>
                <a:lnTo>
                  <a:pt x="80328" y="24409"/>
                </a:lnTo>
                <a:lnTo>
                  <a:pt x="73409" y="14049"/>
                </a:lnTo>
                <a:lnTo>
                  <a:pt x="62921" y="6183"/>
                </a:lnTo>
                <a:lnTo>
                  <a:pt x="48969" y="1327"/>
                </a:lnTo>
                <a:lnTo>
                  <a:pt x="31658" y="0"/>
                </a:lnTo>
                <a:close/>
              </a:path>
            </a:pathLst>
          </a:custGeom>
          <a:solidFill>
            <a:srgbClr val="9B2D1F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7" name="object 32">
            <a:extLst>
              <a:ext uri="{FF2B5EF4-FFF2-40B4-BE49-F238E27FC236}">
                <a16:creationId xmlns:a16="http://schemas.microsoft.com/office/drawing/2014/main" xmlns="" id="{14FC692D-3D48-4890-A473-F05C648171E8}"/>
              </a:ext>
            </a:extLst>
          </p:cNvPr>
          <p:cNvSpPr/>
          <p:nvPr/>
        </p:nvSpPr>
        <p:spPr>
          <a:xfrm>
            <a:off x="2362372" y="4054871"/>
            <a:ext cx="375744" cy="404871"/>
          </a:xfrm>
          <a:custGeom>
            <a:avLst/>
            <a:gdLst/>
            <a:ahLst/>
            <a:cxnLst/>
            <a:rect l="l" t="t" r="r" b="b"/>
            <a:pathLst>
              <a:path w="175260" h="173736">
                <a:moveTo>
                  <a:pt x="86868" y="0"/>
                </a:moveTo>
                <a:lnTo>
                  <a:pt x="77724" y="1524"/>
                </a:lnTo>
                <a:lnTo>
                  <a:pt x="70104" y="3048"/>
                </a:lnTo>
                <a:lnTo>
                  <a:pt x="60960" y="4572"/>
                </a:lnTo>
                <a:lnTo>
                  <a:pt x="45719" y="10668"/>
                </a:lnTo>
                <a:lnTo>
                  <a:pt x="38100" y="15240"/>
                </a:lnTo>
                <a:lnTo>
                  <a:pt x="32004" y="21336"/>
                </a:lnTo>
                <a:lnTo>
                  <a:pt x="25907" y="25908"/>
                </a:lnTo>
                <a:lnTo>
                  <a:pt x="19812" y="32003"/>
                </a:lnTo>
                <a:lnTo>
                  <a:pt x="15239" y="39624"/>
                </a:lnTo>
                <a:lnTo>
                  <a:pt x="10668" y="45720"/>
                </a:lnTo>
                <a:lnTo>
                  <a:pt x="7619" y="53340"/>
                </a:lnTo>
                <a:lnTo>
                  <a:pt x="4572" y="62484"/>
                </a:lnTo>
                <a:lnTo>
                  <a:pt x="3048" y="70103"/>
                </a:lnTo>
                <a:lnTo>
                  <a:pt x="0" y="88392"/>
                </a:lnTo>
                <a:lnTo>
                  <a:pt x="1524" y="96012"/>
                </a:lnTo>
                <a:lnTo>
                  <a:pt x="4572" y="114300"/>
                </a:lnTo>
                <a:lnTo>
                  <a:pt x="10668" y="129540"/>
                </a:lnTo>
                <a:lnTo>
                  <a:pt x="15239" y="135636"/>
                </a:lnTo>
                <a:lnTo>
                  <a:pt x="21336" y="143256"/>
                </a:lnTo>
                <a:lnTo>
                  <a:pt x="25907" y="149351"/>
                </a:lnTo>
                <a:lnTo>
                  <a:pt x="32004" y="155448"/>
                </a:lnTo>
                <a:lnTo>
                  <a:pt x="39624" y="160020"/>
                </a:lnTo>
                <a:lnTo>
                  <a:pt x="45719" y="164592"/>
                </a:lnTo>
                <a:lnTo>
                  <a:pt x="54863" y="167640"/>
                </a:lnTo>
                <a:lnTo>
                  <a:pt x="62483" y="170688"/>
                </a:lnTo>
                <a:lnTo>
                  <a:pt x="70104" y="172212"/>
                </a:lnTo>
                <a:lnTo>
                  <a:pt x="79248" y="173736"/>
                </a:lnTo>
                <a:lnTo>
                  <a:pt x="97536" y="173736"/>
                </a:lnTo>
                <a:lnTo>
                  <a:pt x="105156" y="172212"/>
                </a:lnTo>
                <a:lnTo>
                  <a:pt x="114300" y="170688"/>
                </a:lnTo>
                <a:lnTo>
                  <a:pt x="121919" y="167640"/>
                </a:lnTo>
                <a:lnTo>
                  <a:pt x="129539" y="163068"/>
                </a:lnTo>
                <a:lnTo>
                  <a:pt x="133350" y="161544"/>
                </a:lnTo>
                <a:lnTo>
                  <a:pt x="79248" y="161544"/>
                </a:lnTo>
                <a:lnTo>
                  <a:pt x="73151" y="160020"/>
                </a:lnTo>
                <a:lnTo>
                  <a:pt x="65531" y="158496"/>
                </a:lnTo>
                <a:lnTo>
                  <a:pt x="25907" y="128016"/>
                </a:lnTo>
                <a:lnTo>
                  <a:pt x="13716" y="94488"/>
                </a:lnTo>
                <a:lnTo>
                  <a:pt x="13716" y="79248"/>
                </a:lnTo>
                <a:lnTo>
                  <a:pt x="30480" y="39624"/>
                </a:lnTo>
                <a:lnTo>
                  <a:pt x="41148" y="30480"/>
                </a:lnTo>
                <a:lnTo>
                  <a:pt x="45719" y="25908"/>
                </a:lnTo>
                <a:lnTo>
                  <a:pt x="51816" y="21336"/>
                </a:lnTo>
                <a:lnTo>
                  <a:pt x="59436" y="18288"/>
                </a:lnTo>
                <a:lnTo>
                  <a:pt x="65531" y="16764"/>
                </a:lnTo>
                <a:lnTo>
                  <a:pt x="80772" y="13716"/>
                </a:lnTo>
                <a:lnTo>
                  <a:pt x="133604" y="13716"/>
                </a:lnTo>
                <a:lnTo>
                  <a:pt x="129539" y="10668"/>
                </a:lnTo>
                <a:lnTo>
                  <a:pt x="121919" y="7620"/>
                </a:lnTo>
                <a:lnTo>
                  <a:pt x="112775" y="4572"/>
                </a:lnTo>
                <a:lnTo>
                  <a:pt x="105156" y="1524"/>
                </a:lnTo>
                <a:lnTo>
                  <a:pt x="96012" y="1524"/>
                </a:lnTo>
                <a:lnTo>
                  <a:pt x="86868" y="0"/>
                </a:lnTo>
                <a:close/>
              </a:path>
              <a:path w="175260" h="173736">
                <a:moveTo>
                  <a:pt x="133604" y="13716"/>
                </a:moveTo>
                <a:lnTo>
                  <a:pt x="96012" y="13716"/>
                </a:lnTo>
                <a:lnTo>
                  <a:pt x="103631" y="15240"/>
                </a:lnTo>
                <a:lnTo>
                  <a:pt x="109728" y="16764"/>
                </a:lnTo>
                <a:lnTo>
                  <a:pt x="144780" y="41148"/>
                </a:lnTo>
                <a:lnTo>
                  <a:pt x="149351" y="45720"/>
                </a:lnTo>
                <a:lnTo>
                  <a:pt x="152400" y="51816"/>
                </a:lnTo>
                <a:lnTo>
                  <a:pt x="155448" y="59436"/>
                </a:lnTo>
                <a:lnTo>
                  <a:pt x="158495" y="65532"/>
                </a:lnTo>
                <a:lnTo>
                  <a:pt x="161544" y="80772"/>
                </a:lnTo>
                <a:lnTo>
                  <a:pt x="161544" y="96012"/>
                </a:lnTo>
                <a:lnTo>
                  <a:pt x="160019" y="102108"/>
                </a:lnTo>
                <a:lnTo>
                  <a:pt x="158495" y="109727"/>
                </a:lnTo>
                <a:lnTo>
                  <a:pt x="134112" y="144780"/>
                </a:lnTo>
                <a:lnTo>
                  <a:pt x="129539" y="149351"/>
                </a:lnTo>
                <a:lnTo>
                  <a:pt x="123443" y="152400"/>
                </a:lnTo>
                <a:lnTo>
                  <a:pt x="115824" y="155448"/>
                </a:lnTo>
                <a:lnTo>
                  <a:pt x="109728" y="158496"/>
                </a:lnTo>
                <a:lnTo>
                  <a:pt x="94487" y="161544"/>
                </a:lnTo>
                <a:lnTo>
                  <a:pt x="133350" y="161544"/>
                </a:lnTo>
                <a:lnTo>
                  <a:pt x="137160" y="160020"/>
                </a:lnTo>
                <a:lnTo>
                  <a:pt x="143256" y="153924"/>
                </a:lnTo>
                <a:lnTo>
                  <a:pt x="149351" y="149351"/>
                </a:lnTo>
                <a:lnTo>
                  <a:pt x="170687" y="112775"/>
                </a:lnTo>
                <a:lnTo>
                  <a:pt x="175260" y="86868"/>
                </a:lnTo>
                <a:lnTo>
                  <a:pt x="173736" y="77724"/>
                </a:lnTo>
                <a:lnTo>
                  <a:pt x="172212" y="70103"/>
                </a:lnTo>
                <a:lnTo>
                  <a:pt x="170687" y="60960"/>
                </a:lnTo>
                <a:lnTo>
                  <a:pt x="164592" y="45720"/>
                </a:lnTo>
                <a:lnTo>
                  <a:pt x="160019" y="38100"/>
                </a:lnTo>
                <a:lnTo>
                  <a:pt x="153924" y="32003"/>
                </a:lnTo>
                <a:lnTo>
                  <a:pt x="149351" y="25908"/>
                </a:lnTo>
                <a:lnTo>
                  <a:pt x="143256" y="19812"/>
                </a:lnTo>
                <a:lnTo>
                  <a:pt x="135636" y="15240"/>
                </a:lnTo>
                <a:lnTo>
                  <a:pt x="133604" y="13716"/>
                </a:lnTo>
                <a:close/>
              </a:path>
            </a:pathLst>
          </a:custGeom>
          <a:solidFill>
            <a:srgbClr val="A28E6A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8" name="object 33">
            <a:extLst>
              <a:ext uri="{FF2B5EF4-FFF2-40B4-BE49-F238E27FC236}">
                <a16:creationId xmlns:a16="http://schemas.microsoft.com/office/drawing/2014/main" xmlns="" id="{07AB8BE9-EFE7-4218-9B9C-FB3A4A75F8FD}"/>
              </a:ext>
            </a:extLst>
          </p:cNvPr>
          <p:cNvSpPr/>
          <p:nvPr/>
        </p:nvSpPr>
        <p:spPr>
          <a:xfrm>
            <a:off x="2419476" y="4054871"/>
            <a:ext cx="179511" cy="189066"/>
          </a:xfrm>
          <a:custGeom>
            <a:avLst/>
            <a:gdLst/>
            <a:ahLst/>
            <a:cxnLst/>
            <a:rect l="l" t="t" r="r" b="b"/>
            <a:pathLst>
              <a:path w="83730" h="81131">
                <a:moveTo>
                  <a:pt x="32685" y="0"/>
                </a:moveTo>
                <a:lnTo>
                  <a:pt x="19668" y="5118"/>
                </a:lnTo>
                <a:lnTo>
                  <a:pt x="9312" y="14110"/>
                </a:lnTo>
                <a:lnTo>
                  <a:pt x="2470" y="26119"/>
                </a:lnTo>
                <a:lnTo>
                  <a:pt x="0" y="40290"/>
                </a:lnTo>
                <a:lnTo>
                  <a:pt x="471" y="46906"/>
                </a:lnTo>
                <a:lnTo>
                  <a:pt x="36297" y="80225"/>
                </a:lnTo>
                <a:lnTo>
                  <a:pt x="54021" y="81131"/>
                </a:lnTo>
                <a:lnTo>
                  <a:pt x="66127" y="75206"/>
                </a:lnTo>
                <a:lnTo>
                  <a:pt x="75528" y="65648"/>
                </a:lnTo>
                <a:lnTo>
                  <a:pt x="81603" y="52933"/>
                </a:lnTo>
                <a:lnTo>
                  <a:pt x="83730" y="37541"/>
                </a:lnTo>
                <a:lnTo>
                  <a:pt x="80905" y="25280"/>
                </a:lnTo>
                <a:lnTo>
                  <a:pt x="74229" y="14777"/>
                </a:lnTo>
                <a:lnTo>
                  <a:pt x="63862" y="6650"/>
                </a:lnTo>
                <a:lnTo>
                  <a:pt x="49961" y="1518"/>
                </a:lnTo>
                <a:lnTo>
                  <a:pt x="32685" y="0"/>
                </a:lnTo>
                <a:close/>
              </a:path>
            </a:pathLst>
          </a:custGeom>
          <a:solidFill>
            <a:srgbClr val="A28E6A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582530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 flipH="1">
            <a:off x="0" y="0"/>
            <a:ext cx="4314958" cy="6858000"/>
          </a:xfrm>
          <a:prstGeom prst="rect">
            <a:avLst/>
          </a:prstGeom>
          <a:solidFill>
            <a:srgbClr val="F6F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922" name="Slide Number Placeholder 4"/>
          <p:cNvSpPr txBox="1">
            <a:spLocks noGrp="1"/>
          </p:cNvSpPr>
          <p:nvPr/>
        </p:nvSpPr>
        <p:spPr bwMode="auto">
          <a:xfrm>
            <a:off x="9477775" y="6782597"/>
            <a:ext cx="711994" cy="361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F166B96E-49B8-41E9-9280-CFD52D610277}" type="slidenum">
              <a:rPr lang="en-US" altLang="en-US" sz="1517"/>
              <a:pPr algn="r" eaLnBrk="1" hangingPunct="1"/>
              <a:t>100</a:t>
            </a:fld>
            <a:endParaRPr lang="en-US" altLang="en-US" sz="1517"/>
          </a:p>
        </p:txBody>
      </p:sp>
      <p:graphicFrame>
        <p:nvGraphicFramePr>
          <p:cNvPr id="209923" name="Object 75"/>
          <p:cNvGraphicFramePr>
            <a:graphicFrameLocks noChangeAspect="1"/>
          </p:cNvGraphicFramePr>
          <p:nvPr>
            <p:extLst/>
          </p:nvPr>
        </p:nvGraphicFramePr>
        <p:xfrm>
          <a:off x="214974" y="62748"/>
          <a:ext cx="3577167" cy="6331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4" name="Visio" r:id="rId4" imgW="2867787" imgH="4396740" progId="Visio.Drawing.11">
                  <p:embed/>
                </p:oleObj>
              </mc:Choice>
              <mc:Fallback>
                <p:oleObj name="Visio" r:id="rId4" imgW="2867787" imgH="4396740" progId="Visio.Drawing.11">
                  <p:embed/>
                  <p:pic>
                    <p:nvPicPr>
                      <p:cNvPr id="0" name="Picture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974" y="62748"/>
                        <a:ext cx="3577167" cy="63311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924" name="Text Box 7"/>
          <p:cNvSpPr txBox="1">
            <a:spLocks noChangeArrowheads="1"/>
          </p:cNvSpPr>
          <p:nvPr/>
        </p:nvSpPr>
        <p:spPr bwMode="auto">
          <a:xfrm>
            <a:off x="4440932" y="1992545"/>
            <a:ext cx="53657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Memastikan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bahwa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koreksi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dan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korektif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terhadap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ketidaksesuaian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dan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penyebab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ketidaksesuaian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telah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dilakukan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tanpa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adanya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penundaan</a:t>
            </a:r>
            <a:endParaRPr lang="en-US" altLang="en-US" sz="1800" i="1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09925" name="Line 8"/>
          <p:cNvSpPr>
            <a:spLocks noChangeShapeType="1"/>
          </p:cNvSpPr>
          <p:nvPr/>
        </p:nvSpPr>
        <p:spPr bwMode="auto">
          <a:xfrm flipH="1">
            <a:off x="3168325" y="2276873"/>
            <a:ext cx="1241438" cy="473878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209926" name="Text Box 10"/>
          <p:cNvSpPr txBox="1">
            <a:spLocks noChangeArrowheads="1"/>
          </p:cNvSpPr>
          <p:nvPr/>
        </p:nvSpPr>
        <p:spPr bwMode="auto">
          <a:xfrm>
            <a:off x="4440932" y="3758752"/>
            <a:ext cx="44869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Harus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dilakukan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review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terhadap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efektifitas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korektif</a:t>
            </a:r>
            <a:endParaRPr lang="en-US" altLang="en-US" sz="1800" i="1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09927" name="Text Box 11"/>
          <p:cNvSpPr txBox="1">
            <a:spLocks noChangeArrowheads="1"/>
          </p:cNvSpPr>
          <p:nvPr/>
        </p:nvSpPr>
        <p:spPr bwMode="auto">
          <a:xfrm>
            <a:off x="4585826" y="4539202"/>
            <a:ext cx="53829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Hasil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review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efektifitas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korektif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harus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dilaporkan</a:t>
            </a:r>
            <a:endParaRPr lang="en-US" altLang="en-US" sz="1800" i="1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09928" name="Line 12"/>
          <p:cNvSpPr>
            <a:spLocks noChangeShapeType="1"/>
          </p:cNvSpPr>
          <p:nvPr/>
        </p:nvSpPr>
        <p:spPr bwMode="auto">
          <a:xfrm flipH="1">
            <a:off x="3577599" y="4282301"/>
            <a:ext cx="838825" cy="232764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209929" name="Line 13"/>
          <p:cNvSpPr>
            <a:spLocks noChangeShapeType="1"/>
          </p:cNvSpPr>
          <p:nvPr/>
        </p:nvSpPr>
        <p:spPr bwMode="auto">
          <a:xfrm flipH="1">
            <a:off x="3224463" y="5517232"/>
            <a:ext cx="1216469" cy="440210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209930" name="Rectangle 76"/>
          <p:cNvSpPr>
            <a:spLocks noChangeArrowheads="1"/>
          </p:cNvSpPr>
          <p:nvPr/>
        </p:nvSpPr>
        <p:spPr bwMode="auto">
          <a:xfrm>
            <a:off x="4409763" y="343033"/>
            <a:ext cx="5102796" cy="62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467" b="1" dirty="0">
                <a:solidFill>
                  <a:srgbClr val="993300"/>
                </a:solidFill>
                <a:latin typeface="Trebuchet MS" panose="020B0603020202020204" pitchFamily="34" charset="0"/>
              </a:rPr>
              <a:t>9.2 Internal Audit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4552292" y="5281889"/>
            <a:ext cx="502694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7800" indent="-1778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sz="18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Menyimpan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informasi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sz="18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didokumentasikan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sebagai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bukti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pelaksanaan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program audit </a:t>
            </a:r>
            <a:r>
              <a:rPr lang="en-US" sz="18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hasil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audit </a:t>
            </a:r>
            <a:endParaRPr lang="en-US" altLang="en-US" sz="1800" i="1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249144" y="1340768"/>
            <a:ext cx="365685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1AD9EFF-858B-48E6-96D8-51A936D36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71733"/>
      </p:ext>
    </p:extLst>
  </p:cSld>
  <p:clrMapOvr>
    <a:masterClrMapping/>
  </p:clrMapOvr>
  <p:transition spd="slow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flipH="1">
            <a:off x="4106739" y="0"/>
            <a:ext cx="5798809" cy="6870870"/>
          </a:xfrm>
          <a:prstGeom prst="rect">
            <a:avLst/>
          </a:prstGeom>
          <a:solidFill>
            <a:srgbClr val="F6F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3842"/>
            <a:ext cx="4106739" cy="1238251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2400" b="1" dirty="0"/>
              <a:t>9.3 </a:t>
            </a:r>
            <a:r>
              <a:rPr lang="en-US" sz="2400" b="1" dirty="0" err="1"/>
              <a:t>Tinjauan</a:t>
            </a:r>
            <a:r>
              <a:rPr lang="en-US" sz="2400" b="1" dirty="0"/>
              <a:t> </a:t>
            </a:r>
            <a:r>
              <a:rPr lang="en-US" sz="2400" b="1" dirty="0" err="1"/>
              <a:t>Manajemen</a:t>
            </a:r>
            <a:r>
              <a:rPr lang="id-ID" sz="2400" b="1" dirty="0"/>
              <a:t/>
            </a:r>
            <a:br>
              <a:rPr lang="id-ID" sz="2400" b="1" dirty="0"/>
            </a:br>
            <a:r>
              <a:rPr lang="en-US" sz="2400" b="1" dirty="0"/>
              <a:t>(9.3.1</a:t>
            </a:r>
            <a:r>
              <a:rPr lang="id-ID" sz="2400" b="1" dirty="0"/>
              <a:t>,</a:t>
            </a:r>
            <a:r>
              <a:rPr lang="en-US" sz="2400" b="1" dirty="0"/>
              <a:t> 9.3.2</a:t>
            </a:r>
            <a:r>
              <a:rPr lang="id-ID" sz="2400" b="1" dirty="0"/>
              <a:t> &amp; </a:t>
            </a:r>
            <a:r>
              <a:rPr lang="en-US" sz="2400" b="1" dirty="0"/>
              <a:t>9.3</a:t>
            </a:r>
            <a:r>
              <a:rPr lang="id-ID" sz="2400" b="1" dirty="0"/>
              <a:t>.3</a:t>
            </a:r>
            <a:r>
              <a:rPr lang="en-US" sz="2400" b="1" dirty="0"/>
              <a:t>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483986" y="4041941"/>
            <a:ext cx="2476500" cy="54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  <a:latin typeface="+mn-lt"/>
              </a:rPr>
              <a:t>Lakukan Analisis</a:t>
            </a:r>
            <a:endParaRPr lang="en-US" sz="1600" i="1" u="sng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625203" y="5814618"/>
            <a:ext cx="2289970" cy="54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71464" indent="-371464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  <a:latin typeface="+mn-lt"/>
              </a:rPr>
              <a:t>Buat Summary Report</a:t>
            </a:r>
          </a:p>
        </p:txBody>
      </p:sp>
      <p:pic>
        <p:nvPicPr>
          <p:cNvPr id="77832" name="Picture 6" descr="C:\Users\Agus Wahyudi\Pictures\3D man\3d-character-man-975955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9056" y="4434691"/>
            <a:ext cx="1393031" cy="139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eft Brace 8"/>
          <p:cNvSpPr/>
          <p:nvPr/>
        </p:nvSpPr>
        <p:spPr>
          <a:xfrm>
            <a:off x="1232149" y="2052655"/>
            <a:ext cx="696515" cy="3714750"/>
          </a:xfrm>
          <a:prstGeom prst="leftBrace">
            <a:avLst/>
          </a:prstGeom>
          <a:ln w="4762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-368438" y="3319314"/>
            <a:ext cx="2194070" cy="54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</a:rPr>
              <a:t>Management </a:t>
            </a:r>
          </a:p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</a:rPr>
              <a:t>Review </a:t>
            </a:r>
            <a:endParaRPr lang="en-US" sz="1600" i="1" u="sng" dirty="0">
              <a:solidFill>
                <a:srgbClr val="000000"/>
              </a:solidFill>
            </a:endParaRPr>
          </a:p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</a:rPr>
              <a:t>Preparation</a:t>
            </a:r>
            <a:endParaRPr lang="en-US" sz="1600" i="1" u="sng" dirty="0">
              <a:solidFill>
                <a:srgbClr val="000000"/>
              </a:solidFill>
            </a:endParaRPr>
          </a:p>
        </p:txBody>
      </p:sp>
      <p:sp>
        <p:nvSpPr>
          <p:cNvPr id="77836" name="Rectangle 3"/>
          <p:cNvSpPr txBox="1">
            <a:spLocks noChangeArrowheads="1"/>
          </p:cNvSpPr>
          <p:nvPr/>
        </p:nvSpPr>
        <p:spPr bwMode="auto">
          <a:xfrm>
            <a:off x="4307231" y="855161"/>
            <a:ext cx="5563939" cy="363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0000"/>
              </a:lnSpc>
              <a:spcBef>
                <a:spcPct val="40000"/>
              </a:spcBef>
            </a:pPr>
            <a:r>
              <a:rPr lang="id-ID" sz="1600" i="1" dirty="0">
                <a:solidFill>
                  <a:srgbClr val="000000"/>
                </a:solidFill>
              </a:rPr>
              <a:t>Data yang dipersiapkan untuk pelaksanaan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Tinjauan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Manajemen</a:t>
            </a:r>
            <a:r>
              <a:rPr lang="en-US" sz="1600" i="1" dirty="0">
                <a:solidFill>
                  <a:srgbClr val="000000"/>
                </a:solidFill>
              </a:rPr>
              <a:t>:</a:t>
            </a:r>
            <a:r>
              <a:rPr lang="id-ID" sz="1600" i="1" dirty="0">
                <a:solidFill>
                  <a:srgbClr val="000000"/>
                </a:solidFill>
              </a:rPr>
              <a:t>adalah :</a:t>
            </a:r>
            <a:endParaRPr lang="en-US" sz="1600" i="1" dirty="0">
              <a:solidFill>
                <a:srgbClr val="000000"/>
              </a:solidFill>
            </a:endParaRPr>
          </a:p>
          <a:p>
            <a:pPr marL="682625" lvl="1" indent="-225425">
              <a:lnSpc>
                <a:spcPct val="11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en-US" sz="1600" i="1" dirty="0">
                <a:solidFill>
                  <a:srgbClr val="000000"/>
                </a:solidFill>
              </a:rPr>
              <a:t>Status </a:t>
            </a:r>
            <a:r>
              <a:rPr lang="en-US" sz="1600" i="1" dirty="0" err="1">
                <a:solidFill>
                  <a:srgbClr val="000000"/>
                </a:solidFill>
              </a:rPr>
              <a:t>tindakan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dari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tinjauan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manajemen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sebelumnya</a:t>
            </a:r>
            <a:r>
              <a:rPr lang="en-US" sz="1600" i="1" dirty="0">
                <a:solidFill>
                  <a:srgbClr val="000000"/>
                </a:solidFill>
              </a:rPr>
              <a:t>.</a:t>
            </a:r>
          </a:p>
          <a:p>
            <a:pPr marL="682625" lvl="1" indent="-225425">
              <a:lnSpc>
                <a:spcPct val="11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en-US" sz="1600" i="1" dirty="0" err="1">
                <a:solidFill>
                  <a:srgbClr val="000000"/>
                </a:solidFill>
              </a:rPr>
              <a:t>Perubahan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masalah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eksternal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dan</a:t>
            </a:r>
            <a:r>
              <a:rPr lang="en-US" sz="1600" i="1" dirty="0">
                <a:solidFill>
                  <a:srgbClr val="000000"/>
                </a:solidFill>
              </a:rPr>
              <a:t> internal yang relevant </a:t>
            </a:r>
            <a:r>
              <a:rPr lang="en-US" sz="1600" i="1" dirty="0" err="1">
                <a:solidFill>
                  <a:srgbClr val="000000"/>
                </a:solidFill>
              </a:rPr>
              <a:t>dengan</a:t>
            </a:r>
            <a:r>
              <a:rPr lang="en-US" sz="1600" i="1" dirty="0">
                <a:solidFill>
                  <a:srgbClr val="000000"/>
                </a:solidFill>
              </a:rPr>
              <a:t> SMM</a:t>
            </a:r>
          </a:p>
          <a:p>
            <a:pPr marL="682625" lvl="1" indent="-225425">
              <a:lnSpc>
                <a:spcPct val="11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en-US" sz="1600" i="1" dirty="0" err="1">
                <a:solidFill>
                  <a:srgbClr val="000000"/>
                </a:solidFill>
              </a:rPr>
              <a:t>Informasi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tentang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kinerja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dan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efektivitas</a:t>
            </a:r>
            <a:r>
              <a:rPr lang="en-US" sz="1600" i="1" dirty="0">
                <a:solidFill>
                  <a:srgbClr val="000000"/>
                </a:solidFill>
              </a:rPr>
              <a:t> SMM (</a:t>
            </a:r>
            <a:r>
              <a:rPr lang="en-US" sz="1600" i="1" dirty="0" err="1">
                <a:solidFill>
                  <a:srgbClr val="000000"/>
                </a:solidFill>
              </a:rPr>
              <a:t>sesuai</a:t>
            </a:r>
            <a:r>
              <a:rPr lang="en-US" sz="1600" i="1" dirty="0">
                <a:solidFill>
                  <a:srgbClr val="000000"/>
                </a:solidFill>
              </a:rPr>
              <a:t> 9.1.3)</a:t>
            </a:r>
          </a:p>
          <a:p>
            <a:pPr lvl="1">
              <a:lnSpc>
                <a:spcPct val="11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Kecukupan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sumberdaya</a:t>
            </a:r>
            <a:endParaRPr lang="en-US" sz="1600" i="1" dirty="0">
              <a:solidFill>
                <a:srgbClr val="000000"/>
              </a:solidFill>
            </a:endParaRPr>
          </a:p>
          <a:p>
            <a:pPr marL="682625" lvl="1" indent="-217488">
              <a:lnSpc>
                <a:spcPct val="11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en-US" sz="1600" b="1" i="1" u="sng" dirty="0">
                <a:solidFill>
                  <a:srgbClr val="000000"/>
                </a:solidFill>
              </a:rPr>
              <a:t> </a:t>
            </a:r>
            <a:r>
              <a:rPr lang="en-US" sz="1600" b="1" i="1" u="sng" dirty="0" err="1">
                <a:solidFill>
                  <a:srgbClr val="000000"/>
                </a:solidFill>
              </a:rPr>
              <a:t>Efektifitas</a:t>
            </a:r>
            <a:r>
              <a:rPr lang="en-US" sz="1600" b="1" i="1" u="sng" dirty="0">
                <a:solidFill>
                  <a:srgbClr val="000000"/>
                </a:solidFill>
              </a:rPr>
              <a:t> yang </a:t>
            </a:r>
            <a:r>
              <a:rPr lang="en-US" sz="1600" b="1" i="1" u="sng" dirty="0" err="1">
                <a:solidFill>
                  <a:srgbClr val="000000"/>
                </a:solidFill>
              </a:rPr>
              <a:t>diambil</a:t>
            </a:r>
            <a:r>
              <a:rPr lang="en-US" sz="1600" b="1" i="1" u="sng" dirty="0">
                <a:solidFill>
                  <a:srgbClr val="000000"/>
                </a:solidFill>
              </a:rPr>
              <a:t> </a:t>
            </a:r>
            <a:r>
              <a:rPr lang="en-US" sz="1600" b="1" i="1" u="sng" dirty="0" err="1">
                <a:solidFill>
                  <a:srgbClr val="000000"/>
                </a:solidFill>
              </a:rPr>
              <a:t>untuk</a:t>
            </a:r>
            <a:r>
              <a:rPr lang="en-US" sz="1600" b="1" i="1" u="sng" dirty="0">
                <a:solidFill>
                  <a:srgbClr val="000000"/>
                </a:solidFill>
              </a:rPr>
              <a:t> </a:t>
            </a:r>
            <a:r>
              <a:rPr lang="en-US" sz="1600" b="1" i="1" u="sng" dirty="0" err="1">
                <a:solidFill>
                  <a:srgbClr val="000000"/>
                </a:solidFill>
              </a:rPr>
              <a:t>mengatasi</a:t>
            </a:r>
            <a:r>
              <a:rPr lang="en-US" sz="1600" b="1" i="1" u="sng" dirty="0">
                <a:solidFill>
                  <a:srgbClr val="000000"/>
                </a:solidFill>
              </a:rPr>
              <a:t> </a:t>
            </a:r>
            <a:r>
              <a:rPr lang="en-US" sz="1600" b="1" i="1" u="sng" dirty="0" err="1">
                <a:solidFill>
                  <a:srgbClr val="000000"/>
                </a:solidFill>
              </a:rPr>
              <a:t>resiko</a:t>
            </a:r>
            <a:r>
              <a:rPr lang="en-US" sz="1600" b="1" i="1" u="sng" dirty="0">
                <a:solidFill>
                  <a:srgbClr val="000000"/>
                </a:solidFill>
              </a:rPr>
              <a:t> </a:t>
            </a:r>
            <a:r>
              <a:rPr lang="en-US" sz="1600" b="1" i="1" u="sng" dirty="0" err="1">
                <a:solidFill>
                  <a:srgbClr val="000000"/>
                </a:solidFill>
              </a:rPr>
              <a:t>dan</a:t>
            </a:r>
            <a:r>
              <a:rPr lang="en-US" sz="1600" b="1" i="1" u="sng" dirty="0">
                <a:solidFill>
                  <a:srgbClr val="000000"/>
                </a:solidFill>
              </a:rPr>
              <a:t> </a:t>
            </a:r>
            <a:r>
              <a:rPr lang="en-US" sz="1600" b="1" i="1" u="sng" dirty="0" err="1">
                <a:solidFill>
                  <a:srgbClr val="000000"/>
                </a:solidFill>
              </a:rPr>
              <a:t>peluang</a:t>
            </a:r>
            <a:r>
              <a:rPr lang="en-US" sz="1600" b="1" i="1" u="sng" dirty="0">
                <a:solidFill>
                  <a:srgbClr val="000000"/>
                </a:solidFill>
              </a:rPr>
              <a:t> </a:t>
            </a:r>
            <a:r>
              <a:rPr lang="en-US" sz="1600" b="1" u="sng" dirty="0"/>
              <a:t>*</a:t>
            </a:r>
            <a:endParaRPr lang="en-US" sz="1600" b="1" i="1" u="sng" dirty="0">
              <a:solidFill>
                <a:srgbClr val="000000"/>
              </a:solidFill>
            </a:endParaRPr>
          </a:p>
          <a:p>
            <a:pPr lvl="1">
              <a:lnSpc>
                <a:spcPct val="11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Peluang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peningkatan</a:t>
            </a:r>
            <a:endParaRPr lang="en-US" sz="1600" i="1" dirty="0">
              <a:solidFill>
                <a:srgbClr val="000000"/>
              </a:solidFill>
            </a:endParaRPr>
          </a:p>
        </p:txBody>
      </p:sp>
      <p:pic>
        <p:nvPicPr>
          <p:cNvPr id="77837" name="Picture 9" descr="http://us.123rf.com/400wm/400/400/johan2011/johan20111209/johan2011120900030/15508131-business-review-3d-little-human-characters-x2-looking-at-a-report-pie-charts-and-graphs-business-pe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4919" y="2992851"/>
            <a:ext cx="1257168" cy="116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5745088" y="4842582"/>
            <a:ext cx="3869531" cy="54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71464" indent="-371464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dirty="0">
                <a:solidFill>
                  <a:srgbClr val="000000"/>
                </a:solidFill>
              </a:rPr>
              <a:t>Summary Report dibuat untuk melihat:</a:t>
            </a:r>
          </a:p>
          <a:p>
            <a:pPr marL="371464" indent="-371464">
              <a:lnSpc>
                <a:spcPct val="110000"/>
              </a:lnSpc>
              <a:spcBef>
                <a:spcPct val="40000"/>
              </a:spcBef>
              <a:buFontTx/>
              <a:buChar char="-"/>
              <a:defRPr/>
            </a:pPr>
            <a:r>
              <a:rPr lang="id-ID" sz="1600" dirty="0">
                <a:solidFill>
                  <a:srgbClr val="000000"/>
                </a:solidFill>
              </a:rPr>
              <a:t>Trend Data (Membaik/Memburuk)</a:t>
            </a:r>
          </a:p>
          <a:p>
            <a:pPr marL="371464" indent="-371464">
              <a:lnSpc>
                <a:spcPct val="110000"/>
              </a:lnSpc>
              <a:spcBef>
                <a:spcPct val="40000"/>
              </a:spcBef>
              <a:buFontTx/>
              <a:buChar char="-"/>
              <a:defRPr/>
            </a:pPr>
            <a:r>
              <a:rPr lang="id-ID" sz="1600" dirty="0">
                <a:solidFill>
                  <a:srgbClr val="000000"/>
                </a:solidFill>
              </a:rPr>
              <a:t>Mempermudah Analisis &amp; menetapkan Action to do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8674" name="Picture 2" descr="https://d2gg9evh47fn9z.cloudfront.net/thumb_COLOURBOX51727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296" y="1333293"/>
            <a:ext cx="1076741" cy="140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82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48235" y="2655887"/>
            <a:ext cx="2166938" cy="54133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40000"/>
              </a:spcBef>
              <a:buFontTx/>
              <a:buNone/>
            </a:pPr>
            <a:r>
              <a:rPr lang="id-ID" sz="1600" i="1" u="sng" dirty="0"/>
              <a:t>Kumpulkan Raw Data</a:t>
            </a:r>
            <a:endParaRPr lang="en-US" sz="1600" i="1" u="sng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154998" y="0"/>
            <a:ext cx="34380" cy="68580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520CB3-A94A-49CA-AFCC-D67EF1488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07567"/>
      </p:ext>
    </p:extLst>
  </p:cSld>
  <p:clrMapOvr>
    <a:masterClrMapping/>
  </p:clrMapOvr>
  <p:transition spd="slow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-1"/>
            <a:ext cx="9906000" cy="139746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242" y="3062496"/>
            <a:ext cx="2192338" cy="54133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40000"/>
              </a:spcBef>
              <a:buFontTx/>
              <a:buNone/>
            </a:pPr>
            <a:r>
              <a:rPr lang="id-ID" sz="1517" i="1" u="sng" dirty="0"/>
              <a:t>Meeting Pembahasan</a:t>
            </a:r>
            <a:endParaRPr lang="en-US" sz="1517" i="1" u="sng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95922" y="5595946"/>
            <a:ext cx="2476500" cy="54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</a:rPr>
              <a:t>Buat Resume Hasil </a:t>
            </a:r>
          </a:p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</a:rPr>
              <a:t>Management Review</a:t>
            </a:r>
            <a:endParaRPr lang="en-US" sz="1600" i="1" u="sng" dirty="0">
              <a:solidFill>
                <a:srgbClr val="000000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28985" y="2442688"/>
            <a:ext cx="2089546" cy="54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</a:rPr>
              <a:t>Management </a:t>
            </a:r>
          </a:p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</a:rPr>
              <a:t>Review Execution</a:t>
            </a:r>
            <a:endParaRPr lang="en-US" sz="1600" i="1" u="sng" dirty="0">
              <a:solidFill>
                <a:srgbClr val="000000"/>
              </a:solidFill>
            </a:endParaRPr>
          </a:p>
        </p:txBody>
      </p:sp>
      <p:sp>
        <p:nvSpPr>
          <p:cNvPr id="44040" name="AutoShape 6"/>
          <p:cNvSpPr>
            <a:spLocks noChangeArrowheads="1"/>
          </p:cNvSpPr>
          <p:nvPr/>
        </p:nvSpPr>
        <p:spPr bwMode="auto">
          <a:xfrm>
            <a:off x="5004645" y="2394537"/>
            <a:ext cx="787665" cy="392113"/>
          </a:xfrm>
          <a:prstGeom prst="rightArrow">
            <a:avLst>
              <a:gd name="adj1" fmla="val 50000"/>
              <a:gd name="adj2" fmla="val 50219"/>
            </a:avLst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sp>
        <p:nvSpPr>
          <p:cNvPr id="78858" name="Rectangle 3"/>
          <p:cNvSpPr txBox="1">
            <a:spLocks noChangeArrowheads="1"/>
          </p:cNvSpPr>
          <p:nvPr/>
        </p:nvSpPr>
        <p:spPr bwMode="auto">
          <a:xfrm>
            <a:off x="6165456" y="1852798"/>
            <a:ext cx="3895328" cy="54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0000"/>
              </a:lnSpc>
              <a:spcBef>
                <a:spcPct val="40000"/>
              </a:spcBef>
            </a:pPr>
            <a:r>
              <a:rPr lang="id-ID" dirty="0">
                <a:solidFill>
                  <a:srgbClr val="000000"/>
                </a:solidFill>
              </a:rPr>
              <a:t>Pembahasan meliputi summary report dan status action plan sebelumnya</a:t>
            </a:r>
          </a:p>
          <a:p>
            <a:pPr>
              <a:lnSpc>
                <a:spcPct val="110000"/>
              </a:lnSpc>
              <a:spcBef>
                <a:spcPct val="40000"/>
              </a:spcBef>
            </a:pPr>
            <a:r>
              <a:rPr lang="id-ID" dirty="0">
                <a:solidFill>
                  <a:srgbClr val="000000"/>
                </a:solidFill>
              </a:rPr>
              <a:t>Pembahasan dilakukan oleh penanggung jawab setiap divisi/ bagian.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4042" name="AutoShape 6"/>
          <p:cNvSpPr>
            <a:spLocks noChangeArrowheads="1"/>
          </p:cNvSpPr>
          <p:nvPr/>
        </p:nvSpPr>
        <p:spPr bwMode="auto">
          <a:xfrm rot="5400000">
            <a:off x="3207409" y="3522945"/>
            <a:ext cx="787665" cy="392113"/>
          </a:xfrm>
          <a:prstGeom prst="rightArrow">
            <a:avLst>
              <a:gd name="adj1" fmla="val 50000"/>
              <a:gd name="adj2" fmla="val 50219"/>
            </a:avLst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004645" y="4125523"/>
            <a:ext cx="4748957" cy="278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748" tIns="49875" rIns="99748" bIns="49875"/>
          <a:lstStyle/>
          <a:p>
            <a:pPr>
              <a:spcBef>
                <a:spcPct val="20000"/>
              </a:spcBef>
              <a:defRPr/>
            </a:pPr>
            <a:r>
              <a:rPr lang="en-US" i="1" dirty="0">
                <a:solidFill>
                  <a:srgbClr val="000000"/>
                </a:solidFill>
              </a:rPr>
              <a:t>Output </a:t>
            </a:r>
            <a:r>
              <a:rPr lang="en-US" i="1" dirty="0" err="1">
                <a:solidFill>
                  <a:srgbClr val="000000"/>
                </a:solidFill>
              </a:rPr>
              <a:t>dari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tinjauan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manajemen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berupa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keputusan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dan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tindakan</a:t>
            </a:r>
            <a:r>
              <a:rPr lang="en-US" i="1" dirty="0">
                <a:solidFill>
                  <a:srgbClr val="000000"/>
                </a:solidFill>
              </a:rPr>
              <a:t> yang </a:t>
            </a:r>
            <a:r>
              <a:rPr lang="en-US" i="1" dirty="0" err="1">
                <a:solidFill>
                  <a:srgbClr val="000000"/>
                </a:solidFill>
              </a:rPr>
              <a:t>terkait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dengan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endParaRPr lang="id-ID" i="1" dirty="0">
              <a:solidFill>
                <a:srgbClr val="000000"/>
              </a:solidFill>
            </a:endParaRPr>
          </a:p>
          <a:p>
            <a:pPr marL="804838" lvl="1" indent="-309553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b="1" i="1" u="sng" dirty="0" err="1">
                <a:solidFill>
                  <a:srgbClr val="000000"/>
                </a:solidFill>
              </a:rPr>
              <a:t>Peluang</a:t>
            </a:r>
            <a:r>
              <a:rPr lang="en-US" b="1" i="1" u="sng" dirty="0">
                <a:solidFill>
                  <a:srgbClr val="000000"/>
                </a:solidFill>
              </a:rPr>
              <a:t> </a:t>
            </a:r>
            <a:r>
              <a:rPr lang="en-US" b="1" i="1" u="sng" dirty="0" err="1">
                <a:solidFill>
                  <a:srgbClr val="000000"/>
                </a:solidFill>
              </a:rPr>
              <a:t>untuk</a:t>
            </a:r>
            <a:r>
              <a:rPr lang="en-US" b="1" i="1" u="sng" dirty="0">
                <a:solidFill>
                  <a:srgbClr val="000000"/>
                </a:solidFill>
              </a:rPr>
              <a:t> </a:t>
            </a:r>
            <a:r>
              <a:rPr lang="en-US" b="1" i="1" u="sng" dirty="0" err="1">
                <a:solidFill>
                  <a:srgbClr val="000000"/>
                </a:solidFill>
              </a:rPr>
              <a:t>peningkatan</a:t>
            </a:r>
            <a:r>
              <a:rPr lang="en-US" b="1" u="sng" dirty="0"/>
              <a:t>*</a:t>
            </a:r>
            <a:endParaRPr lang="en-US" b="1" i="1" u="sng" dirty="0">
              <a:solidFill>
                <a:srgbClr val="000000"/>
              </a:solidFill>
            </a:endParaRPr>
          </a:p>
          <a:p>
            <a:pPr marL="804838" lvl="1" indent="-309553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i="1" dirty="0" err="1">
                <a:solidFill>
                  <a:srgbClr val="000000"/>
                </a:solidFill>
              </a:rPr>
              <a:t>Kebutuhan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perubahan</a:t>
            </a:r>
            <a:r>
              <a:rPr lang="en-US" i="1" dirty="0">
                <a:solidFill>
                  <a:srgbClr val="000000"/>
                </a:solidFill>
              </a:rPr>
              <a:t> SMM</a:t>
            </a:r>
            <a:endParaRPr lang="en-US" dirty="0">
              <a:solidFill>
                <a:srgbClr val="000000"/>
              </a:solidFill>
            </a:endParaRPr>
          </a:p>
          <a:p>
            <a:pPr marL="804838" lvl="1" indent="-309553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i="1" dirty="0" err="1">
                <a:solidFill>
                  <a:srgbClr val="000000"/>
                </a:solidFill>
              </a:rPr>
              <a:t>Kebutuhan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sumber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daya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id-ID" dirty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defRPr/>
            </a:pPr>
            <a:r>
              <a:rPr lang="id-ID" dirty="0">
                <a:solidFill>
                  <a:srgbClr val="000000"/>
                </a:solidFill>
              </a:rPr>
              <a:t>Output berasal dari inputan Manajemen ataupun teman sejawat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marL="804838" lvl="1" indent="-309553">
              <a:spcBef>
                <a:spcPct val="20000"/>
              </a:spcBef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232142" y="4744650"/>
            <a:ext cx="2089547" cy="54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950" i="1" u="sng" dirty="0">
                <a:solidFill>
                  <a:srgbClr val="000000"/>
                </a:solidFill>
              </a:rPr>
              <a:t>Management </a:t>
            </a:r>
          </a:p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950" i="1" u="sng" dirty="0">
                <a:solidFill>
                  <a:srgbClr val="000000"/>
                </a:solidFill>
              </a:rPr>
              <a:t>Review Output</a:t>
            </a:r>
            <a:endParaRPr lang="en-US" sz="1950" i="1" u="sng" dirty="0">
              <a:solidFill>
                <a:srgbClr val="000000"/>
              </a:solidFill>
            </a:endParaRPr>
          </a:p>
        </p:txBody>
      </p:sp>
      <p:sp>
        <p:nvSpPr>
          <p:cNvPr id="16" name="Left Brace 15"/>
          <p:cNvSpPr/>
          <p:nvPr/>
        </p:nvSpPr>
        <p:spPr>
          <a:xfrm>
            <a:off x="1986363" y="2471926"/>
            <a:ext cx="464344" cy="773906"/>
          </a:xfrm>
          <a:prstGeom prst="leftBrace">
            <a:avLst>
              <a:gd name="adj1" fmla="val 8333"/>
              <a:gd name="adj2" fmla="val 50000"/>
            </a:avLst>
          </a:prstGeom>
          <a:ln w="4762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17" name="Left Brace 16"/>
          <p:cNvSpPr/>
          <p:nvPr/>
        </p:nvSpPr>
        <p:spPr>
          <a:xfrm>
            <a:off x="2089533" y="4667253"/>
            <a:ext cx="464344" cy="1160860"/>
          </a:xfrm>
          <a:prstGeom prst="leftBrace">
            <a:avLst>
              <a:gd name="adj1" fmla="val 8333"/>
              <a:gd name="adj2" fmla="val 50000"/>
            </a:avLst>
          </a:prstGeom>
          <a:ln w="4762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-85642" y="208485"/>
            <a:ext cx="9594717" cy="952231"/>
          </a:xfrm>
          <a:prstGeom prst="rect">
            <a:avLst/>
          </a:prstGeom>
        </p:spPr>
        <p:txBody>
          <a:bodyPr vert="horz" lIns="99060" tIns="49530" rIns="99060" bIns="4953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9.3 </a:t>
            </a:r>
            <a:r>
              <a:rPr lang="en-US" sz="3200" dirty="0" err="1"/>
              <a:t>Tinjauan</a:t>
            </a:r>
            <a:r>
              <a:rPr lang="en-US" sz="3200" dirty="0"/>
              <a:t> </a:t>
            </a:r>
            <a:r>
              <a:rPr lang="en-US" sz="3200" dirty="0" err="1"/>
              <a:t>Manajemen</a:t>
            </a:r>
            <a:r>
              <a:rPr lang="id-ID" sz="3200" dirty="0"/>
              <a:t/>
            </a:r>
            <a:br>
              <a:rPr lang="id-ID" sz="3200" dirty="0"/>
            </a:br>
            <a:r>
              <a:rPr lang="en-US" sz="3200" dirty="0"/>
              <a:t>(9.3.1</a:t>
            </a:r>
            <a:r>
              <a:rPr lang="id-ID" sz="3200" dirty="0"/>
              <a:t>,</a:t>
            </a:r>
            <a:r>
              <a:rPr lang="en-US" sz="3200" dirty="0"/>
              <a:t> 9.3.2</a:t>
            </a:r>
            <a:r>
              <a:rPr lang="id-ID" sz="3200" dirty="0"/>
              <a:t> &amp; </a:t>
            </a:r>
            <a:r>
              <a:rPr lang="en-US" sz="3200" dirty="0"/>
              <a:t>9.3</a:t>
            </a:r>
            <a:r>
              <a:rPr lang="id-ID" sz="3200" dirty="0"/>
              <a:t>.3</a:t>
            </a:r>
            <a:r>
              <a:rPr lang="en-US" sz="3200" dirty="0"/>
              <a:t>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107782" y="9593"/>
            <a:ext cx="362426" cy="1437537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24"/>
          <p:cNvSpPr/>
          <p:nvPr/>
        </p:nvSpPr>
        <p:spPr>
          <a:xfrm flipH="1" flipV="1">
            <a:off x="9086087" y="1416507"/>
            <a:ext cx="386842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523907" y="1073294"/>
            <a:ext cx="336867" cy="752992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/>
          <p:cNvSpPr/>
          <p:nvPr/>
        </p:nvSpPr>
        <p:spPr>
          <a:xfrm>
            <a:off x="9465019" y="1372965"/>
            <a:ext cx="397851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27"/>
          <p:cNvSpPr/>
          <p:nvPr/>
        </p:nvSpPr>
        <p:spPr>
          <a:xfrm flipH="1">
            <a:off x="9525416" y="691983"/>
            <a:ext cx="333186" cy="426359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8"/>
          <p:cNvSpPr/>
          <p:nvPr/>
        </p:nvSpPr>
        <p:spPr>
          <a:xfrm rot="5400000">
            <a:off x="9487223" y="743308"/>
            <a:ext cx="393230" cy="353845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609184" y="723606"/>
            <a:ext cx="2914711" cy="394736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053992" y="744797"/>
            <a:ext cx="1602082" cy="312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0" y="1405592"/>
            <a:ext cx="9107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8" name="Picture 2" descr="C:\Users\MGR\AppData\Roaming\PixelMetrics\CaptureWiz\Temp\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31" y="1605952"/>
            <a:ext cx="1938959" cy="17698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C:\Users\MGR\AppData\Roaming\PixelMetrics\CaptureWiz\Temp\1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6"/>
          <a:stretch/>
        </p:blipFill>
        <p:spPr bwMode="auto">
          <a:xfrm>
            <a:off x="2663331" y="4125523"/>
            <a:ext cx="1773028" cy="15351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40D07CE-28FF-4580-A0B5-3051A35A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32728"/>
      </p:ext>
    </p:extLst>
  </p:cSld>
  <p:clrMapOvr>
    <a:masterClrMapping/>
  </p:clrMapOvr>
  <p:transition spd="slow"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>
          <a:xfrm>
            <a:off x="100272" y="44624"/>
            <a:ext cx="9677264" cy="1155700"/>
          </a:xfrm>
        </p:spPr>
        <p:txBody>
          <a:bodyPr/>
          <a:lstStyle/>
          <a:p>
            <a:pPr algn="ctr" eaLnBrk="1" hangingPunct="1"/>
            <a:r>
              <a:rPr lang="en-US" sz="2800" dirty="0" err="1"/>
              <a:t>Manajemen</a:t>
            </a:r>
            <a:r>
              <a:rPr lang="en-US" sz="2800" dirty="0"/>
              <a:t> Review </a:t>
            </a:r>
            <a:r>
              <a:rPr lang="en-US" sz="2800" dirty="0" err="1"/>
              <a:t>Sebaiknya</a:t>
            </a:r>
            <a:r>
              <a:rPr lang="en-US" sz="2800" dirty="0"/>
              <a:t> </a:t>
            </a:r>
            <a:r>
              <a:rPr lang="en-US" sz="2800" dirty="0" err="1"/>
              <a:t>Berdasarkan</a:t>
            </a:r>
            <a:r>
              <a:rPr lang="en-US" sz="2800" dirty="0"/>
              <a:t> </a:t>
            </a:r>
            <a:r>
              <a:rPr lang="en-US" sz="2800" dirty="0" err="1"/>
              <a:t>laporan</a:t>
            </a:r>
            <a:r>
              <a:rPr lang="en-US" sz="2800" dirty="0"/>
              <a:t> </a:t>
            </a:r>
            <a:r>
              <a:rPr lang="en-US" sz="2800" dirty="0" err="1"/>
              <a:t>pencapaian</a:t>
            </a:r>
            <a:r>
              <a:rPr lang="en-US" sz="2800" dirty="0"/>
              <a:t> Performa, </a:t>
            </a:r>
            <a:r>
              <a:rPr lang="en-US" sz="2800" dirty="0" err="1"/>
              <a:t>bukan</a:t>
            </a:r>
            <a:r>
              <a:rPr lang="en-US" sz="2800" dirty="0"/>
              <a:t> </a:t>
            </a:r>
            <a:r>
              <a:rPr lang="en-US" sz="2800" dirty="0" err="1"/>
              <a:t>berdasarkan</a:t>
            </a:r>
            <a:r>
              <a:rPr lang="en-US" sz="2800" dirty="0"/>
              <a:t> </a:t>
            </a:r>
            <a:r>
              <a:rPr lang="en-US" sz="2800" dirty="0" err="1"/>
              <a:t>laporan</a:t>
            </a:r>
            <a:r>
              <a:rPr lang="en-US" sz="2800" dirty="0"/>
              <a:t> </a:t>
            </a:r>
            <a:r>
              <a:rPr lang="en-US" sz="2800" dirty="0" err="1"/>
              <a:t>aktifitas</a:t>
            </a:r>
            <a:endParaRPr lang="en-US" sz="2800" dirty="0"/>
          </a:p>
        </p:txBody>
      </p:sp>
      <p:graphicFrame>
        <p:nvGraphicFramePr>
          <p:cNvPr id="4098" name="Object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3353792" y="1373812"/>
          <a:ext cx="6353995" cy="482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1" name="Worksheet" r:id="rId3" imgW="14572142" imgH="10777205" progId="Excel.Sheet.8">
                  <p:embed/>
                </p:oleObj>
              </mc:Choice>
              <mc:Fallback>
                <p:oleObj name="Worksheet" r:id="rId3" imgW="14572142" imgH="10777205" progId="Excel.Sheet.8">
                  <p:embed/>
                  <p:pic>
                    <p:nvPicPr>
                      <p:cNvPr id="0" name="Picture 10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3792" y="1373812"/>
                        <a:ext cx="6353995" cy="48291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465110" y="1549226"/>
            <a:ext cx="1933543" cy="102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033" u="sng" dirty="0" err="1">
                <a:solidFill>
                  <a:srgbClr val="000000"/>
                </a:solidFill>
                <a:latin typeface="Times New Roman" pitchFamily="18" charset="0"/>
              </a:rPr>
              <a:t>Laporan</a:t>
            </a:r>
            <a:r>
              <a:rPr lang="en-US" sz="3033" u="sng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  <a:p>
            <a:r>
              <a:rPr lang="en-US" sz="3033" u="sng" dirty="0" err="1">
                <a:solidFill>
                  <a:srgbClr val="000000"/>
                </a:solidFill>
                <a:latin typeface="Times New Roman" pitchFamily="18" charset="0"/>
              </a:rPr>
              <a:t>pencapaian</a:t>
            </a:r>
            <a:endParaRPr lang="en-US" sz="3033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2" name="AutoShape 6"/>
          <p:cNvSpPr>
            <a:spLocks noChangeArrowheads="1"/>
          </p:cNvSpPr>
          <p:nvPr/>
        </p:nvSpPr>
        <p:spPr bwMode="auto">
          <a:xfrm>
            <a:off x="2482390" y="1889751"/>
            <a:ext cx="787665" cy="392113"/>
          </a:xfrm>
          <a:prstGeom prst="rightArrow">
            <a:avLst>
              <a:gd name="adj1" fmla="val 50000"/>
              <a:gd name="adj2" fmla="val 50219"/>
            </a:avLst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sp>
        <p:nvSpPr>
          <p:cNvPr id="4105" name="Text Box 8"/>
          <p:cNvSpPr txBox="1">
            <a:spLocks noChangeArrowheads="1"/>
          </p:cNvSpPr>
          <p:nvPr/>
        </p:nvSpPr>
        <p:spPr bwMode="auto">
          <a:xfrm>
            <a:off x="387713" y="3415073"/>
            <a:ext cx="1370888" cy="559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033" u="sng" dirty="0" err="1">
                <a:solidFill>
                  <a:srgbClr val="000000"/>
                </a:solidFill>
                <a:latin typeface="Times New Roman" pitchFamily="18" charset="0"/>
              </a:rPr>
              <a:t>Analisa</a:t>
            </a:r>
            <a:endParaRPr lang="en-US" sz="3033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4" name="AutoShape 9"/>
          <p:cNvSpPr>
            <a:spLocks noChangeArrowheads="1"/>
          </p:cNvSpPr>
          <p:nvPr/>
        </p:nvSpPr>
        <p:spPr bwMode="auto">
          <a:xfrm>
            <a:off x="2389538" y="3602659"/>
            <a:ext cx="846121" cy="371478"/>
          </a:xfrm>
          <a:prstGeom prst="rightArrow">
            <a:avLst>
              <a:gd name="adj1" fmla="val 50000"/>
              <a:gd name="adj2" fmla="val 76172"/>
            </a:avLst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sp>
        <p:nvSpPr>
          <p:cNvPr id="4109" name="Text Box 11"/>
          <p:cNvSpPr txBox="1">
            <a:spLocks noChangeArrowheads="1"/>
          </p:cNvSpPr>
          <p:nvPr/>
        </p:nvSpPr>
        <p:spPr bwMode="auto">
          <a:xfrm>
            <a:off x="348599" y="4574496"/>
            <a:ext cx="2820003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u="sng" dirty="0" err="1">
                <a:solidFill>
                  <a:srgbClr val="000000"/>
                </a:solidFill>
                <a:latin typeface="Times New Roman" pitchFamily="18" charset="0"/>
              </a:rPr>
              <a:t>Rencana</a:t>
            </a:r>
            <a:r>
              <a:rPr lang="en-US" sz="2600" u="sng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600" u="sng" dirty="0" err="1">
                <a:solidFill>
                  <a:srgbClr val="000000"/>
                </a:solidFill>
                <a:latin typeface="Times New Roman" pitchFamily="18" charset="0"/>
              </a:rPr>
              <a:t>perbaikan</a:t>
            </a:r>
            <a:r>
              <a:rPr lang="en-US" sz="2600" u="sng" dirty="0">
                <a:solidFill>
                  <a:srgbClr val="000000"/>
                </a:solidFill>
                <a:latin typeface="Times New Roman" pitchFamily="18" charset="0"/>
              </a:rPr>
              <a:t>/</a:t>
            </a:r>
          </a:p>
          <a:p>
            <a:r>
              <a:rPr lang="en-US" sz="2600" u="sng" dirty="0">
                <a:solidFill>
                  <a:srgbClr val="000000"/>
                </a:solidFill>
                <a:latin typeface="Times New Roman" pitchFamily="18" charset="0"/>
              </a:rPr>
              <a:t>Program </a:t>
            </a:r>
          </a:p>
          <a:p>
            <a:r>
              <a:rPr lang="en-US" sz="2600" u="sng" dirty="0">
                <a:solidFill>
                  <a:srgbClr val="000000"/>
                </a:solidFill>
                <a:latin typeface="Times New Roman" pitchFamily="18" charset="0"/>
              </a:rPr>
              <a:t>improvement</a:t>
            </a: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2389538" y="5460048"/>
            <a:ext cx="846121" cy="371478"/>
          </a:xfrm>
          <a:prstGeom prst="rightArrow">
            <a:avLst>
              <a:gd name="adj1" fmla="val 50000"/>
              <a:gd name="adj2" fmla="val 76172"/>
            </a:avLst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0ED60AD-0512-480D-82BC-A29526C5B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86616"/>
      </p:ext>
    </p:extLst>
  </p:cSld>
  <p:clrMapOvr>
    <a:masterClrMapping/>
  </p:clrMapOvr>
  <p:transition spd="slow"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32"/>
            <a:ext cx="9810750" cy="998538"/>
          </a:xfrm>
        </p:spPr>
        <p:txBody>
          <a:bodyPr/>
          <a:lstStyle/>
          <a:p>
            <a:pPr eaLnBrk="1" hangingPunct="1"/>
            <a:r>
              <a:rPr lang="nb-NO" altLang="en-US" sz="3033" dirty="0"/>
              <a:t>10.2  Ketidaksesuaian dan Tindakan Korektif</a:t>
            </a:r>
            <a:endParaRPr lang="en-US" altLang="en-US" sz="3033" dirty="0"/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1521586" y="1042137"/>
            <a:ext cx="3432704" cy="559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korektif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harus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termasuk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review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ketidaksesuaian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dari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customer</a:t>
            </a:r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>
            <a:off x="1676797" y="1635258"/>
            <a:ext cx="0" cy="390392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50186" name="Line 12"/>
          <p:cNvSpPr>
            <a:spLocks noChangeShapeType="1"/>
          </p:cNvSpPr>
          <p:nvPr/>
        </p:nvSpPr>
        <p:spPr bwMode="auto">
          <a:xfrm flipH="1">
            <a:off x="5029532" y="3248422"/>
            <a:ext cx="624284" cy="0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50188" name="Text Box 20"/>
          <p:cNvSpPr txBox="1">
            <a:spLocks noChangeArrowheads="1"/>
          </p:cNvSpPr>
          <p:nvPr/>
        </p:nvSpPr>
        <p:spPr bwMode="auto">
          <a:xfrm>
            <a:off x="5653818" y="3054941"/>
            <a:ext cx="4074749" cy="131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4625" indent="-1746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lnSpc>
                <a:spcPct val="105000"/>
              </a:lnSpc>
            </a:pP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Melakukan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untuk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menghilangkan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penyebab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ketidaksesuaian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sehingga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kasus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yang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sama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tidak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terulang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ATAU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tidak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terulang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di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tempat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yang lain</a:t>
            </a:r>
          </a:p>
          <a:p>
            <a:pPr eaLnBrk="1" hangingPunct="1">
              <a:lnSpc>
                <a:spcPct val="105000"/>
              </a:lnSpc>
            </a:pPr>
            <a:endParaRPr lang="en-US" altLang="en-US" sz="1517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50189" name="Text Box 21"/>
          <p:cNvSpPr txBox="1">
            <a:spLocks noChangeArrowheads="1"/>
          </p:cNvSpPr>
          <p:nvPr/>
        </p:nvSpPr>
        <p:spPr bwMode="auto">
          <a:xfrm>
            <a:off x="5332173" y="4372933"/>
            <a:ext cx="4490376" cy="33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Evaluasi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efektifitas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Korektif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yang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diambil</a:t>
            </a:r>
            <a:endParaRPr lang="en-US" altLang="en-US" sz="1517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50190" name="Text Box 22"/>
          <p:cNvSpPr txBox="1">
            <a:spLocks noChangeArrowheads="1"/>
          </p:cNvSpPr>
          <p:nvPr/>
        </p:nvSpPr>
        <p:spPr bwMode="auto">
          <a:xfrm>
            <a:off x="5090583" y="6230180"/>
            <a:ext cx="5494734" cy="58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Lakukan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perubahan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pada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SMM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dan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simpan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Informasi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terdokumentasi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hasil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korektif</a:t>
            </a:r>
            <a:endParaRPr lang="en-US" altLang="en-US" sz="1517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6573" y="2076833"/>
            <a:ext cx="4465997" cy="4735940"/>
          </a:xfrm>
          <a:prstGeom prst="rect">
            <a:avLst/>
          </a:prstGeom>
        </p:spPr>
      </p:pic>
      <p:sp>
        <p:nvSpPr>
          <p:cNvPr id="17" name="Line 11"/>
          <p:cNvSpPr>
            <a:spLocks noChangeShapeType="1"/>
          </p:cNvSpPr>
          <p:nvPr/>
        </p:nvSpPr>
        <p:spPr bwMode="auto">
          <a:xfrm flipH="1" flipV="1">
            <a:off x="4380314" y="4576270"/>
            <a:ext cx="882254" cy="6878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H="1">
            <a:off x="4175233" y="6558662"/>
            <a:ext cx="779065" cy="1719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5457056" y="5666171"/>
            <a:ext cx="4490376" cy="31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indent="0" eaLnBrk="1" hangingPunct="1">
              <a:lnSpc>
                <a:spcPct val="105000"/>
              </a:lnSpc>
            </a:pPr>
            <a:r>
              <a:rPr lang="en-US" altLang="en-US" sz="1500" b="1" u="sng" dirty="0">
                <a:solidFill>
                  <a:srgbClr val="000000"/>
                </a:solidFill>
                <a:latin typeface="Tahoma" panose="020B0604030504040204" pitchFamily="34" charset="0"/>
              </a:rPr>
              <a:t>Update </a:t>
            </a:r>
            <a:r>
              <a:rPr lang="en-US" altLang="en-US" sz="1500" b="1" u="sng" dirty="0" err="1">
                <a:solidFill>
                  <a:srgbClr val="000000"/>
                </a:solidFill>
                <a:latin typeface="Tahoma" panose="020B0604030504040204" pitchFamily="34" charset="0"/>
              </a:rPr>
              <a:t>resiko</a:t>
            </a:r>
            <a:r>
              <a:rPr lang="en-US" altLang="en-US" sz="1500" b="1" u="sng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00" b="1" u="sng" dirty="0" err="1">
                <a:solidFill>
                  <a:srgbClr val="000000"/>
                </a:solidFill>
                <a:latin typeface="Tahoma" panose="020B0604030504040204" pitchFamily="34" charset="0"/>
              </a:rPr>
              <a:t>dan</a:t>
            </a:r>
            <a:r>
              <a:rPr lang="en-US" altLang="en-US" sz="1500" b="1" u="sng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00" b="1" u="sng" dirty="0" err="1">
                <a:solidFill>
                  <a:srgbClr val="000000"/>
                </a:solidFill>
                <a:latin typeface="Tahoma" panose="020B0604030504040204" pitchFamily="34" charset="0"/>
              </a:rPr>
              <a:t>peluang</a:t>
            </a:r>
            <a:r>
              <a:rPr lang="en-US" altLang="en-US" sz="1500" b="1" u="sng" dirty="0">
                <a:solidFill>
                  <a:srgbClr val="000000"/>
                </a:solidFill>
                <a:latin typeface="Tahoma" panose="020B0604030504040204" pitchFamily="34" charset="0"/>
              </a:rPr>
              <a:t>, </a:t>
            </a:r>
            <a:r>
              <a:rPr lang="en-US" altLang="en-US" sz="1500" b="1" u="sng" dirty="0" err="1">
                <a:solidFill>
                  <a:srgbClr val="000000"/>
                </a:solidFill>
                <a:latin typeface="Tahoma" panose="020B0604030504040204" pitchFamily="34" charset="0"/>
              </a:rPr>
              <a:t>bila</a:t>
            </a:r>
            <a:r>
              <a:rPr lang="en-US" altLang="en-US" sz="1500" b="1" u="sng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00" b="1" u="sng" dirty="0" err="1">
                <a:solidFill>
                  <a:srgbClr val="000000"/>
                </a:solidFill>
                <a:latin typeface="Tahoma" panose="020B0604030504040204" pitchFamily="34" charset="0"/>
              </a:rPr>
              <a:t>diperlukan</a:t>
            </a:r>
            <a:r>
              <a:rPr lang="en-US" altLang="en-US" sz="1500" b="1" u="sng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sz="1500" b="1" u="sng" dirty="0"/>
              <a:t>*</a:t>
            </a:r>
            <a:endParaRPr lang="en-US" sz="1500" b="1" i="1" u="sng" dirty="0">
              <a:solidFill>
                <a:srgbClr val="000000"/>
              </a:solidFill>
            </a:endParaRPr>
          </a:p>
        </p:txBody>
      </p:sp>
      <p:sp>
        <p:nvSpPr>
          <p:cNvPr id="20" name="Line 11"/>
          <p:cNvSpPr>
            <a:spLocks noChangeShapeType="1"/>
          </p:cNvSpPr>
          <p:nvPr/>
        </p:nvSpPr>
        <p:spPr bwMode="auto">
          <a:xfrm flipH="1" flipV="1">
            <a:off x="4621939" y="5867724"/>
            <a:ext cx="882254" cy="6878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21" name="Line 6"/>
          <p:cNvSpPr>
            <a:spLocks noChangeShapeType="1"/>
          </p:cNvSpPr>
          <p:nvPr/>
        </p:nvSpPr>
        <p:spPr bwMode="auto">
          <a:xfrm>
            <a:off x="4561745" y="1609669"/>
            <a:ext cx="3012" cy="454594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25159" y="1103940"/>
            <a:ext cx="3449093" cy="175590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6D400F5-AFE0-46B7-BB2E-17BAB3A26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52757"/>
      </p:ext>
    </p:extLst>
  </p:cSld>
  <p:clrMapOvr>
    <a:masterClrMapping/>
  </p:clrMapOvr>
  <p:transition spd="slow"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2172" y="0"/>
            <a:ext cx="9908172" cy="1184275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 eaLnBrk="1" hangingPunct="1"/>
            <a:r>
              <a:rPr lang="en-US" sz="3900" b="1" dirty="0">
                <a:solidFill>
                  <a:schemeClr val="bg1">
                    <a:lumMod val="95000"/>
                  </a:schemeClr>
                </a:solidFill>
              </a:rPr>
              <a:t>10.3 </a:t>
            </a:r>
            <a:r>
              <a:rPr lang="en-US" sz="3900" b="1" dirty="0" err="1">
                <a:solidFill>
                  <a:schemeClr val="bg1">
                    <a:lumMod val="95000"/>
                  </a:schemeClr>
                </a:solidFill>
              </a:rPr>
              <a:t>Peningkatan</a:t>
            </a:r>
            <a:r>
              <a:rPr lang="en-US" sz="39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3900" b="1" dirty="0" err="1">
                <a:solidFill>
                  <a:schemeClr val="bg1">
                    <a:lumMod val="95000"/>
                  </a:schemeClr>
                </a:solidFill>
              </a:rPr>
              <a:t>Berkelanjutan</a:t>
            </a:r>
            <a:endParaRPr lang="en-US" sz="39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035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936328" y="1388572"/>
            <a:ext cx="4959350" cy="3792537"/>
          </a:xfrm>
        </p:spPr>
        <p:txBody>
          <a:bodyPr>
            <a:normAutofit/>
          </a:bodyPr>
          <a:lstStyle/>
          <a:p>
            <a:pPr marL="0" indent="0">
              <a:lnSpc>
                <a:spcPct val="105000"/>
              </a:lnSpc>
              <a:buNone/>
            </a:pPr>
            <a:r>
              <a:rPr lang="en-US" sz="1950" i="1" dirty="0"/>
              <a:t>Perusahaan </a:t>
            </a:r>
            <a:r>
              <a:rPr lang="en-US" sz="1950" i="1" dirty="0" err="1"/>
              <a:t>harus</a:t>
            </a:r>
            <a:r>
              <a:rPr lang="en-US" sz="1950" i="1" dirty="0"/>
              <a:t> </a:t>
            </a:r>
            <a:r>
              <a:rPr lang="en-US" sz="1950" i="1" dirty="0" err="1"/>
              <a:t>melakukan</a:t>
            </a:r>
            <a:r>
              <a:rPr lang="en-US" sz="1950" i="1" dirty="0"/>
              <a:t> </a:t>
            </a:r>
            <a:r>
              <a:rPr lang="en-US" sz="1950" i="1" dirty="0" err="1"/>
              <a:t>peningkatan</a:t>
            </a:r>
            <a:r>
              <a:rPr lang="en-US" sz="1950" i="1" dirty="0"/>
              <a:t> </a:t>
            </a:r>
            <a:r>
              <a:rPr lang="en-US" sz="1950" i="1" dirty="0" err="1"/>
              <a:t>keefektifan</a:t>
            </a:r>
            <a:r>
              <a:rPr lang="en-US" sz="1950" i="1" dirty="0"/>
              <a:t> SMM </a:t>
            </a:r>
            <a:r>
              <a:rPr lang="en-US" sz="1950" i="1" dirty="0" err="1"/>
              <a:t>secara</a:t>
            </a:r>
            <a:r>
              <a:rPr lang="en-US" sz="1950" i="1" dirty="0"/>
              <a:t> </a:t>
            </a:r>
            <a:r>
              <a:rPr lang="en-US" sz="1950" i="1" dirty="0" err="1"/>
              <a:t>berkesinambungan</a:t>
            </a:r>
            <a:r>
              <a:rPr lang="en-US" sz="1950" i="1" dirty="0"/>
              <a:t>, </a:t>
            </a:r>
            <a:r>
              <a:rPr lang="en-US" sz="1950" i="1" dirty="0" err="1"/>
              <a:t>mencakup</a:t>
            </a:r>
            <a:r>
              <a:rPr lang="en-US" sz="1950" i="1" dirty="0"/>
              <a:t> : </a:t>
            </a:r>
          </a:p>
          <a:p>
            <a:pPr marL="1078277" lvl="1" indent="-490126">
              <a:lnSpc>
                <a:spcPct val="105000"/>
              </a:lnSpc>
              <a:buClr>
                <a:schemeClr val="tx1"/>
              </a:buClr>
              <a:buBlip>
                <a:blip r:embed="rId3"/>
              </a:buBlip>
            </a:pPr>
            <a:r>
              <a:rPr lang="en-US" sz="1950" i="1" dirty="0" err="1"/>
              <a:t>Peningkatan</a:t>
            </a:r>
            <a:r>
              <a:rPr lang="en-US" sz="1950" i="1" dirty="0"/>
              <a:t> </a:t>
            </a:r>
            <a:r>
              <a:rPr lang="en-US" sz="1950" i="1" dirty="0" err="1"/>
              <a:t>produk</a:t>
            </a:r>
            <a:r>
              <a:rPr lang="en-US" sz="1950" i="1" dirty="0"/>
              <a:t> </a:t>
            </a:r>
            <a:r>
              <a:rPr lang="en-US" sz="1950" i="1" dirty="0" err="1"/>
              <a:t>dan</a:t>
            </a:r>
            <a:r>
              <a:rPr lang="en-US" sz="1950" i="1" dirty="0"/>
              <a:t> </a:t>
            </a:r>
            <a:r>
              <a:rPr lang="en-US" sz="1950" i="1" dirty="0" err="1"/>
              <a:t>layanan</a:t>
            </a:r>
            <a:endParaRPr lang="en-US" sz="1950" i="1" dirty="0"/>
          </a:p>
          <a:p>
            <a:pPr marL="1078277" lvl="1" indent="-490126">
              <a:lnSpc>
                <a:spcPct val="105000"/>
              </a:lnSpc>
              <a:buClr>
                <a:schemeClr val="tx1"/>
              </a:buClr>
              <a:buBlip>
                <a:blip r:embed="rId3"/>
              </a:buBlip>
            </a:pPr>
            <a:r>
              <a:rPr lang="en-US" sz="1950" i="1" dirty="0" err="1"/>
              <a:t>Mengkoreksi</a:t>
            </a:r>
            <a:r>
              <a:rPr lang="en-US" sz="1950" i="1" dirty="0"/>
              <a:t>, </a:t>
            </a:r>
            <a:r>
              <a:rPr lang="en-US" sz="1950" i="1" dirty="0" err="1"/>
              <a:t>mencegah</a:t>
            </a:r>
            <a:r>
              <a:rPr lang="en-US" sz="1950" i="1" dirty="0"/>
              <a:t> </a:t>
            </a:r>
            <a:r>
              <a:rPr lang="en-US" sz="1950" i="1" dirty="0" err="1"/>
              <a:t>atau</a:t>
            </a:r>
            <a:r>
              <a:rPr lang="en-US" sz="1950" i="1" dirty="0"/>
              <a:t> </a:t>
            </a:r>
            <a:r>
              <a:rPr lang="en-US" sz="1950" i="1" dirty="0" err="1"/>
              <a:t>mengurangi</a:t>
            </a:r>
            <a:r>
              <a:rPr lang="en-US" sz="1950" i="1" dirty="0"/>
              <a:t> </a:t>
            </a:r>
            <a:r>
              <a:rPr lang="en-US" sz="1950" i="1" dirty="0" err="1"/>
              <a:t>efek</a:t>
            </a:r>
            <a:r>
              <a:rPr lang="en-US" sz="1950" i="1" dirty="0"/>
              <a:t> yang </a:t>
            </a:r>
            <a:r>
              <a:rPr lang="en-US" sz="1950" i="1" dirty="0" err="1"/>
              <a:t>tidak</a:t>
            </a:r>
            <a:r>
              <a:rPr lang="en-US" sz="1950" i="1" dirty="0"/>
              <a:t> </a:t>
            </a:r>
            <a:r>
              <a:rPr lang="en-US" sz="1950" i="1" dirty="0" err="1"/>
              <a:t>diinginkan</a:t>
            </a:r>
            <a:endParaRPr lang="en-US" sz="1950" i="1" dirty="0"/>
          </a:p>
          <a:p>
            <a:pPr marL="1078277" lvl="1" indent="-490126">
              <a:lnSpc>
                <a:spcPct val="105000"/>
              </a:lnSpc>
              <a:buClr>
                <a:schemeClr val="tx1"/>
              </a:buClr>
              <a:buBlip>
                <a:blip r:embed="rId3"/>
              </a:buBlip>
            </a:pPr>
            <a:r>
              <a:rPr lang="en-US" sz="1950" i="1" dirty="0" err="1"/>
              <a:t>Meningkatkan</a:t>
            </a:r>
            <a:r>
              <a:rPr lang="en-US" sz="1950" i="1" dirty="0"/>
              <a:t> </a:t>
            </a:r>
            <a:r>
              <a:rPr lang="en-US" sz="1950" i="1" dirty="0" err="1"/>
              <a:t>kinerja</a:t>
            </a:r>
            <a:r>
              <a:rPr lang="en-US" sz="1950" i="1" dirty="0"/>
              <a:t> </a:t>
            </a:r>
            <a:r>
              <a:rPr lang="en-US" sz="1950" i="1" dirty="0" err="1"/>
              <a:t>dan</a:t>
            </a:r>
            <a:r>
              <a:rPr lang="en-US" sz="1950" i="1" dirty="0"/>
              <a:t> </a:t>
            </a:r>
            <a:r>
              <a:rPr lang="en-US" sz="1950" i="1" dirty="0" err="1"/>
              <a:t>efektifitas</a:t>
            </a:r>
            <a:r>
              <a:rPr lang="en-US" sz="1950" i="1" dirty="0"/>
              <a:t> </a:t>
            </a:r>
            <a:r>
              <a:rPr lang="en-US" sz="1950" i="1" dirty="0" err="1"/>
              <a:t>sistem</a:t>
            </a:r>
            <a:r>
              <a:rPr lang="en-US" sz="1950" i="1" dirty="0"/>
              <a:t> </a:t>
            </a:r>
            <a:r>
              <a:rPr lang="en-US" sz="1950" i="1" dirty="0" err="1"/>
              <a:t>manajemen</a:t>
            </a:r>
            <a:r>
              <a:rPr lang="en-US" sz="1950" i="1" dirty="0"/>
              <a:t> </a:t>
            </a:r>
            <a:r>
              <a:rPr lang="en-US" sz="1950" i="1" dirty="0" err="1"/>
              <a:t>mutu</a:t>
            </a:r>
            <a:r>
              <a:rPr lang="en-US" sz="1950" i="1" dirty="0"/>
              <a:t> (</a:t>
            </a:r>
            <a:r>
              <a:rPr lang="en-US" sz="1950" i="1" dirty="0" err="1"/>
              <a:t>hasil</a:t>
            </a:r>
            <a:r>
              <a:rPr lang="en-US" sz="1950" i="1" dirty="0"/>
              <a:t> output </a:t>
            </a:r>
            <a:r>
              <a:rPr lang="en-US" sz="1950" i="1" dirty="0" err="1"/>
              <a:t>tinjauan</a:t>
            </a:r>
            <a:r>
              <a:rPr lang="en-US" sz="1950" i="1" dirty="0"/>
              <a:t> </a:t>
            </a:r>
            <a:r>
              <a:rPr lang="en-US" sz="1950" i="1" dirty="0" err="1"/>
              <a:t>manajemen</a:t>
            </a:r>
            <a:r>
              <a:rPr lang="en-US" sz="1950" i="1" dirty="0"/>
              <a:t>)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243396"/>
              </p:ext>
            </p:extLst>
          </p:nvPr>
        </p:nvGraphicFramePr>
        <p:xfrm>
          <a:off x="1045357" y="4161698"/>
          <a:ext cx="4720862" cy="2364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881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367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sng" dirty="0" err="1">
                          <a:solidFill>
                            <a:srgbClr val="000000"/>
                          </a:solidFill>
                          <a:latin typeface="+mj-lt"/>
                        </a:rPr>
                        <a:t>Inovation</a:t>
                      </a:r>
                      <a:endParaRPr lang="en-US" sz="1400" b="1" u="sng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9060" marR="99060" marT="49530" marB="49530" anchor="ctr">
                    <a:solidFill>
                      <a:schemeClr val="accent1">
                        <a:lumMod val="40000"/>
                        <a:lumOff val="60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5888" indent="-115888" eaLnBrk="0" hangingPunct="0">
                        <a:buFontTx/>
                        <a:buChar char="•"/>
                      </a:pP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Membuat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produk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yang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lebih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unggul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dari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produk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sebelumnya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atau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lebih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unggul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dari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produk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competitor</a:t>
                      </a:r>
                      <a:endParaRPr lang="id-ID" sz="1400" b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9060" marR="99060" marT="49530" marB="49530">
                    <a:solidFill>
                      <a:schemeClr val="accent1">
                        <a:lumMod val="40000"/>
                        <a:lumOff val="6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84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sng" dirty="0">
                          <a:solidFill>
                            <a:srgbClr val="000000"/>
                          </a:solidFill>
                          <a:latin typeface="+mj-lt"/>
                        </a:rPr>
                        <a:t>Continuous improvement</a:t>
                      </a:r>
                    </a:p>
                  </a:txBody>
                  <a:tcPr marL="99060" marR="99060" marT="49530" marB="49530" anchor="ctr">
                    <a:solidFill>
                      <a:schemeClr val="accent1">
                        <a:lumMod val="40000"/>
                        <a:lumOff val="60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15888" eaLnBrk="0" hangingPunct="0">
                        <a:buFontTx/>
                        <a:buChar char="•"/>
                      </a:pP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Mencapai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sesuatu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yang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lebih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baik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dari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</a:p>
                    <a:p>
                      <a:pPr marL="0" indent="115888" eaLnBrk="0" hangingPunct="0"/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sebelumnya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9060" marR="99060" marT="49530" marB="49530">
                    <a:solidFill>
                      <a:schemeClr val="accent1">
                        <a:lumMod val="40000"/>
                        <a:lumOff val="6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568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sng" dirty="0">
                          <a:solidFill>
                            <a:srgbClr val="000000"/>
                          </a:solidFill>
                          <a:latin typeface="+mj-lt"/>
                        </a:rPr>
                        <a:t>Corrective action</a:t>
                      </a:r>
                    </a:p>
                  </a:txBody>
                  <a:tcPr marL="99060" marR="99060" marT="49530" marB="49530" anchor="ctr">
                    <a:solidFill>
                      <a:schemeClr val="accent1">
                        <a:lumMod val="40000"/>
                        <a:lumOff val="60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5888" indent="-115888" eaLnBrk="0" hangingPunct="0">
                        <a:buFontTx/>
                        <a:buChar char="•"/>
                      </a:pP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Perbaikan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yang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dilakukan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untuk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mengatasi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masalah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yang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terjadi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</a:p>
                    <a:p>
                      <a:pPr marL="115888" indent="-115888" eaLnBrk="0" hangingPunct="0">
                        <a:buFontTx/>
                        <a:buChar char="•"/>
                      </a:pP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Perbaikan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 yang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dilakukan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terhadap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115888" indent="-115888" eaLnBrk="0" hangingPunct="0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  target yang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tidak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tercapai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</a:p>
                  </a:txBody>
                  <a:tcPr marL="99060" marR="99060" marT="49530" marB="49530">
                    <a:solidFill>
                      <a:schemeClr val="accent1">
                        <a:lumMod val="40000"/>
                        <a:lumOff val="6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4" name="AutoShape 3"/>
          <p:cNvSpPr>
            <a:spLocks noChangeArrowheads="1"/>
          </p:cNvSpPr>
          <p:nvPr/>
        </p:nvSpPr>
        <p:spPr bwMode="auto">
          <a:xfrm>
            <a:off x="116636" y="4857540"/>
            <a:ext cx="619129" cy="1625215"/>
          </a:xfrm>
          <a:prstGeom prst="upArrow">
            <a:avLst>
              <a:gd name="adj1" fmla="val 50000"/>
              <a:gd name="adj2" fmla="val 73529"/>
            </a:avLst>
          </a:prstGeom>
          <a:solidFill>
            <a:schemeClr val="accent1">
              <a:lumMod val="75000"/>
            </a:schemeClr>
          </a:solidFill>
          <a:ln w="9525">
            <a:solidFill>
              <a:srgbClr val="00B0F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sp>
        <p:nvSpPr>
          <p:cNvPr id="100374" name="WordArt 10"/>
          <p:cNvSpPr>
            <a:spLocks noChangeArrowheads="1" noChangeShapeType="1" noTextEdit="1"/>
          </p:cNvSpPr>
          <p:nvPr/>
        </p:nvSpPr>
        <p:spPr bwMode="auto">
          <a:xfrm>
            <a:off x="658403" y="5802381"/>
            <a:ext cx="268288" cy="3714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83" kern="10" dirty="0">
                <a:ln w="9525">
                  <a:noFill/>
                  <a:round/>
                  <a:headEnd/>
                  <a:tailEnd/>
                </a:ln>
                <a:latin typeface="Arial Black"/>
              </a:rPr>
              <a:t>Not</a:t>
            </a:r>
          </a:p>
          <a:p>
            <a:pPr algn="ctr"/>
            <a:r>
              <a:rPr lang="en-US" sz="1083" kern="10" dirty="0">
                <a:ln w="9525">
                  <a:noFill/>
                  <a:round/>
                  <a:headEnd/>
                  <a:tailEnd/>
                </a:ln>
                <a:latin typeface="Arial Black"/>
              </a:rPr>
              <a:t>OK</a:t>
            </a:r>
          </a:p>
        </p:txBody>
      </p:sp>
      <p:sp>
        <p:nvSpPr>
          <p:cNvPr id="100375" name="WordArt 11"/>
          <p:cNvSpPr>
            <a:spLocks noChangeArrowheads="1" noChangeShapeType="1" noTextEdit="1"/>
          </p:cNvSpPr>
          <p:nvPr/>
        </p:nvSpPr>
        <p:spPr bwMode="auto">
          <a:xfrm>
            <a:off x="658405" y="4904647"/>
            <a:ext cx="227013" cy="1857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83" kern="10" dirty="0">
                <a:ln w="9525">
                  <a:noFill/>
                  <a:round/>
                  <a:headEnd/>
                  <a:tailEnd/>
                </a:ln>
                <a:solidFill>
                  <a:sysClr val="windowText" lastClr="000000"/>
                </a:solidFill>
                <a:latin typeface="Arial Black"/>
              </a:rPr>
              <a:t>OK</a:t>
            </a:r>
          </a:p>
        </p:txBody>
      </p:sp>
      <p:sp>
        <p:nvSpPr>
          <p:cNvPr id="100376" name="Text Box 17"/>
          <p:cNvSpPr txBox="1">
            <a:spLocks noChangeArrowheads="1"/>
          </p:cNvSpPr>
          <p:nvPr/>
        </p:nvSpPr>
        <p:spPr bwMode="auto">
          <a:xfrm>
            <a:off x="307422" y="2968496"/>
            <a:ext cx="472082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600" u="sng" dirty="0">
                <a:latin typeface="Times New Roman" pitchFamily="18" charset="0"/>
              </a:rPr>
              <a:t>Continuous Improvement </a:t>
            </a:r>
            <a:r>
              <a:rPr lang="en-US" sz="2600" u="sng" dirty="0" err="1">
                <a:latin typeface="Times New Roman" pitchFamily="18" charset="0"/>
              </a:rPr>
              <a:t>vs</a:t>
            </a:r>
            <a:r>
              <a:rPr lang="en-US" sz="2600" u="sng" dirty="0">
                <a:latin typeface="Times New Roman" pitchFamily="18" charset="0"/>
              </a:rPr>
              <a:t> Corrective Action </a:t>
            </a:r>
          </a:p>
        </p:txBody>
      </p:sp>
      <p:sp>
        <p:nvSpPr>
          <p:cNvPr id="100377" name="AutoShape 12"/>
          <p:cNvSpPr>
            <a:spLocks/>
          </p:cNvSpPr>
          <p:nvPr/>
        </p:nvSpPr>
        <p:spPr bwMode="auto">
          <a:xfrm>
            <a:off x="967968" y="4365104"/>
            <a:ext cx="232172" cy="1006078"/>
          </a:xfrm>
          <a:prstGeom prst="leftBrace">
            <a:avLst>
              <a:gd name="adj1" fmla="val 95333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 sz="1950"/>
          </a:p>
        </p:txBody>
      </p:sp>
      <p:sp>
        <p:nvSpPr>
          <p:cNvPr id="100378" name="AutoShape 12"/>
          <p:cNvSpPr>
            <a:spLocks/>
          </p:cNvSpPr>
          <p:nvPr/>
        </p:nvSpPr>
        <p:spPr bwMode="auto">
          <a:xfrm>
            <a:off x="967968" y="5589240"/>
            <a:ext cx="232172" cy="773906"/>
          </a:xfrm>
          <a:prstGeom prst="leftBrace">
            <a:avLst>
              <a:gd name="adj1" fmla="val 95370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 sz="1950"/>
          </a:p>
        </p:txBody>
      </p:sp>
      <p:sp>
        <p:nvSpPr>
          <p:cNvPr id="3" name="Rectangle 2"/>
          <p:cNvSpPr/>
          <p:nvPr/>
        </p:nvSpPr>
        <p:spPr>
          <a:xfrm>
            <a:off x="6033120" y="5023816"/>
            <a:ext cx="3721769" cy="1292662"/>
          </a:xfrm>
          <a:prstGeom prst="rect">
            <a:avLst/>
          </a:prstGeom>
          <a:ln w="2540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pPr algn="just"/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CATATAN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Contoh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peningkatan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dapat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mencakup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koreksi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tindakan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korektif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peningkatan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berkelanjutan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terobosan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perubahan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inovasi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re -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organisasi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.</a:t>
            </a:r>
            <a:endParaRPr lang="en-US" sz="19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-16672" y="1124744"/>
            <a:ext cx="9906000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0724" name="Picture 4" descr="https://cimx.files.wordpress.com/2013/11/toolbox-guy-web-1120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45" y="1548908"/>
            <a:ext cx="1197025" cy="152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http://www.datadogs.nl/files/algemeen/Foto_Plan-do-check-ac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854" l="0" r="100000">
                        <a14:foregroundMark x1="7118" y1="46042" x2="7118" y2="46042"/>
                        <a14:foregroundMark x1="8266" y1="50000" x2="8266" y2="50000"/>
                        <a14:foregroundMark x1="8726" y1="52812" x2="8726" y2="52812"/>
                        <a14:foregroundMark x1="9989" y1="37083" x2="9989" y2="37083"/>
                        <a14:foregroundMark x1="11481" y1="33542" x2="11481" y2="33542"/>
                        <a14:foregroundMark x1="11711" y1="30104" x2="11711" y2="30104"/>
                        <a14:foregroundMark x1="17681" y1="22708" x2="17681" y2="22708"/>
                        <a14:foregroundMark x1="20321" y1="19167" x2="20321" y2="19167"/>
                        <a14:foregroundMark x1="24914" y1="17604" x2="24914" y2="17604"/>
                        <a14:foregroundMark x1="27095" y1="16354" x2="27095" y2="16354"/>
                        <a14:foregroundMark x1="31688" y1="14375" x2="31688" y2="14375"/>
                        <a14:foregroundMark x1="37199" y1="11979" x2="37199" y2="11979"/>
                        <a14:foregroundMark x1="46383" y1="10417" x2="46383" y2="10417"/>
                        <a14:foregroundMark x1="73823" y1="45625" x2="73823" y2="45625"/>
                        <a14:foregroundMark x1="78875" y1="47083" x2="78875" y2="47083"/>
                        <a14:foregroundMark x1="81286" y1="64792" x2="81286" y2="64792"/>
                        <a14:foregroundMark x1="61309" y1="70521" x2="61309" y2="70521"/>
                        <a14:foregroundMark x1="55454" y1="70104" x2="55454" y2="70104"/>
                        <a14:foregroundMark x1="63375" y1="70521" x2="63375" y2="70521"/>
                        <a14:foregroundMark x1="67738" y1="69583" x2="67738" y2="69583"/>
                        <a14:foregroundMark x1="72790" y1="70729" x2="72790" y2="70729"/>
                        <a14:foregroundMark x1="65557" y1="66979" x2="65557" y2="66979"/>
                        <a14:foregroundMark x1="56716" y1="67917" x2="56716" y2="67917"/>
                        <a14:foregroundMark x1="70379" y1="68333" x2="70379" y2="68333"/>
                        <a14:foregroundMark x1="56716" y1="66979" x2="56716" y2="66979"/>
                        <a14:foregroundMark x1="51665" y1="68958" x2="51665" y2="68958"/>
                        <a14:foregroundMark x1="52813" y1="75729" x2="52813" y2="75729"/>
                        <a14:foregroundMark x1="57635" y1="75104" x2="57635" y2="75104"/>
                        <a14:foregroundMark x1="57176" y1="55000" x2="57176" y2="55000"/>
                        <a14:foregroundMark x1="44891" y1="35104" x2="44891" y2="35104"/>
                        <a14:foregroundMark x1="50861" y1="33125" x2="50861" y2="33125"/>
                        <a14:foregroundMark x1="40069" y1="33333" x2="40069" y2="33333"/>
                        <a14:foregroundMark x1="36510" y1="32500" x2="36510" y2="32500"/>
                        <a14:foregroundMark x1="35247" y1="36250" x2="35247" y2="36250"/>
                        <a14:foregroundMark x1="48450" y1="34688" x2="48450" y2="34688"/>
                        <a14:foregroundMark x1="46843" y1="31563" x2="46843" y2="31563"/>
                        <a14:foregroundMark x1="49483" y1="30521" x2="49483" y2="30521"/>
                        <a14:foregroundMark x1="38921" y1="30938" x2="38921" y2="30938"/>
                        <a14:foregroundMark x1="37428" y1="57604" x2="37428" y2="57604"/>
                        <a14:foregroundMark x1="31917" y1="57188" x2="31917" y2="57188"/>
                        <a14:foregroundMark x1="48220" y1="39271" x2="48220" y2="39271"/>
                        <a14:foregroundMark x1="58094" y1="63333" x2="58898" y2="62813"/>
                        <a14:foregroundMark x1="87026" y1="53021" x2="87026" y2="53021"/>
                        <a14:foregroundMark x1="84386" y1="60833" x2="84386" y2="60833"/>
                        <a14:foregroundMark x1="79564" y1="69792" x2="79564" y2="69792"/>
                        <a14:foregroundMark x1="65557" y1="78542" x2="65557" y2="78542"/>
                        <a14:foregroundMark x1="65786" y1="69583" x2="65786" y2="69583"/>
                        <a14:foregroundMark x1="62342" y1="68333" x2="62342" y2="68333"/>
                        <a14:foregroundMark x1="59587" y1="68125" x2="59587" y2="68125"/>
                        <a14:foregroundMark x1="73134" y1="68750" x2="73134" y2="68750"/>
                        <a14:foregroundMark x1="73708" y1="68125" x2="73708" y2="68125"/>
                        <a14:foregroundMark x1="70953" y1="74063" x2="70953" y2="74063"/>
                        <a14:foregroundMark x1="68312" y1="77917" x2="68312" y2="77917"/>
                        <a14:foregroundMark x1="52583" y1="78750" x2="52583" y2="78750"/>
                        <a14:foregroundMark x1="61998" y1="79583" x2="61998" y2="79583"/>
                        <a14:foregroundMark x1="53157" y1="51458" x2="53157" y2="51458"/>
                        <a14:foregroundMark x1="54420" y1="50313" x2="54420" y2="50313"/>
                        <a14:foregroundMark x1="57520" y1="53021" x2="57520" y2="53021"/>
                        <a14:foregroundMark x1="55109" y1="55625" x2="55109" y2="55625"/>
                        <a14:foregroundMark x1="71527" y1="46979" x2="71527" y2="46979"/>
                        <a14:foregroundMark x1="47991" y1="48125" x2="47991" y2="48125"/>
                        <a14:foregroundMark x1="20781" y1="49375" x2="20781" y2="49375"/>
                        <a14:foregroundMark x1="26751" y1="33750" x2="26751" y2="33750"/>
                        <a14:foregroundMark x1="46383" y1="23646" x2="46383" y2="23646"/>
                        <a14:foregroundMark x1="36051" y1="33750" x2="36051" y2="33750"/>
                        <a14:foregroundMark x1="27784" y1="54792" x2="27784" y2="54792"/>
                        <a14:foregroundMark x1="50976" y1="24896" x2="50976" y2="24896"/>
                        <a14:foregroundMark x1="54191" y1="35833" x2="54191" y2="35833"/>
                        <a14:foregroundMark x1="52124" y1="40104" x2="52124" y2="40104"/>
                        <a14:foregroundMark x1="43398" y1="41354" x2="43398" y2="41354"/>
                        <a14:foregroundMark x1="33525" y1="41875" x2="33525" y2="41875"/>
                        <a14:foregroundMark x1="26177" y1="43958" x2="26177" y2="43958"/>
                        <a14:foregroundMark x1="76234" y1="44271" x2="76234" y2="44271"/>
                        <a14:foregroundMark x1="56372" y1="32083" x2="55454" y2="32083"/>
                        <a14:foregroundMark x1="79564" y1="69167" x2="79564" y2="69167"/>
                        <a14:foregroundMark x1="79908" y1="68438" x2="79908" y2="68438"/>
                        <a14:foregroundMark x1="80138" y1="68021" x2="80138" y2="68021"/>
                        <a14:foregroundMark x1="80367" y1="67188" x2="80367" y2="67188"/>
                        <a14:foregroundMark x1="80482" y1="66146" x2="80482" y2="66146"/>
                        <a14:foregroundMark x1="80712" y1="65417" x2="80712" y2="65417"/>
                        <a14:foregroundMark x1="80482" y1="65208" x2="80482" y2="65208"/>
                        <a14:foregroundMark x1="78875" y1="65000" x2="78875" y2="65000"/>
                        <a14:foregroundMark x1="78645" y1="65000" x2="78645" y2="65000"/>
                        <a14:foregroundMark x1="45121" y1="40104" x2="45121" y2="40104"/>
                        <a14:foregroundMark x1="43054" y1="40104" x2="43054" y2="40104"/>
                        <a14:foregroundMark x1="42595" y1="39792" x2="42595" y2="39792"/>
                        <a14:foregroundMark x1="42135" y1="39792" x2="42135" y2="39792"/>
                        <a14:foregroundMark x1="41102" y1="39583" x2="41102" y2="39583"/>
                        <a14:foregroundMark x1="40987" y1="39375" x2="40987" y2="39375"/>
                        <a14:foregroundMark x1="40413" y1="39375" x2="40413" y2="39375"/>
                        <a14:foregroundMark x1="39150" y1="39375" x2="39150" y2="39375"/>
                        <a14:foregroundMark x1="38921" y1="39375" x2="38921" y2="39375"/>
                        <a14:foregroundMark x1="37199" y1="40104" x2="37199" y2="40104"/>
                        <a14:foregroundMark x1="37199" y1="40104" x2="37199" y2="40104"/>
                        <a14:foregroundMark x1="34443" y1="40104" x2="34443" y2="40104"/>
                        <a14:foregroundMark x1="31573" y1="38958" x2="31573" y2="38958"/>
                        <a14:foregroundMark x1="32606" y1="36667" x2="32606" y2="36667"/>
                        <a14:foregroundMark x1="32606" y1="34583" x2="32606" y2="34583"/>
                        <a14:foregroundMark x1="56716" y1="47604" x2="56716" y2="47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266" y="1435011"/>
            <a:ext cx="1477937" cy="162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844F87D-B185-498C-B197-26581894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43496"/>
      </p:ext>
    </p:extLst>
  </p:cSld>
  <p:clrMapOvr>
    <a:masterClrMapping/>
  </p:clrMapOvr>
  <p:transition spd="slow"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9" name="Picture 3" descr="D:\t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-3" y="9191"/>
            <a:ext cx="6096009" cy="6848809"/>
          </a:xfrm>
          <a:prstGeom prst="rect">
            <a:avLst/>
          </a:prstGeom>
          <a:noFill/>
        </p:spPr>
      </p:pic>
      <p:sp>
        <p:nvSpPr>
          <p:cNvPr id="532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238620" y="1500174"/>
            <a:ext cx="5467356" cy="4786346"/>
          </a:xfrm>
          <a:solidFill>
            <a:schemeClr val="tx1">
              <a:alpha val="48000"/>
            </a:schemeClr>
          </a:solidFill>
        </p:spPr>
        <p:txBody>
          <a:bodyPr/>
          <a:lstStyle/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r>
              <a:rPr lang="en-US" sz="1600" b="1" dirty="0">
                <a:solidFill>
                  <a:schemeClr val="bg1"/>
                </a:solidFill>
              </a:rPr>
              <a:t>JANGAN LUPA :</a:t>
            </a: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ISI SURVEY KEPUASAN PELANGGAN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COPY DAFTAR HADIR PESERTA UNTUK SERTIFIKAT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DAFTAR KE MAILING LIST Sentral Sistem </a:t>
            </a:r>
            <a:r>
              <a:rPr lang="en-US" sz="1600" b="1" dirty="0" err="1">
                <a:solidFill>
                  <a:schemeClr val="bg1"/>
                </a:solidFill>
              </a:rPr>
              <a:t>untuk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berdiskusi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dengan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para</a:t>
            </a: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  <a:buFontTx/>
              <a:buNone/>
            </a:pPr>
            <a:r>
              <a:rPr lang="en-US" sz="1600" b="1" dirty="0">
                <a:solidFill>
                  <a:schemeClr val="bg1"/>
                </a:solidFill>
              </a:rPr>
              <a:t>	</a:t>
            </a:r>
            <a:r>
              <a:rPr lang="en-US" sz="1600" b="1" dirty="0" err="1">
                <a:solidFill>
                  <a:schemeClr val="bg1"/>
                </a:solidFill>
              </a:rPr>
              <a:t>profesional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konsultan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berbagai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pihak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terkait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hse-community@sentral-sistem.com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quality-technique@sentral-sistem.com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business-improvement@sentral-sistem.com  </a:t>
            </a:r>
            <a:endParaRPr lang="en-US" sz="800" b="1" dirty="0">
              <a:solidFill>
                <a:srgbClr val="FFFF00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SEGERA IMPLEMENTASIKAN PELATIHAN INI DI PERUSAHAAN ANDA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KUNJUNGI WEBSITE  </a:t>
            </a:r>
            <a:r>
              <a:rPr lang="en-US" sz="1600" b="1" dirty="0">
                <a:solidFill>
                  <a:srgbClr val="FFFF00"/>
                </a:solidFill>
              </a:rPr>
              <a:t>http://www.sentral-sistem.com </a:t>
            </a:r>
            <a:r>
              <a:rPr lang="en-US" sz="1600" b="1" dirty="0" err="1">
                <a:solidFill>
                  <a:schemeClr val="bg1"/>
                </a:solidFill>
              </a:rPr>
              <a:t>untuk</a:t>
            </a:r>
            <a:r>
              <a:rPr lang="en-US" sz="1600" b="1" dirty="0">
                <a:solidFill>
                  <a:schemeClr val="bg1"/>
                </a:solidFill>
              </a:rPr>
              <a:t> 	</a:t>
            </a:r>
            <a:r>
              <a:rPr lang="en-US" sz="1600" b="1" dirty="0" err="1">
                <a:solidFill>
                  <a:schemeClr val="bg1"/>
                </a:solidFill>
              </a:rPr>
              <a:t>informasi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lainnya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38620" y="433968"/>
            <a:ext cx="5429288" cy="92333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FF00"/>
                </a:solidFill>
              </a:rPr>
              <a:t>TERIMAKASIH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670CE4B-289C-4CFD-BCE8-EB1C4AB7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57518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40509"/>
            <a:ext cx="9906000" cy="524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116632"/>
            <a:ext cx="60462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2800" b="1" dirty="0" smtClean="0">
                <a:sym typeface="Wingdings" pitchFamily="2" charset="2"/>
              </a:rPr>
              <a:t>A. Quality Management System</a:t>
            </a:r>
            <a:endParaRPr lang="en-US" sz="2800" b="1" dirty="0"/>
          </a:p>
        </p:txBody>
      </p:sp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E85B78-FF2D-4232-AFFB-22F38FDEF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4" name="object 41">
            <a:extLst>
              <a:ext uri="{FF2B5EF4-FFF2-40B4-BE49-F238E27FC236}">
                <a16:creationId xmlns:a16="http://schemas.microsoft.com/office/drawing/2014/main" xmlns="" id="{C3CA68D7-3CAF-4730-8446-655EB3960B36}"/>
              </a:ext>
            </a:extLst>
          </p:cNvPr>
          <p:cNvSpPr txBox="1"/>
          <p:nvPr/>
        </p:nvSpPr>
        <p:spPr>
          <a:xfrm>
            <a:off x="1008171" y="1703381"/>
            <a:ext cx="8593029" cy="155299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/>
            <a:r>
              <a:rPr sz="2400" spc="-5" dirty="0">
                <a:latin typeface="Calibri"/>
                <a:cs typeface="Calibri"/>
              </a:rPr>
              <a:t>A.1 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Q</a:t>
            </a:r>
            <a:r>
              <a:rPr sz="2400" b="1" spc="-5" dirty="0">
                <a:latin typeface="Calibri"/>
                <a:cs typeface="Calibri"/>
              </a:rPr>
              <a:t>MS </a:t>
            </a:r>
            <a:r>
              <a:rPr sz="2400" b="1" spc="10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di </a:t>
            </a:r>
            <a:r>
              <a:rPr sz="2400" b="1" spc="1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</a:t>
            </a:r>
            <a:r>
              <a:rPr sz="2400" b="1" dirty="0">
                <a:latin typeface="Calibri"/>
                <a:cs typeface="Calibri"/>
              </a:rPr>
              <a:t>er</a:t>
            </a:r>
            <a:r>
              <a:rPr sz="2400" b="1" spc="-5" dirty="0">
                <a:latin typeface="Calibri"/>
                <a:cs typeface="Calibri"/>
              </a:rPr>
              <a:t>usahaan </a:t>
            </a:r>
            <a:r>
              <a:rPr sz="2400" b="1" spc="10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h</a:t>
            </a:r>
            <a:r>
              <a:rPr sz="2400" b="1" spc="-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5" dirty="0">
                <a:latin typeface="Calibri"/>
                <a:cs typeface="Calibri"/>
              </a:rPr>
              <a:t>us  </a:t>
            </a:r>
            <a:r>
              <a:rPr sz="2400" b="1" spc="-114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me</a:t>
            </a:r>
            <a:r>
              <a:rPr sz="2400" b="1" dirty="0">
                <a:latin typeface="Calibri"/>
                <a:cs typeface="Calibri"/>
              </a:rPr>
              <a:t>r</a:t>
            </a:r>
            <a:r>
              <a:rPr sz="2400" b="1" spc="-5" dirty="0">
                <a:latin typeface="Calibri"/>
                <a:cs typeface="Calibri"/>
              </a:rPr>
              <a:t>ujuk </a:t>
            </a:r>
            <a:r>
              <a:rPr sz="2400" b="1" spc="10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pa</a:t>
            </a:r>
            <a:r>
              <a:rPr sz="2400" b="1" dirty="0">
                <a:latin typeface="Calibri"/>
                <a:cs typeface="Calibri"/>
              </a:rPr>
              <a:t>d</a:t>
            </a:r>
            <a:r>
              <a:rPr sz="2400" b="1" spc="-5" dirty="0">
                <a:latin typeface="Calibri"/>
                <a:cs typeface="Calibri"/>
              </a:rPr>
              <a:t>a </a:t>
            </a:r>
            <a:r>
              <a:rPr sz="2400" b="1" spc="9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r</a:t>
            </a:r>
            <a:r>
              <a:rPr sz="2400" b="1" spc="-25" dirty="0">
                <a:latin typeface="Calibri"/>
                <a:cs typeface="Calibri"/>
              </a:rPr>
              <a:t>sy</a:t>
            </a:r>
            <a:r>
              <a:rPr sz="2400" b="1" spc="-5" dirty="0">
                <a:latin typeface="Calibri"/>
                <a:cs typeface="Calibri"/>
              </a:rPr>
              <a:t>a</a:t>
            </a:r>
            <a:r>
              <a:rPr sz="2400" b="1" spc="-35" dirty="0">
                <a:latin typeface="Calibri"/>
                <a:cs typeface="Calibri"/>
              </a:rPr>
              <a:t>r</a:t>
            </a:r>
            <a:r>
              <a:rPr sz="2400" b="1" spc="-20" dirty="0">
                <a:latin typeface="Calibri"/>
                <a:cs typeface="Calibri"/>
              </a:rPr>
              <a:t>a</a:t>
            </a:r>
            <a:r>
              <a:rPr sz="2400" b="1" spc="-15" dirty="0">
                <a:latin typeface="Calibri"/>
                <a:cs typeface="Calibri"/>
              </a:rPr>
              <a:t>t</a:t>
            </a:r>
            <a:r>
              <a:rPr sz="2400" b="1" spc="-5" dirty="0">
                <a:latin typeface="Calibri"/>
                <a:cs typeface="Calibri"/>
              </a:rPr>
              <a:t>an </a:t>
            </a:r>
            <a:r>
              <a:rPr sz="2400" b="1" spc="10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Q</a:t>
            </a:r>
            <a:r>
              <a:rPr sz="2400" b="1" spc="-5" dirty="0">
                <a:latin typeface="Calibri"/>
                <a:cs typeface="Calibri"/>
              </a:rPr>
              <a:t>MS </a:t>
            </a:r>
            <a:r>
              <a:rPr sz="2400" b="1" spc="9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cu</a:t>
            </a:r>
            <a:r>
              <a:rPr sz="2400" b="1" spc="-20" dirty="0">
                <a:latin typeface="Calibri"/>
                <a:cs typeface="Calibri"/>
              </a:rPr>
              <a:t>s</a:t>
            </a:r>
            <a:r>
              <a:rPr sz="2400" b="1" spc="-15" dirty="0">
                <a:latin typeface="Calibri"/>
                <a:cs typeface="Calibri"/>
              </a:rPr>
              <a:t>t</a:t>
            </a:r>
            <a:r>
              <a:rPr sz="2400" b="1" spc="-10" dirty="0">
                <a:latin typeface="Calibri"/>
                <a:cs typeface="Calibri"/>
              </a:rPr>
              <a:t>o</a:t>
            </a:r>
            <a:r>
              <a:rPr sz="2400" b="1" dirty="0">
                <a:latin typeface="Calibri"/>
                <a:cs typeface="Calibri"/>
              </a:rPr>
              <a:t>m</a:t>
            </a:r>
            <a:r>
              <a:rPr sz="2400" b="1" spc="-5" dirty="0">
                <a:latin typeface="Calibri"/>
                <a:cs typeface="Calibri"/>
              </a:rPr>
              <a:t>er  </a:t>
            </a:r>
            <a:r>
              <a:rPr sz="2400" b="1" spc="-1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a pe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tu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an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peru</a:t>
            </a:r>
            <a:r>
              <a:rPr sz="2400" spc="-1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an</a:t>
            </a:r>
            <a:r>
              <a:rPr sz="2400" spc="-3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an 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ang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berlaku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5" name="object 42">
            <a:extLst>
              <a:ext uri="{FF2B5EF4-FFF2-40B4-BE49-F238E27FC236}">
                <a16:creationId xmlns:a16="http://schemas.microsoft.com/office/drawing/2014/main" xmlns="" id="{B0F4F669-5F7F-4FBC-BF62-3A616BDDD53D}"/>
              </a:ext>
            </a:extLst>
          </p:cNvPr>
          <p:cNvSpPr/>
          <p:nvPr/>
        </p:nvSpPr>
        <p:spPr>
          <a:xfrm>
            <a:off x="4928468" y="2747463"/>
            <a:ext cx="3529732" cy="3577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43">
            <a:extLst>
              <a:ext uri="{FF2B5EF4-FFF2-40B4-BE49-F238E27FC236}">
                <a16:creationId xmlns:a16="http://schemas.microsoft.com/office/drawing/2014/main" xmlns="" id="{879E6673-2037-4BF9-9D3B-25785285381B}"/>
              </a:ext>
            </a:extLst>
          </p:cNvPr>
          <p:cNvSpPr txBox="1"/>
          <p:nvPr/>
        </p:nvSpPr>
        <p:spPr>
          <a:xfrm>
            <a:off x="5767994" y="3962400"/>
            <a:ext cx="1678576" cy="11925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33020" algn="ctr"/>
            <a:r>
              <a:rPr sz="2000" b="1" spc="-10" dirty="0">
                <a:latin typeface="Calibri"/>
                <a:cs typeface="Calibri"/>
              </a:rPr>
              <a:t>CU</a:t>
            </a:r>
            <a:r>
              <a:rPr sz="2000" b="1" spc="-25" dirty="0">
                <a:latin typeface="Calibri"/>
                <a:cs typeface="Calibri"/>
              </a:rPr>
              <a:t>S</a:t>
            </a:r>
            <a:r>
              <a:rPr sz="2000" b="1" spc="-30" dirty="0">
                <a:latin typeface="Calibri"/>
                <a:cs typeface="Calibri"/>
              </a:rPr>
              <a:t>T</a:t>
            </a:r>
            <a:r>
              <a:rPr sz="2000" b="1" spc="-10" dirty="0">
                <a:latin typeface="Calibri"/>
                <a:cs typeface="Calibri"/>
              </a:rPr>
              <a:t>OMER</a:t>
            </a:r>
            <a:endParaRPr sz="2000" dirty="0">
              <a:latin typeface="Calibri"/>
              <a:cs typeface="Calibri"/>
            </a:endParaRPr>
          </a:p>
          <a:p>
            <a:pPr marL="12700" marR="12700" indent="-31115" algn="ctr"/>
            <a:r>
              <a:rPr sz="2000" b="1" spc="-10" dirty="0">
                <a:latin typeface="Calibri"/>
                <a:cs typeface="Calibri"/>
              </a:rPr>
              <a:t>&amp;</a:t>
            </a:r>
            <a:r>
              <a:rPr sz="2000" b="1" spc="-5" dirty="0">
                <a:latin typeface="Calibri"/>
                <a:cs typeface="Calibri"/>
              </a:rPr>
              <a:t> R</a:t>
            </a:r>
            <a:r>
              <a:rPr sz="2000" b="1" spc="-20" dirty="0">
                <a:latin typeface="Calibri"/>
                <a:cs typeface="Calibri"/>
              </a:rPr>
              <a:t>E</a:t>
            </a:r>
            <a:r>
              <a:rPr sz="2000" b="1" spc="-10" dirty="0">
                <a:latin typeface="Calibri"/>
                <a:cs typeface="Calibri"/>
              </a:rPr>
              <a:t>GUL</a:t>
            </a:r>
            <a:r>
              <a:rPr sz="2000" b="1" spc="-100" dirty="0">
                <a:latin typeface="Calibri"/>
                <a:cs typeface="Calibri"/>
              </a:rPr>
              <a:t>A</a:t>
            </a:r>
            <a:r>
              <a:rPr sz="2000" b="1" spc="-30" dirty="0">
                <a:latin typeface="Calibri"/>
                <a:cs typeface="Calibri"/>
              </a:rPr>
              <a:t>T</a:t>
            </a:r>
            <a:r>
              <a:rPr sz="2000" b="1" spc="-10" dirty="0">
                <a:latin typeface="Calibri"/>
                <a:cs typeface="Calibri"/>
              </a:rPr>
              <a:t>OR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7333071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40509"/>
            <a:ext cx="9906000" cy="524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238780"/>
            <a:ext cx="60462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2800" b="1" dirty="0" smtClean="0">
                <a:sym typeface="Wingdings" pitchFamily="2" charset="2"/>
              </a:rPr>
              <a:t>A. Quality Management System</a:t>
            </a:r>
            <a:endParaRPr lang="en-US" sz="2800" b="1" dirty="0"/>
          </a:p>
        </p:txBody>
      </p:sp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E85B78-FF2D-4232-AFFB-22F38FDEF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xmlns="" id="{98F781B5-E62D-405C-A4AF-7B325313539B}"/>
              </a:ext>
            </a:extLst>
          </p:cNvPr>
          <p:cNvSpPr txBox="1"/>
          <p:nvPr/>
        </p:nvSpPr>
        <p:spPr>
          <a:xfrm>
            <a:off x="1529900" y="1451224"/>
            <a:ext cx="4208083" cy="3238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000" spc="-1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.2   </a:t>
            </a:r>
            <a:r>
              <a:rPr sz="2000" spc="-20" dirty="0">
                <a:latin typeface="Calibri"/>
                <a:cs typeface="Calibri"/>
              </a:rPr>
              <a:t> P</a:t>
            </a:r>
            <a:r>
              <a:rPr sz="2000" spc="-5" dirty="0">
                <a:latin typeface="Calibri"/>
                <a:cs typeface="Calibri"/>
              </a:rPr>
              <a:t>erusah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an   </a:t>
            </a:r>
            <a:r>
              <a:rPr sz="2000" spc="-10" dirty="0">
                <a:latin typeface="Calibri"/>
                <a:cs typeface="Calibri"/>
              </a:rPr>
              <a:t> h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rus   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mene</a:t>
            </a:r>
            <a:r>
              <a:rPr sz="2000" spc="-2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ap</a:t>
            </a:r>
            <a:r>
              <a:rPr sz="2000" spc="-15" dirty="0">
                <a:latin typeface="Calibri"/>
                <a:cs typeface="Calibri"/>
              </a:rPr>
              <a:t>k</a:t>
            </a:r>
            <a:r>
              <a:rPr sz="2000" spc="-5" dirty="0">
                <a:latin typeface="Calibri"/>
                <a:cs typeface="Calibri"/>
              </a:rPr>
              <a:t>an</a:t>
            </a:r>
            <a:endParaRPr sz="2000" dirty="0">
              <a:latin typeface="Calibri"/>
              <a:cs typeface="Calibri"/>
            </a:endParaRPr>
          </a:p>
          <a:p>
            <a:pPr marL="12700"/>
            <a:r>
              <a:rPr sz="2000" b="1" i="1" spc="-5" dirty="0">
                <a:latin typeface="Calibri"/>
                <a:cs typeface="Calibri"/>
              </a:rPr>
              <a:t>in</a:t>
            </a:r>
            <a:r>
              <a:rPr sz="2000" b="1" i="1" spc="-25" dirty="0">
                <a:latin typeface="Calibri"/>
                <a:cs typeface="Calibri"/>
              </a:rPr>
              <a:t>f</a:t>
            </a:r>
            <a:r>
              <a:rPr sz="2000" b="1" i="1" spc="-10" dirty="0">
                <a:latin typeface="Calibri"/>
                <a:cs typeface="Calibri"/>
              </a:rPr>
              <a:t>orma</a:t>
            </a:r>
            <a:r>
              <a:rPr sz="2000" b="1" i="1" dirty="0">
                <a:latin typeface="Calibri"/>
                <a:cs typeface="Calibri"/>
              </a:rPr>
              <a:t>t</a:t>
            </a:r>
            <a:r>
              <a:rPr sz="2000" b="1" i="1" spc="-5" dirty="0">
                <a:latin typeface="Calibri"/>
                <a:cs typeface="Calibri"/>
              </a:rPr>
              <a:t>ion) </a:t>
            </a:r>
            <a:r>
              <a:rPr sz="2000" spc="-15" dirty="0"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ang</a:t>
            </a:r>
            <a:r>
              <a:rPr sz="2000" spc="-15" dirty="0">
                <a:latin typeface="Calibri"/>
                <a:cs typeface="Calibri"/>
              </a:rPr>
              <a:t> t</a:t>
            </a:r>
            <a:r>
              <a:rPr sz="2000" spc="-5" dirty="0">
                <a:latin typeface="Calibri"/>
                <a:cs typeface="Calibri"/>
              </a:rPr>
              <a:t>er</a:t>
            </a:r>
            <a:r>
              <a:rPr sz="2000" spc="-20" dirty="0">
                <a:latin typeface="Calibri"/>
                <a:cs typeface="Calibri"/>
              </a:rPr>
              <a:t>k</a:t>
            </a:r>
            <a:r>
              <a:rPr sz="2000" spc="-5" dirty="0">
                <a:latin typeface="Calibri"/>
                <a:cs typeface="Calibri"/>
              </a:rPr>
              <a:t>ait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den</a:t>
            </a:r>
            <a:r>
              <a:rPr sz="2000" spc="-35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an: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xmlns="" id="{36A8136E-7390-49ED-935E-A2454622654B}"/>
              </a:ext>
            </a:extLst>
          </p:cNvPr>
          <p:cNvSpPr txBox="1"/>
          <p:nvPr/>
        </p:nvSpPr>
        <p:spPr>
          <a:xfrm>
            <a:off x="6030433" y="1443347"/>
            <a:ext cx="3468755" cy="42478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000" spc="-10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n   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ih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a   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k</a:t>
            </a:r>
            <a:r>
              <a:rPr sz="2000" spc="-10" dirty="0">
                <a:latin typeface="Calibri"/>
                <a:cs typeface="Calibri"/>
              </a:rPr>
              <a:t>umen   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(</a:t>
            </a:r>
            <a:r>
              <a:rPr sz="2000" b="1" i="1" spc="-5" dirty="0">
                <a:latin typeface="Calibri"/>
                <a:cs typeface="Calibri"/>
              </a:rPr>
              <a:t>documen</a:t>
            </a:r>
            <a:r>
              <a:rPr sz="2000" b="1" i="1" spc="-25" dirty="0">
                <a:latin typeface="Calibri"/>
                <a:cs typeface="Calibri"/>
              </a:rPr>
              <a:t>t</a:t>
            </a:r>
            <a:r>
              <a:rPr sz="2000" b="1" i="1" spc="-5" dirty="0">
                <a:latin typeface="Calibri"/>
                <a:cs typeface="Calibri"/>
              </a:rPr>
              <a:t>ed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xmlns="" id="{51508213-B58F-4BD1-873D-0443A7F0F6E1}"/>
              </a:ext>
            </a:extLst>
          </p:cNvPr>
          <p:cNvSpPr/>
          <p:nvPr/>
        </p:nvSpPr>
        <p:spPr>
          <a:xfrm>
            <a:off x="1979132" y="2321781"/>
            <a:ext cx="1920237" cy="13113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4400"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xmlns="" id="{D1F7CF74-41C0-43A0-AFCC-471CFE6558B5}"/>
              </a:ext>
            </a:extLst>
          </p:cNvPr>
          <p:cNvSpPr/>
          <p:nvPr/>
        </p:nvSpPr>
        <p:spPr>
          <a:xfrm>
            <a:off x="6697479" y="4258638"/>
            <a:ext cx="1381553" cy="13636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4400"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xmlns="" id="{3ED162A2-4863-4CDE-B4D6-03BE81C5B794}"/>
              </a:ext>
            </a:extLst>
          </p:cNvPr>
          <p:cNvSpPr/>
          <p:nvPr/>
        </p:nvSpPr>
        <p:spPr>
          <a:xfrm>
            <a:off x="5478746" y="4104365"/>
            <a:ext cx="22859" cy="1524"/>
          </a:xfrm>
          <a:custGeom>
            <a:avLst/>
            <a:gdLst/>
            <a:ahLst/>
            <a:cxnLst/>
            <a:rect l="l" t="t" r="r" b="b"/>
            <a:pathLst>
              <a:path w="22859" h="1524">
                <a:moveTo>
                  <a:pt x="0" y="761"/>
                </a:moveTo>
                <a:lnTo>
                  <a:pt x="22859" y="761"/>
                </a:lnTo>
              </a:path>
            </a:pathLst>
          </a:custGeom>
          <a:ln w="3175">
            <a:solidFill>
              <a:srgbClr val="F89B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4400"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xmlns="" id="{78D79A97-7FD9-4D0D-8B7C-7FAC3E398EBC}"/>
              </a:ext>
            </a:extLst>
          </p:cNvPr>
          <p:cNvSpPr/>
          <p:nvPr/>
        </p:nvSpPr>
        <p:spPr>
          <a:xfrm>
            <a:off x="5478746" y="4086078"/>
            <a:ext cx="22859" cy="1524"/>
          </a:xfrm>
          <a:custGeom>
            <a:avLst/>
            <a:gdLst/>
            <a:ahLst/>
            <a:cxnLst/>
            <a:rect l="l" t="t" r="r" b="b"/>
            <a:pathLst>
              <a:path w="22859" h="1524">
                <a:moveTo>
                  <a:pt x="0" y="762"/>
                </a:moveTo>
                <a:lnTo>
                  <a:pt x="22859" y="762"/>
                </a:lnTo>
              </a:path>
            </a:pathLst>
          </a:custGeom>
          <a:ln w="3175">
            <a:solidFill>
              <a:srgbClr val="FAE6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4400"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xmlns="" id="{67DB954C-4BC6-4055-AA0E-52A24CB12CD0}"/>
              </a:ext>
            </a:extLst>
          </p:cNvPr>
          <p:cNvSpPr/>
          <p:nvPr/>
        </p:nvSpPr>
        <p:spPr>
          <a:xfrm>
            <a:off x="5478746" y="4069314"/>
            <a:ext cx="22859" cy="1524"/>
          </a:xfrm>
          <a:custGeom>
            <a:avLst/>
            <a:gdLst/>
            <a:ahLst/>
            <a:cxnLst/>
            <a:rect l="l" t="t" r="r" b="b"/>
            <a:pathLst>
              <a:path w="22859" h="1524">
                <a:moveTo>
                  <a:pt x="0" y="761"/>
                </a:moveTo>
                <a:lnTo>
                  <a:pt x="22859" y="761"/>
                </a:lnTo>
              </a:path>
            </a:pathLst>
          </a:custGeom>
          <a:ln w="3175">
            <a:solidFill>
              <a:srgbClr val="F89B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4400"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xmlns="" id="{5A203DEF-14C2-4F47-9117-DD345DF98CFA}"/>
              </a:ext>
            </a:extLst>
          </p:cNvPr>
          <p:cNvSpPr/>
          <p:nvPr/>
        </p:nvSpPr>
        <p:spPr>
          <a:xfrm>
            <a:off x="5478746" y="4115034"/>
            <a:ext cx="22859" cy="1524"/>
          </a:xfrm>
          <a:custGeom>
            <a:avLst/>
            <a:gdLst/>
            <a:ahLst/>
            <a:cxnLst/>
            <a:rect l="l" t="t" r="r" b="b"/>
            <a:pathLst>
              <a:path w="22859" h="1524">
                <a:moveTo>
                  <a:pt x="0" y="762"/>
                </a:moveTo>
                <a:lnTo>
                  <a:pt x="22859" y="762"/>
                </a:lnTo>
              </a:path>
            </a:pathLst>
          </a:custGeom>
          <a:ln w="3175">
            <a:solidFill>
              <a:srgbClr val="FAE6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4400"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xmlns="" id="{03F078C2-5055-4462-9EBA-FE26CF7A2833}"/>
              </a:ext>
            </a:extLst>
          </p:cNvPr>
          <p:cNvSpPr/>
          <p:nvPr/>
        </p:nvSpPr>
        <p:spPr>
          <a:xfrm>
            <a:off x="5440645" y="4146276"/>
            <a:ext cx="100583" cy="0"/>
          </a:xfrm>
          <a:custGeom>
            <a:avLst/>
            <a:gdLst/>
            <a:ahLst/>
            <a:cxnLst/>
            <a:rect l="l" t="t" r="r" b="b"/>
            <a:pathLst>
              <a:path w="100583">
                <a:moveTo>
                  <a:pt x="0" y="0"/>
                </a:moveTo>
                <a:lnTo>
                  <a:pt x="100583" y="0"/>
                </a:lnTo>
              </a:path>
            </a:pathLst>
          </a:custGeom>
          <a:ln w="3175">
            <a:solidFill>
              <a:srgbClr val="6964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4400"/>
          </a:p>
        </p:txBody>
      </p:sp>
      <p:sp>
        <p:nvSpPr>
          <p:cNvPr id="22" name="object 25">
            <a:extLst>
              <a:ext uri="{FF2B5EF4-FFF2-40B4-BE49-F238E27FC236}">
                <a16:creationId xmlns:a16="http://schemas.microsoft.com/office/drawing/2014/main" xmlns="" id="{658B4ACC-7724-4914-B25A-2CC2E09F29FB}"/>
              </a:ext>
            </a:extLst>
          </p:cNvPr>
          <p:cNvSpPr/>
          <p:nvPr/>
        </p:nvSpPr>
        <p:spPr>
          <a:xfrm>
            <a:off x="6697479" y="2234747"/>
            <a:ext cx="1570921" cy="1398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4400"/>
          </a:p>
        </p:txBody>
      </p:sp>
      <p:sp>
        <p:nvSpPr>
          <p:cNvPr id="23" name="object 26">
            <a:extLst>
              <a:ext uri="{FF2B5EF4-FFF2-40B4-BE49-F238E27FC236}">
                <a16:creationId xmlns:a16="http://schemas.microsoft.com/office/drawing/2014/main" xmlns="" id="{C860A17B-B1AE-40EE-8BF8-6C2E34E97A4F}"/>
              </a:ext>
            </a:extLst>
          </p:cNvPr>
          <p:cNvSpPr txBox="1"/>
          <p:nvPr/>
        </p:nvSpPr>
        <p:spPr>
          <a:xfrm>
            <a:off x="1529900" y="3782970"/>
            <a:ext cx="3341079" cy="35360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b="1" dirty="0">
                <a:latin typeface="Calibri"/>
                <a:cs typeface="Calibri"/>
              </a:rPr>
              <a:t>Gamba</a:t>
            </a:r>
            <a:r>
              <a:rPr b="1" spc="-25" dirty="0">
                <a:latin typeface="Calibri"/>
                <a:cs typeface="Calibri"/>
              </a:rPr>
              <a:t>r</a:t>
            </a:r>
            <a:r>
              <a:rPr b="1" dirty="0">
                <a:latin typeface="Calibri"/>
                <a:cs typeface="Calibri"/>
              </a:rPr>
              <a:t>an</a:t>
            </a:r>
            <a:r>
              <a:rPr b="1" spc="-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Umum</a:t>
            </a:r>
            <a:r>
              <a:rPr b="1" spc="-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Pi</a:t>
            </a:r>
            <a:r>
              <a:rPr b="1" spc="-10" dirty="0">
                <a:latin typeface="Calibri"/>
                <a:cs typeface="Calibri"/>
              </a:rPr>
              <a:t>h</a:t>
            </a:r>
            <a:r>
              <a:rPr b="1" dirty="0">
                <a:latin typeface="Calibri"/>
                <a:cs typeface="Calibri"/>
              </a:rPr>
              <a:t>ak</a:t>
            </a:r>
            <a:r>
              <a:rPr b="1" spc="10" dirty="0">
                <a:latin typeface="Calibri"/>
                <a:cs typeface="Calibri"/>
              </a:rPr>
              <a:t> </a:t>
            </a:r>
            <a:r>
              <a:rPr b="1" spc="-75" dirty="0">
                <a:latin typeface="Calibri"/>
                <a:cs typeface="Calibri"/>
              </a:rPr>
              <a:t>T</a:t>
            </a:r>
            <a:r>
              <a:rPr b="1" dirty="0">
                <a:latin typeface="Calibri"/>
                <a:cs typeface="Calibri"/>
              </a:rPr>
              <a:t>e</a:t>
            </a:r>
            <a:r>
              <a:rPr b="1" spc="5" dirty="0">
                <a:latin typeface="Calibri"/>
                <a:cs typeface="Calibri"/>
              </a:rPr>
              <a:t>r</a:t>
            </a:r>
            <a:r>
              <a:rPr b="1" spc="-15" dirty="0">
                <a:latin typeface="Calibri"/>
                <a:cs typeface="Calibri"/>
              </a:rPr>
              <a:t>k</a:t>
            </a:r>
            <a:r>
              <a:rPr b="1" dirty="0">
                <a:latin typeface="Calibri"/>
                <a:cs typeface="Calibri"/>
              </a:rPr>
              <a:t>ait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xmlns="" id="{0F1EF5C5-1F27-48AA-A841-AE52017CD33E}"/>
              </a:ext>
            </a:extLst>
          </p:cNvPr>
          <p:cNvSpPr txBox="1"/>
          <p:nvPr/>
        </p:nvSpPr>
        <p:spPr>
          <a:xfrm>
            <a:off x="6030433" y="3799650"/>
            <a:ext cx="3494567" cy="8961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b="1" dirty="0">
                <a:latin typeface="Calibri"/>
                <a:cs typeface="Calibri"/>
              </a:rPr>
              <a:t>B</a:t>
            </a:r>
            <a:r>
              <a:rPr b="1" spc="-15" dirty="0">
                <a:latin typeface="Calibri"/>
                <a:cs typeface="Calibri"/>
              </a:rPr>
              <a:t>at</a:t>
            </a:r>
            <a:r>
              <a:rPr b="1" dirty="0">
                <a:latin typeface="Calibri"/>
                <a:cs typeface="Calibri"/>
              </a:rPr>
              <a:t>asan</a:t>
            </a:r>
            <a:r>
              <a:rPr b="1" spc="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dan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Ru</a:t>
            </a:r>
            <a:r>
              <a:rPr b="1" spc="-10" dirty="0">
                <a:latin typeface="Calibri"/>
                <a:cs typeface="Calibri"/>
              </a:rPr>
              <a:t>a</a:t>
            </a:r>
            <a:r>
              <a:rPr b="1" dirty="0">
                <a:latin typeface="Calibri"/>
                <a:cs typeface="Calibri"/>
              </a:rPr>
              <a:t>ng Ling</a:t>
            </a:r>
            <a:r>
              <a:rPr b="1" spc="-15" dirty="0">
                <a:latin typeface="Calibri"/>
                <a:cs typeface="Calibri"/>
              </a:rPr>
              <a:t>k</a:t>
            </a:r>
            <a:r>
              <a:rPr b="1" dirty="0">
                <a:latin typeface="Calibri"/>
                <a:cs typeface="Calibri"/>
              </a:rPr>
              <a:t>up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QMS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xmlns="" id="{12E596CB-A9F8-40B4-8703-0F19EAD819BD}"/>
              </a:ext>
            </a:extLst>
          </p:cNvPr>
          <p:cNvSpPr txBox="1"/>
          <p:nvPr/>
        </p:nvSpPr>
        <p:spPr>
          <a:xfrm>
            <a:off x="1529900" y="5867318"/>
            <a:ext cx="3461513" cy="30488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b="1" dirty="0">
                <a:latin typeface="Calibri"/>
                <a:cs typeface="Calibri"/>
              </a:rPr>
              <a:t>Uru</a:t>
            </a:r>
            <a:r>
              <a:rPr b="1" spc="-15" dirty="0">
                <a:latin typeface="Calibri"/>
                <a:cs typeface="Calibri"/>
              </a:rPr>
              <a:t>t</a:t>
            </a:r>
            <a:r>
              <a:rPr b="1" dirty="0">
                <a:latin typeface="Calibri"/>
                <a:cs typeface="Calibri"/>
              </a:rPr>
              <a:t>an</a:t>
            </a:r>
            <a:r>
              <a:rPr b="1" spc="-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dan</a:t>
            </a:r>
            <a:r>
              <a:rPr b="1" spc="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I</a:t>
            </a:r>
            <a:r>
              <a:rPr b="1" spc="-20" dirty="0">
                <a:latin typeface="Calibri"/>
                <a:cs typeface="Calibri"/>
              </a:rPr>
              <a:t>n</a:t>
            </a:r>
            <a:r>
              <a:rPr b="1" spc="-15" dirty="0">
                <a:latin typeface="Calibri"/>
                <a:cs typeface="Calibri"/>
              </a:rPr>
              <a:t>t</a:t>
            </a:r>
            <a:r>
              <a:rPr b="1" dirty="0">
                <a:latin typeface="Calibri"/>
                <a:cs typeface="Calibri"/>
              </a:rPr>
              <a:t>e</a:t>
            </a:r>
            <a:r>
              <a:rPr b="1" spc="-20" dirty="0">
                <a:latin typeface="Calibri"/>
                <a:cs typeface="Calibri"/>
              </a:rPr>
              <a:t>r</a:t>
            </a:r>
            <a:r>
              <a:rPr b="1" dirty="0">
                <a:latin typeface="Calibri"/>
                <a:cs typeface="Calibri"/>
              </a:rPr>
              <a:t>a</a:t>
            </a:r>
            <a:r>
              <a:rPr b="1" spc="-15" dirty="0">
                <a:latin typeface="Calibri"/>
                <a:cs typeface="Calibri"/>
              </a:rPr>
              <a:t>k</a:t>
            </a:r>
            <a:r>
              <a:rPr b="1" dirty="0">
                <a:latin typeface="Calibri"/>
                <a:cs typeface="Calibri"/>
              </a:rPr>
              <a:t>si</a:t>
            </a:r>
            <a:r>
              <a:rPr b="1" spc="-5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Se</a:t>
            </a:r>
            <a:r>
              <a:rPr b="1" dirty="0">
                <a:latin typeface="Calibri"/>
                <a:cs typeface="Calibri"/>
              </a:rPr>
              <a:t>ti</a:t>
            </a:r>
            <a:r>
              <a:rPr b="1" spc="-10" dirty="0">
                <a:latin typeface="Calibri"/>
                <a:cs typeface="Calibri"/>
              </a:rPr>
              <a:t>a</a:t>
            </a:r>
            <a:r>
              <a:rPr b="1" dirty="0">
                <a:latin typeface="Calibri"/>
                <a:cs typeface="Calibri"/>
              </a:rPr>
              <a:t>p</a:t>
            </a:r>
            <a:r>
              <a:rPr b="1" spc="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P</a:t>
            </a:r>
            <a:r>
              <a:rPr b="1" spc="-10" dirty="0">
                <a:latin typeface="Calibri"/>
                <a:cs typeface="Calibri"/>
              </a:rPr>
              <a:t>r</a:t>
            </a:r>
            <a:r>
              <a:rPr b="1" dirty="0">
                <a:latin typeface="Calibri"/>
                <a:cs typeface="Calibri"/>
              </a:rPr>
              <a:t>oses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xmlns="" id="{10F10075-E183-4EC7-BBB3-FBE140531F91}"/>
              </a:ext>
            </a:extLst>
          </p:cNvPr>
          <p:cNvSpPr txBox="1"/>
          <p:nvPr/>
        </p:nvSpPr>
        <p:spPr>
          <a:xfrm>
            <a:off x="6030433" y="5789530"/>
            <a:ext cx="3294573" cy="155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b="1" spc="-75" dirty="0">
                <a:latin typeface="Calibri"/>
                <a:cs typeface="Calibri"/>
              </a:rPr>
              <a:t>T</a:t>
            </a:r>
            <a:r>
              <a:rPr b="1" dirty="0">
                <a:latin typeface="Calibri"/>
                <a:cs typeface="Calibri"/>
              </a:rPr>
              <a:t>an</a:t>
            </a:r>
            <a:r>
              <a:rPr b="1" spc="10" dirty="0">
                <a:latin typeface="Calibri"/>
                <a:cs typeface="Calibri"/>
              </a:rPr>
              <a:t>g</a:t>
            </a:r>
            <a:r>
              <a:rPr b="1" dirty="0">
                <a:latin typeface="Calibri"/>
                <a:cs typeface="Calibri"/>
              </a:rPr>
              <a:t>gung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J</a:t>
            </a:r>
            <a:r>
              <a:rPr b="1" spc="-15" dirty="0">
                <a:latin typeface="Calibri"/>
                <a:cs typeface="Calibri"/>
              </a:rPr>
              <a:t>aw</a:t>
            </a:r>
            <a:r>
              <a:rPr b="1" dirty="0">
                <a:latin typeface="Calibri"/>
                <a:cs typeface="Calibri"/>
              </a:rPr>
              <a:t>ab</a:t>
            </a:r>
            <a:r>
              <a:rPr b="1" spc="-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dan</a:t>
            </a:r>
            <a:r>
              <a:rPr b="1" spc="5" dirty="0">
                <a:latin typeface="Calibri"/>
                <a:cs typeface="Calibri"/>
              </a:rPr>
              <a:t> </a:t>
            </a:r>
            <a:r>
              <a:rPr b="1" spc="-40" dirty="0">
                <a:latin typeface="Calibri"/>
                <a:cs typeface="Calibri"/>
              </a:rPr>
              <a:t>W</a:t>
            </a:r>
            <a:r>
              <a:rPr b="1" dirty="0">
                <a:latin typeface="Calibri"/>
                <a:cs typeface="Calibri"/>
              </a:rPr>
              <a:t>e</a:t>
            </a:r>
            <a:r>
              <a:rPr b="1" spc="-10" dirty="0">
                <a:latin typeface="Calibri"/>
                <a:cs typeface="Calibri"/>
              </a:rPr>
              <a:t>w</a:t>
            </a:r>
            <a:r>
              <a:rPr b="1" dirty="0">
                <a:latin typeface="Calibri"/>
                <a:cs typeface="Calibri"/>
              </a:rPr>
              <a:t>enang</a:t>
            </a:r>
            <a:endParaRPr dirty="0">
              <a:latin typeface="Calibri"/>
              <a:cs typeface="Calibri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E2B326C8-096D-43BD-BDE3-A8E1A3C0E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8740" y="4258638"/>
            <a:ext cx="1407150" cy="129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39032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40509"/>
            <a:ext cx="9906000" cy="524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238780"/>
            <a:ext cx="60462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2800" b="1" dirty="0" smtClean="0">
                <a:sym typeface="Wingdings" pitchFamily="2" charset="2"/>
              </a:rPr>
              <a:t>B. LEADERSHIP</a:t>
            </a:r>
            <a:endParaRPr lang="en-US" sz="2800" b="1" dirty="0"/>
          </a:p>
        </p:txBody>
      </p:sp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E85B78-FF2D-4232-AFFB-22F38FDEF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4" name="object 36">
            <a:extLst>
              <a:ext uri="{FF2B5EF4-FFF2-40B4-BE49-F238E27FC236}">
                <a16:creationId xmlns:a16="http://schemas.microsoft.com/office/drawing/2014/main" xmlns="" id="{3DC01364-77F2-46B4-9B7C-DE4D9B9A44DA}"/>
              </a:ext>
            </a:extLst>
          </p:cNvPr>
          <p:cNvSpPr txBox="1"/>
          <p:nvPr/>
        </p:nvSpPr>
        <p:spPr>
          <a:xfrm>
            <a:off x="1071166" y="1227421"/>
            <a:ext cx="8530034" cy="15157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3020707" algn="just"/>
            <a:endParaRPr sz="2000" dirty="0"/>
          </a:p>
          <a:p>
            <a:pPr marL="12700" marR="12700" algn="just"/>
            <a:r>
              <a:rPr spc="-15" dirty="0">
                <a:latin typeface="Calibri"/>
                <a:cs typeface="Calibri"/>
              </a:rPr>
              <a:t>B</a:t>
            </a:r>
            <a:r>
              <a:rPr spc="-5" dirty="0">
                <a:latin typeface="Calibri"/>
                <a:cs typeface="Calibri"/>
              </a:rPr>
              <a:t>.1  </a:t>
            </a:r>
            <a:r>
              <a:rPr b="1" spc="-10" dirty="0">
                <a:latin typeface="Calibri"/>
                <a:cs typeface="Calibri"/>
              </a:rPr>
              <a:t>Ma</a:t>
            </a:r>
            <a:r>
              <a:rPr b="1" dirty="0">
                <a:latin typeface="Calibri"/>
                <a:cs typeface="Calibri"/>
              </a:rPr>
              <a:t>n</a:t>
            </a:r>
            <a:r>
              <a:rPr b="1" spc="-5" dirty="0">
                <a:latin typeface="Calibri"/>
                <a:cs typeface="Calibri"/>
              </a:rPr>
              <a:t>a</a:t>
            </a:r>
            <a:r>
              <a:rPr b="1" spc="-25" dirty="0">
                <a:latin typeface="Calibri"/>
                <a:cs typeface="Calibri"/>
              </a:rPr>
              <a:t>g</a:t>
            </a:r>
            <a:r>
              <a:rPr b="1" spc="-5" dirty="0">
                <a:latin typeface="Calibri"/>
                <a:cs typeface="Calibri"/>
              </a:rPr>
              <a:t>ement  </a:t>
            </a:r>
            <a:r>
              <a:rPr b="1" spc="-10" dirty="0">
                <a:latin typeface="Calibri"/>
                <a:cs typeface="Calibri"/>
              </a:rPr>
              <a:t>p</a:t>
            </a:r>
            <a:r>
              <a:rPr b="1" dirty="0">
                <a:latin typeface="Calibri"/>
                <a:cs typeface="Calibri"/>
              </a:rPr>
              <a:t>u</a:t>
            </a:r>
            <a:r>
              <a:rPr b="1" spc="-10" dirty="0">
                <a:latin typeface="Calibri"/>
                <a:cs typeface="Calibri"/>
              </a:rPr>
              <a:t>n</a:t>
            </a:r>
            <a:r>
              <a:rPr b="1" dirty="0">
                <a:latin typeface="Calibri"/>
                <a:cs typeface="Calibri"/>
              </a:rPr>
              <a:t>c</a:t>
            </a:r>
            <a:r>
              <a:rPr b="1" spc="-5" dirty="0">
                <a:latin typeface="Calibri"/>
                <a:cs typeface="Calibri"/>
              </a:rPr>
              <a:t>ak </a:t>
            </a:r>
            <a:r>
              <a:rPr b="1"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h</a:t>
            </a:r>
            <a:r>
              <a:rPr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rus  mend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mon</a:t>
            </a:r>
            <a:r>
              <a:rPr spc="-20" dirty="0">
                <a:latin typeface="Calibri"/>
                <a:cs typeface="Calibri"/>
              </a:rPr>
              <a:t>s</a:t>
            </a:r>
            <a:r>
              <a:rPr spc="5" dirty="0">
                <a:latin typeface="Calibri"/>
                <a:cs typeface="Calibri"/>
              </a:rPr>
              <a:t>t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spc="10"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si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an 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40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p</a:t>
            </a:r>
            <a:r>
              <a:rPr spc="-5" dirty="0">
                <a:latin typeface="Calibri"/>
                <a:cs typeface="Calibri"/>
              </a:rPr>
              <a:t>emimpi</a:t>
            </a:r>
            <a:r>
              <a:rPr dirty="0">
                <a:latin typeface="Calibri"/>
                <a:cs typeface="Calibri"/>
              </a:rPr>
              <a:t>n</a:t>
            </a:r>
            <a:r>
              <a:rPr spc="-5" dirty="0">
                <a:latin typeface="Calibri"/>
                <a:cs typeface="Calibri"/>
              </a:rPr>
              <a:t>an 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0" dirty="0">
                <a:latin typeface="Calibri"/>
                <a:cs typeface="Calibri"/>
              </a:rPr>
              <a:t>n 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40" dirty="0">
                <a:latin typeface="Calibri"/>
                <a:cs typeface="Calibri"/>
              </a:rPr>
              <a:t>k</a:t>
            </a:r>
            <a:r>
              <a:rPr spc="-10" dirty="0">
                <a:latin typeface="Calibri"/>
                <a:cs typeface="Calibri"/>
              </a:rPr>
              <a:t>om</a:t>
            </a:r>
            <a:r>
              <a:rPr spc="5" dirty="0">
                <a:latin typeface="Calibri"/>
                <a:cs typeface="Calibri"/>
              </a:rPr>
              <a:t>i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m</a:t>
            </a:r>
            <a:r>
              <a:rPr spc="-5" dirty="0">
                <a:latin typeface="Calibri"/>
                <a:cs typeface="Calibri"/>
              </a:rPr>
              <a:t>en den</a:t>
            </a:r>
            <a:r>
              <a:rPr spc="-35" dirty="0">
                <a:latin typeface="Calibri"/>
                <a:cs typeface="Calibri"/>
              </a:rPr>
              <a:t>g</a:t>
            </a:r>
            <a:r>
              <a:rPr spc="-5" dirty="0">
                <a:latin typeface="Calibri"/>
                <a:cs typeface="Calibri"/>
              </a:rPr>
              <a:t>an 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mengedepa</a:t>
            </a:r>
            <a:r>
              <a:rPr dirty="0">
                <a:latin typeface="Calibri"/>
                <a:cs typeface="Calibri"/>
              </a:rPr>
              <a:t>n</a:t>
            </a:r>
            <a:r>
              <a:rPr spc="-15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an 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b="1" spc="-20" dirty="0">
                <a:latin typeface="Calibri"/>
                <a:cs typeface="Calibri"/>
              </a:rPr>
              <a:t>f</a:t>
            </a:r>
            <a:r>
              <a:rPr b="1" spc="-5" dirty="0">
                <a:latin typeface="Calibri"/>
                <a:cs typeface="Calibri"/>
              </a:rPr>
              <a:t>okus </a:t>
            </a:r>
            <a:r>
              <a:rPr b="1" spc="-6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pa</a:t>
            </a:r>
            <a:r>
              <a:rPr b="1" dirty="0">
                <a:latin typeface="Calibri"/>
                <a:cs typeface="Calibri"/>
              </a:rPr>
              <a:t>d</a:t>
            </a:r>
            <a:r>
              <a:rPr b="1" spc="-5" dirty="0">
                <a:latin typeface="Calibri"/>
                <a:cs typeface="Calibri"/>
              </a:rPr>
              <a:t>a </a:t>
            </a:r>
            <a:r>
              <a:rPr b="1" spc="-60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p</a:t>
            </a:r>
            <a:r>
              <a:rPr b="1" dirty="0">
                <a:latin typeface="Calibri"/>
                <a:cs typeface="Calibri"/>
              </a:rPr>
              <a:t>e</a:t>
            </a:r>
            <a:r>
              <a:rPr b="1" spc="-5" dirty="0">
                <a:latin typeface="Calibri"/>
                <a:cs typeface="Calibri"/>
              </a:rPr>
              <a:t>lan</a:t>
            </a:r>
            <a:r>
              <a:rPr b="1" dirty="0">
                <a:latin typeface="Calibri"/>
                <a:cs typeface="Calibri"/>
              </a:rPr>
              <a:t>g</a:t>
            </a:r>
            <a:r>
              <a:rPr b="1" spc="-25" dirty="0">
                <a:latin typeface="Calibri"/>
                <a:cs typeface="Calibri"/>
              </a:rPr>
              <a:t>g</a:t>
            </a:r>
            <a:r>
              <a:rPr b="1" spc="-5" dirty="0">
                <a:latin typeface="Calibri"/>
                <a:cs typeface="Calibri"/>
              </a:rPr>
              <a:t>an </a:t>
            </a:r>
            <a:r>
              <a:rPr b="1" spc="-5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melalui 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</a:t>
            </a:r>
            <a:r>
              <a:rPr spc="-5" dirty="0">
                <a:latin typeface="Calibri"/>
                <a:cs typeface="Calibri"/>
              </a:rPr>
              <a:t>uatu 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penguku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spc="-5" dirty="0">
                <a:latin typeface="Calibri"/>
                <a:cs typeface="Calibri"/>
              </a:rPr>
              <a:t>an 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t</a:t>
            </a:r>
            <a:r>
              <a:rPr spc="-5" dirty="0">
                <a:latin typeface="Calibri"/>
                <a:cs typeface="Calibri"/>
              </a:rPr>
              <a:t>erhadap </a:t>
            </a:r>
            <a:r>
              <a:rPr spc="-40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e</a:t>
            </a:r>
            <a:r>
              <a:rPr spc="-5" dirty="0">
                <a:latin typeface="Calibri"/>
                <a:cs typeface="Calibri"/>
              </a:rPr>
              <a:t>sesua</a:t>
            </a:r>
            <a:r>
              <a:rPr spc="10" dirty="0">
                <a:latin typeface="Calibri"/>
                <a:cs typeface="Calibri"/>
              </a:rPr>
              <a:t>i</a:t>
            </a:r>
            <a:r>
              <a:rPr spc="-5" dirty="0">
                <a:latin typeface="Calibri"/>
                <a:cs typeface="Calibri"/>
              </a:rPr>
              <a:t>an</a:t>
            </a:r>
            <a:r>
              <a:rPr spc="7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</a:t>
            </a:r>
            <a:r>
              <a:rPr spc="-15" dirty="0">
                <a:latin typeface="Calibri"/>
                <a:cs typeface="Calibri"/>
              </a:rPr>
              <a:t>r</a:t>
            </a:r>
            <a:r>
              <a:rPr spc="-10" dirty="0">
                <a:latin typeface="Calibri"/>
                <a:cs typeface="Calibri"/>
              </a:rPr>
              <a:t>o</a:t>
            </a:r>
            <a:r>
              <a:rPr spc="-5" dirty="0">
                <a:latin typeface="Calibri"/>
                <a:cs typeface="Calibri"/>
              </a:rPr>
              <a:t>duk</a:t>
            </a:r>
            <a:r>
              <a:rPr spc="7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dan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spc="-40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e</a:t>
            </a:r>
            <a:r>
              <a:rPr spc="-20" dirty="0">
                <a:latin typeface="Calibri"/>
                <a:cs typeface="Calibri"/>
              </a:rPr>
              <a:t>t</a:t>
            </a:r>
            <a:r>
              <a:rPr spc="-5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p</a:t>
            </a:r>
            <a:r>
              <a:rPr spc="-15" dirty="0">
                <a:latin typeface="Calibri"/>
                <a:cs typeface="Calibri"/>
              </a:rPr>
              <a:t>at</a:t>
            </a:r>
            <a:r>
              <a:rPr spc="-5" dirty="0">
                <a:latin typeface="Calibri"/>
                <a:cs typeface="Calibri"/>
              </a:rPr>
              <a:t>an</a:t>
            </a:r>
            <a:r>
              <a:rPr spc="65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w</a:t>
            </a:r>
            <a:r>
              <a:rPr spc="-5" dirty="0">
                <a:latin typeface="Calibri"/>
                <a:cs typeface="Calibri"/>
              </a:rPr>
              <a:t>ak</a:t>
            </a:r>
            <a:r>
              <a:rPr dirty="0">
                <a:latin typeface="Calibri"/>
                <a:cs typeface="Calibri"/>
              </a:rPr>
              <a:t>t</a:t>
            </a:r>
            <a:r>
              <a:rPr spc="-10" dirty="0">
                <a:latin typeface="Calibri"/>
                <a:cs typeface="Calibri"/>
              </a:rPr>
              <a:t>u</a:t>
            </a:r>
            <a:r>
              <a:rPr spc="6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pengir</a:t>
            </a:r>
            <a:r>
              <a:rPr spc="5" dirty="0">
                <a:latin typeface="Calibri"/>
                <a:cs typeface="Calibri"/>
              </a:rPr>
              <a:t>i</a:t>
            </a:r>
            <a:r>
              <a:rPr spc="-10" dirty="0">
                <a:latin typeface="Calibri"/>
                <a:cs typeface="Calibri"/>
              </a:rPr>
              <a:t>man</a:t>
            </a:r>
            <a:r>
              <a:rPr spc="6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0" dirty="0">
                <a:latin typeface="Calibri"/>
                <a:cs typeface="Calibri"/>
              </a:rPr>
              <a:t>n</a:t>
            </a:r>
            <a:r>
              <a:rPr spc="6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tin</a:t>
            </a:r>
            <a:r>
              <a:rPr spc="-10" dirty="0">
                <a:latin typeface="Calibri"/>
                <a:cs typeface="Calibri"/>
              </a:rPr>
              <a:t>d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5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an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y</a:t>
            </a:r>
            <a:r>
              <a:rPr spc="-5" dirty="0">
                <a:latin typeface="Calibri"/>
                <a:cs typeface="Calibri"/>
              </a:rPr>
              <a:t>ang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di</a:t>
            </a:r>
            <a:r>
              <a:rPr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mbil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spc="-40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eti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a </a:t>
            </a:r>
            <a:r>
              <a:rPr spc="-15" dirty="0">
                <a:latin typeface="Calibri"/>
                <a:cs typeface="Calibri"/>
              </a:rPr>
              <a:t>t</a:t>
            </a:r>
            <a:r>
              <a:rPr spc="-5" dirty="0">
                <a:latin typeface="Calibri"/>
                <a:cs typeface="Calibri"/>
              </a:rPr>
              <a:t>erjadi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40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etid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5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s</a:t>
            </a:r>
            <a:r>
              <a:rPr spc="-15" dirty="0">
                <a:latin typeface="Calibri"/>
                <a:cs typeface="Calibri"/>
              </a:rPr>
              <a:t>e</a:t>
            </a:r>
            <a:r>
              <a:rPr spc="-5" dirty="0">
                <a:latin typeface="Calibri"/>
                <a:cs typeface="Calibri"/>
              </a:rPr>
              <a:t>suaian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25" name="object 61">
            <a:extLst>
              <a:ext uri="{FF2B5EF4-FFF2-40B4-BE49-F238E27FC236}">
                <a16:creationId xmlns:a16="http://schemas.microsoft.com/office/drawing/2014/main" xmlns="" id="{DD168E0E-F61D-43A9-A845-DFF05A0A3599}"/>
              </a:ext>
            </a:extLst>
          </p:cNvPr>
          <p:cNvSpPr txBox="1"/>
          <p:nvPr/>
        </p:nvSpPr>
        <p:spPr>
          <a:xfrm>
            <a:off x="4183059" y="4041658"/>
            <a:ext cx="5189541" cy="9810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705617"/>
            <a:r>
              <a:rPr spc="-30" dirty="0">
                <a:latin typeface="Franklin Gothic Book"/>
                <a:cs typeface="Franklin Gothic Book"/>
              </a:rPr>
              <a:t>K</a:t>
            </a:r>
            <a:r>
              <a:rPr dirty="0">
                <a:latin typeface="Franklin Gothic Book"/>
                <a:cs typeface="Franklin Gothic Book"/>
              </a:rPr>
              <a:t>eses</a:t>
            </a:r>
            <a:r>
              <a:rPr spc="5" dirty="0">
                <a:latin typeface="Franklin Gothic Book"/>
                <a:cs typeface="Franklin Gothic Book"/>
              </a:rPr>
              <a:t>u</a:t>
            </a:r>
            <a:r>
              <a:rPr dirty="0">
                <a:latin typeface="Franklin Gothic Book"/>
                <a:cs typeface="Franklin Gothic Book"/>
              </a:rPr>
              <a:t>aian</a:t>
            </a:r>
            <a:r>
              <a:rPr spc="-15" dirty="0">
                <a:latin typeface="Franklin Gothic Book"/>
                <a:cs typeface="Franklin Gothic Book"/>
              </a:rPr>
              <a:t> </a:t>
            </a:r>
            <a:r>
              <a:rPr dirty="0">
                <a:latin typeface="Franklin Gothic Book"/>
                <a:cs typeface="Franklin Gothic Book"/>
              </a:rPr>
              <a:t>pers</a:t>
            </a:r>
            <a:r>
              <a:rPr spc="-10" dirty="0">
                <a:latin typeface="Franklin Gothic Book"/>
                <a:cs typeface="Franklin Gothic Book"/>
              </a:rPr>
              <a:t>y</a:t>
            </a:r>
            <a:r>
              <a:rPr dirty="0">
                <a:latin typeface="Franklin Gothic Book"/>
                <a:cs typeface="Franklin Gothic Book"/>
              </a:rPr>
              <a:t>a</a:t>
            </a:r>
            <a:r>
              <a:rPr spc="5" dirty="0">
                <a:latin typeface="Franklin Gothic Book"/>
                <a:cs typeface="Franklin Gothic Book"/>
              </a:rPr>
              <a:t>r</a:t>
            </a:r>
            <a:r>
              <a:rPr dirty="0">
                <a:latin typeface="Franklin Gothic Book"/>
                <a:cs typeface="Franklin Gothic Book"/>
              </a:rPr>
              <a:t>at</a:t>
            </a:r>
            <a:r>
              <a:rPr spc="5" dirty="0">
                <a:latin typeface="Franklin Gothic Book"/>
                <a:cs typeface="Franklin Gothic Book"/>
              </a:rPr>
              <a:t>a</a:t>
            </a:r>
            <a:r>
              <a:rPr dirty="0">
                <a:latin typeface="Franklin Gothic Book"/>
                <a:cs typeface="Franklin Gothic Book"/>
              </a:rPr>
              <a:t>n</a:t>
            </a:r>
            <a:r>
              <a:rPr spc="-20" dirty="0">
                <a:latin typeface="Franklin Gothic Book"/>
                <a:cs typeface="Franklin Gothic Book"/>
              </a:rPr>
              <a:t> </a:t>
            </a:r>
            <a:r>
              <a:rPr dirty="0">
                <a:latin typeface="Franklin Gothic Book"/>
                <a:cs typeface="Franklin Gothic Book"/>
              </a:rPr>
              <a:t>P</a:t>
            </a:r>
            <a:r>
              <a:rPr spc="-15" dirty="0">
                <a:latin typeface="Franklin Gothic Book"/>
                <a:cs typeface="Franklin Gothic Book"/>
              </a:rPr>
              <a:t>R</a:t>
            </a:r>
            <a:r>
              <a:rPr dirty="0">
                <a:latin typeface="Franklin Gothic Book"/>
                <a:cs typeface="Franklin Gothic Book"/>
              </a:rPr>
              <a:t>ODUK</a:t>
            </a:r>
          </a:p>
          <a:p>
            <a:pPr marL="12700">
              <a:spcBef>
                <a:spcPts val="305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CU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OMER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ts val="850"/>
              </a:lnSpc>
              <a:spcBef>
                <a:spcPts val="6"/>
              </a:spcBef>
            </a:pPr>
            <a:endParaRPr sz="1600" dirty="0"/>
          </a:p>
          <a:p>
            <a:pPr marL="1705617"/>
            <a:r>
              <a:rPr spc="-30" dirty="0">
                <a:latin typeface="Franklin Gothic Book"/>
                <a:cs typeface="Franklin Gothic Book"/>
              </a:rPr>
              <a:t>K</a:t>
            </a:r>
            <a:r>
              <a:rPr dirty="0">
                <a:latin typeface="Franklin Gothic Book"/>
                <a:cs typeface="Franklin Gothic Book"/>
              </a:rPr>
              <a:t>e</a:t>
            </a:r>
            <a:r>
              <a:rPr spc="-15" dirty="0">
                <a:latin typeface="Franklin Gothic Book"/>
                <a:cs typeface="Franklin Gothic Book"/>
              </a:rPr>
              <a:t>t</a:t>
            </a:r>
            <a:r>
              <a:rPr dirty="0">
                <a:latin typeface="Franklin Gothic Book"/>
                <a:cs typeface="Franklin Gothic Book"/>
              </a:rPr>
              <a:t>epatan</a:t>
            </a:r>
            <a:r>
              <a:rPr spc="-15" dirty="0">
                <a:latin typeface="Franklin Gothic Book"/>
                <a:cs typeface="Franklin Gothic Book"/>
              </a:rPr>
              <a:t> </a:t>
            </a:r>
            <a:r>
              <a:rPr spc="-30" dirty="0">
                <a:latin typeface="Franklin Gothic Book"/>
                <a:cs typeface="Franklin Gothic Book"/>
              </a:rPr>
              <a:t>W</a:t>
            </a:r>
            <a:r>
              <a:rPr dirty="0">
                <a:latin typeface="Franklin Gothic Book"/>
                <a:cs typeface="Franklin Gothic Book"/>
              </a:rPr>
              <a:t>AK</a:t>
            </a:r>
            <a:r>
              <a:rPr spc="-10" dirty="0">
                <a:latin typeface="Franklin Gothic Book"/>
                <a:cs typeface="Franklin Gothic Book"/>
              </a:rPr>
              <a:t>T</a:t>
            </a:r>
            <a:r>
              <a:rPr dirty="0">
                <a:latin typeface="Franklin Gothic Book"/>
                <a:cs typeface="Franklin Gothic Book"/>
              </a:rPr>
              <a:t>U</a:t>
            </a:r>
            <a:r>
              <a:rPr spc="5" dirty="0">
                <a:latin typeface="Franklin Gothic Book"/>
                <a:cs typeface="Franklin Gothic Book"/>
              </a:rPr>
              <a:t> </a:t>
            </a:r>
            <a:r>
              <a:rPr dirty="0">
                <a:latin typeface="Franklin Gothic Book"/>
                <a:cs typeface="Franklin Gothic Book"/>
              </a:rPr>
              <a:t>PENGIR</a:t>
            </a:r>
            <a:r>
              <a:rPr spc="5" dirty="0">
                <a:latin typeface="Franklin Gothic Book"/>
                <a:cs typeface="Franklin Gothic Book"/>
              </a:rPr>
              <a:t>I</a:t>
            </a:r>
            <a:r>
              <a:rPr dirty="0">
                <a:latin typeface="Franklin Gothic Book"/>
                <a:cs typeface="Franklin Gothic Book"/>
              </a:rPr>
              <a:t>MAN</a:t>
            </a:r>
          </a:p>
          <a:p>
            <a:pPr>
              <a:lnSpc>
                <a:spcPts val="1000"/>
              </a:lnSpc>
            </a:pPr>
            <a:endParaRPr sz="2000" dirty="0"/>
          </a:p>
          <a:p>
            <a:pPr>
              <a:lnSpc>
                <a:spcPts val="1300"/>
              </a:lnSpc>
              <a:spcBef>
                <a:spcPts val="87"/>
              </a:spcBef>
            </a:pPr>
            <a:endParaRPr sz="3200" dirty="0"/>
          </a:p>
          <a:p>
            <a:pPr marL="1705617"/>
            <a:r>
              <a:rPr dirty="0">
                <a:latin typeface="Franklin Gothic Book"/>
                <a:cs typeface="Franklin Gothic Book"/>
              </a:rPr>
              <a:t>TIN</a:t>
            </a:r>
            <a:r>
              <a:rPr spc="-25" dirty="0">
                <a:latin typeface="Franklin Gothic Book"/>
                <a:cs typeface="Franklin Gothic Book"/>
              </a:rPr>
              <a:t>D</a:t>
            </a:r>
            <a:r>
              <a:rPr dirty="0">
                <a:latin typeface="Franklin Gothic Book"/>
                <a:cs typeface="Franklin Gothic Book"/>
              </a:rPr>
              <a:t>AK</a:t>
            </a:r>
            <a:r>
              <a:rPr spc="-10" dirty="0">
                <a:latin typeface="Franklin Gothic Book"/>
                <a:cs typeface="Franklin Gothic Book"/>
              </a:rPr>
              <a:t>A</a:t>
            </a:r>
            <a:r>
              <a:rPr dirty="0">
                <a:latin typeface="Franklin Gothic Book"/>
                <a:cs typeface="Franklin Gothic Book"/>
              </a:rPr>
              <a:t>N</a:t>
            </a:r>
            <a:r>
              <a:rPr spc="10" dirty="0">
                <a:latin typeface="Franklin Gothic Book"/>
                <a:cs typeface="Franklin Gothic Book"/>
              </a:rPr>
              <a:t> </a:t>
            </a:r>
            <a:r>
              <a:rPr dirty="0">
                <a:latin typeface="Franklin Gothic Book"/>
                <a:cs typeface="Franklin Gothic Book"/>
              </a:rPr>
              <a:t>PERB</a:t>
            </a:r>
            <a:r>
              <a:rPr spc="-10" dirty="0">
                <a:latin typeface="Franklin Gothic Book"/>
                <a:cs typeface="Franklin Gothic Book"/>
              </a:rPr>
              <a:t>A</a:t>
            </a:r>
            <a:r>
              <a:rPr dirty="0">
                <a:latin typeface="Franklin Gothic Book"/>
                <a:cs typeface="Franklin Gothic Book"/>
              </a:rPr>
              <a:t>IKAN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F075A497-8430-4226-91DC-909D20965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567" y="3276600"/>
            <a:ext cx="2889633" cy="2571005"/>
          </a:xfrm>
          <a:prstGeom prst="rect">
            <a:avLst/>
          </a:prstGeom>
        </p:spPr>
      </p:pic>
      <p:sp>
        <p:nvSpPr>
          <p:cNvPr id="31" name="object 54">
            <a:extLst>
              <a:ext uri="{FF2B5EF4-FFF2-40B4-BE49-F238E27FC236}">
                <a16:creationId xmlns:a16="http://schemas.microsoft.com/office/drawing/2014/main" xmlns="" id="{C44B6893-0BBD-4211-A6D9-529D615E0F2B}"/>
              </a:ext>
            </a:extLst>
          </p:cNvPr>
          <p:cNvSpPr/>
          <p:nvPr/>
        </p:nvSpPr>
        <p:spPr>
          <a:xfrm>
            <a:off x="5471186" y="4757143"/>
            <a:ext cx="152341" cy="124728"/>
          </a:xfrm>
          <a:custGeom>
            <a:avLst/>
            <a:gdLst/>
            <a:ahLst/>
            <a:cxnLst/>
            <a:rect l="l" t="t" r="r" b="b"/>
            <a:pathLst>
              <a:path w="152341" h="124728">
                <a:moveTo>
                  <a:pt x="92963" y="65293"/>
                </a:moveTo>
                <a:lnTo>
                  <a:pt x="67053" y="65293"/>
                </a:lnTo>
                <a:lnTo>
                  <a:pt x="70104" y="124728"/>
                </a:lnTo>
                <a:lnTo>
                  <a:pt x="85344" y="118632"/>
                </a:lnTo>
                <a:lnTo>
                  <a:pt x="92963" y="65293"/>
                </a:lnTo>
                <a:close/>
              </a:path>
              <a:path w="152341" h="124728">
                <a:moveTo>
                  <a:pt x="12192" y="53100"/>
                </a:moveTo>
                <a:lnTo>
                  <a:pt x="0" y="59196"/>
                </a:lnTo>
                <a:lnTo>
                  <a:pt x="18288" y="75960"/>
                </a:lnTo>
                <a:lnTo>
                  <a:pt x="18288" y="101868"/>
                </a:lnTo>
                <a:lnTo>
                  <a:pt x="30480" y="97296"/>
                </a:lnTo>
                <a:lnTo>
                  <a:pt x="42672" y="75960"/>
                </a:lnTo>
                <a:lnTo>
                  <a:pt x="67053" y="65293"/>
                </a:lnTo>
                <a:lnTo>
                  <a:pt x="92963" y="65293"/>
                </a:lnTo>
                <a:lnTo>
                  <a:pt x="94270" y="56148"/>
                </a:lnTo>
                <a:lnTo>
                  <a:pt x="35052" y="56148"/>
                </a:lnTo>
                <a:lnTo>
                  <a:pt x="12192" y="53100"/>
                </a:lnTo>
                <a:close/>
              </a:path>
              <a:path w="152341" h="124728">
                <a:moveTo>
                  <a:pt x="35408" y="0"/>
                </a:moveTo>
                <a:lnTo>
                  <a:pt x="19812" y="5856"/>
                </a:lnTo>
                <a:lnTo>
                  <a:pt x="59382" y="46948"/>
                </a:lnTo>
                <a:lnTo>
                  <a:pt x="35052" y="56148"/>
                </a:lnTo>
                <a:lnTo>
                  <a:pt x="94270" y="56148"/>
                </a:lnTo>
                <a:lnTo>
                  <a:pt x="94487" y="54625"/>
                </a:lnTo>
                <a:lnTo>
                  <a:pt x="134052" y="37885"/>
                </a:lnTo>
                <a:lnTo>
                  <a:pt x="140230" y="34709"/>
                </a:lnTo>
                <a:lnTo>
                  <a:pt x="87117" y="34709"/>
                </a:lnTo>
                <a:lnTo>
                  <a:pt x="35408" y="0"/>
                </a:lnTo>
                <a:close/>
              </a:path>
              <a:path w="152341" h="124728">
                <a:moveTo>
                  <a:pt x="142115" y="16249"/>
                </a:moveTo>
                <a:lnTo>
                  <a:pt x="129807" y="17098"/>
                </a:lnTo>
                <a:lnTo>
                  <a:pt x="87117" y="34709"/>
                </a:lnTo>
                <a:lnTo>
                  <a:pt x="140230" y="34709"/>
                </a:lnTo>
                <a:lnTo>
                  <a:pt x="142249" y="33671"/>
                </a:lnTo>
                <a:lnTo>
                  <a:pt x="152341" y="24438"/>
                </a:lnTo>
                <a:lnTo>
                  <a:pt x="142115" y="16249"/>
                </a:lnTo>
                <a:close/>
              </a:path>
            </a:pathLst>
          </a:custGeom>
          <a:solidFill>
            <a:srgbClr val="DF6C5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55">
            <a:extLst>
              <a:ext uri="{FF2B5EF4-FFF2-40B4-BE49-F238E27FC236}">
                <a16:creationId xmlns:a16="http://schemas.microsoft.com/office/drawing/2014/main" xmlns="" id="{E71B0E62-4DFA-4305-A0B2-2FCCE793D2F6}"/>
              </a:ext>
            </a:extLst>
          </p:cNvPr>
          <p:cNvSpPr/>
          <p:nvPr/>
        </p:nvSpPr>
        <p:spPr>
          <a:xfrm>
            <a:off x="5420895" y="4689849"/>
            <a:ext cx="245363" cy="245363"/>
          </a:xfrm>
          <a:custGeom>
            <a:avLst/>
            <a:gdLst/>
            <a:ahLst/>
            <a:cxnLst/>
            <a:rect l="l" t="t" r="r" b="b"/>
            <a:pathLst>
              <a:path w="245363" h="245363">
                <a:moveTo>
                  <a:pt x="121920" y="0"/>
                </a:moveTo>
                <a:lnTo>
                  <a:pt x="97536" y="3047"/>
                </a:lnTo>
                <a:lnTo>
                  <a:pt x="85344" y="6095"/>
                </a:lnTo>
                <a:lnTo>
                  <a:pt x="74675" y="10667"/>
                </a:lnTo>
                <a:lnTo>
                  <a:pt x="62484" y="15239"/>
                </a:lnTo>
                <a:lnTo>
                  <a:pt x="19812" y="54863"/>
                </a:lnTo>
                <a:lnTo>
                  <a:pt x="1524" y="99059"/>
                </a:lnTo>
                <a:lnTo>
                  <a:pt x="0" y="111251"/>
                </a:lnTo>
                <a:lnTo>
                  <a:pt x="0" y="135635"/>
                </a:lnTo>
                <a:lnTo>
                  <a:pt x="13715" y="181355"/>
                </a:lnTo>
                <a:lnTo>
                  <a:pt x="53339" y="225551"/>
                </a:lnTo>
                <a:lnTo>
                  <a:pt x="97536" y="243839"/>
                </a:lnTo>
                <a:lnTo>
                  <a:pt x="109727" y="245363"/>
                </a:lnTo>
                <a:lnTo>
                  <a:pt x="135636" y="245363"/>
                </a:lnTo>
                <a:lnTo>
                  <a:pt x="146303" y="243839"/>
                </a:lnTo>
                <a:lnTo>
                  <a:pt x="158496" y="240791"/>
                </a:lnTo>
                <a:lnTo>
                  <a:pt x="170687" y="236219"/>
                </a:lnTo>
                <a:lnTo>
                  <a:pt x="176022" y="233171"/>
                </a:lnTo>
                <a:lnTo>
                  <a:pt x="109727" y="233171"/>
                </a:lnTo>
                <a:lnTo>
                  <a:pt x="99060" y="230123"/>
                </a:lnTo>
                <a:lnTo>
                  <a:pt x="88391" y="228599"/>
                </a:lnTo>
                <a:lnTo>
                  <a:pt x="79248" y="224027"/>
                </a:lnTo>
                <a:lnTo>
                  <a:pt x="68580" y="219455"/>
                </a:lnTo>
                <a:lnTo>
                  <a:pt x="60960" y="214883"/>
                </a:lnTo>
                <a:lnTo>
                  <a:pt x="51815" y="207263"/>
                </a:lnTo>
                <a:lnTo>
                  <a:pt x="44196" y="201167"/>
                </a:lnTo>
                <a:lnTo>
                  <a:pt x="19812" y="166115"/>
                </a:lnTo>
                <a:lnTo>
                  <a:pt x="12191" y="134111"/>
                </a:lnTo>
                <a:lnTo>
                  <a:pt x="12191" y="111251"/>
                </a:lnTo>
                <a:lnTo>
                  <a:pt x="30480" y="60959"/>
                </a:lnTo>
                <a:lnTo>
                  <a:pt x="70103" y="25907"/>
                </a:lnTo>
                <a:lnTo>
                  <a:pt x="111251" y="13715"/>
                </a:lnTo>
                <a:lnTo>
                  <a:pt x="176275" y="13715"/>
                </a:lnTo>
                <a:lnTo>
                  <a:pt x="158496" y="6095"/>
                </a:lnTo>
                <a:lnTo>
                  <a:pt x="146303" y="3047"/>
                </a:lnTo>
                <a:lnTo>
                  <a:pt x="121920" y="0"/>
                </a:lnTo>
                <a:close/>
              </a:path>
              <a:path w="245363" h="245363">
                <a:moveTo>
                  <a:pt x="176275" y="13715"/>
                </a:moveTo>
                <a:lnTo>
                  <a:pt x="134112" y="13715"/>
                </a:lnTo>
                <a:lnTo>
                  <a:pt x="144780" y="15239"/>
                </a:lnTo>
                <a:lnTo>
                  <a:pt x="155448" y="18287"/>
                </a:lnTo>
                <a:lnTo>
                  <a:pt x="192024" y="38099"/>
                </a:lnTo>
                <a:lnTo>
                  <a:pt x="219456" y="71627"/>
                </a:lnTo>
                <a:lnTo>
                  <a:pt x="227075" y="91439"/>
                </a:lnTo>
                <a:lnTo>
                  <a:pt x="230124" y="100583"/>
                </a:lnTo>
                <a:lnTo>
                  <a:pt x="231648" y="112775"/>
                </a:lnTo>
                <a:lnTo>
                  <a:pt x="231648" y="134111"/>
                </a:lnTo>
                <a:lnTo>
                  <a:pt x="213360" y="184403"/>
                </a:lnTo>
                <a:lnTo>
                  <a:pt x="182880" y="214883"/>
                </a:lnTo>
                <a:lnTo>
                  <a:pt x="143256" y="231647"/>
                </a:lnTo>
                <a:lnTo>
                  <a:pt x="132587" y="233171"/>
                </a:lnTo>
                <a:lnTo>
                  <a:pt x="176022" y="233171"/>
                </a:lnTo>
                <a:lnTo>
                  <a:pt x="208787" y="210311"/>
                </a:lnTo>
                <a:lnTo>
                  <a:pt x="239268" y="160019"/>
                </a:lnTo>
                <a:lnTo>
                  <a:pt x="245363" y="123443"/>
                </a:lnTo>
                <a:lnTo>
                  <a:pt x="243839" y="109727"/>
                </a:lnTo>
                <a:lnTo>
                  <a:pt x="230124" y="64007"/>
                </a:lnTo>
                <a:lnTo>
                  <a:pt x="190500" y="21335"/>
                </a:lnTo>
                <a:lnTo>
                  <a:pt x="179832" y="15239"/>
                </a:lnTo>
                <a:lnTo>
                  <a:pt x="176275" y="13715"/>
                </a:lnTo>
                <a:close/>
              </a:path>
            </a:pathLst>
          </a:custGeom>
          <a:solidFill>
            <a:srgbClr val="A28E6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56">
            <a:extLst>
              <a:ext uri="{FF2B5EF4-FFF2-40B4-BE49-F238E27FC236}">
                <a16:creationId xmlns:a16="http://schemas.microsoft.com/office/drawing/2014/main" xmlns="" id="{A4130379-BE69-42C2-BECA-02D6F5B1E3BF}"/>
              </a:ext>
            </a:extLst>
          </p:cNvPr>
          <p:cNvSpPr/>
          <p:nvPr/>
        </p:nvSpPr>
        <p:spPr>
          <a:xfrm>
            <a:off x="5431405" y="5276794"/>
            <a:ext cx="245363" cy="245363"/>
          </a:xfrm>
          <a:custGeom>
            <a:avLst/>
            <a:gdLst/>
            <a:ahLst/>
            <a:cxnLst/>
            <a:rect l="l" t="t" r="r" b="b"/>
            <a:pathLst>
              <a:path w="245363" h="245363">
                <a:moveTo>
                  <a:pt x="134112" y="0"/>
                </a:moveTo>
                <a:lnTo>
                  <a:pt x="109727" y="0"/>
                </a:lnTo>
                <a:lnTo>
                  <a:pt x="85344" y="6096"/>
                </a:lnTo>
                <a:lnTo>
                  <a:pt x="44196" y="27432"/>
                </a:lnTo>
                <a:lnTo>
                  <a:pt x="13715" y="64008"/>
                </a:lnTo>
                <a:lnTo>
                  <a:pt x="0" y="109728"/>
                </a:lnTo>
                <a:lnTo>
                  <a:pt x="0" y="135636"/>
                </a:lnTo>
                <a:lnTo>
                  <a:pt x="13715" y="181356"/>
                </a:lnTo>
                <a:lnTo>
                  <a:pt x="44196" y="217932"/>
                </a:lnTo>
                <a:lnTo>
                  <a:pt x="85344" y="239268"/>
                </a:lnTo>
                <a:lnTo>
                  <a:pt x="121920" y="245364"/>
                </a:lnTo>
                <a:lnTo>
                  <a:pt x="135636" y="243840"/>
                </a:lnTo>
                <a:lnTo>
                  <a:pt x="146303" y="242316"/>
                </a:lnTo>
                <a:lnTo>
                  <a:pt x="158496" y="239268"/>
                </a:lnTo>
                <a:lnTo>
                  <a:pt x="170687" y="234696"/>
                </a:lnTo>
                <a:lnTo>
                  <a:pt x="174244" y="233172"/>
                </a:lnTo>
                <a:lnTo>
                  <a:pt x="121920" y="233172"/>
                </a:lnTo>
                <a:lnTo>
                  <a:pt x="109727" y="231648"/>
                </a:lnTo>
                <a:lnTo>
                  <a:pt x="68580" y="219456"/>
                </a:lnTo>
                <a:lnTo>
                  <a:pt x="60960" y="213360"/>
                </a:lnTo>
                <a:lnTo>
                  <a:pt x="51815" y="207264"/>
                </a:lnTo>
                <a:lnTo>
                  <a:pt x="24384" y="175260"/>
                </a:lnTo>
                <a:lnTo>
                  <a:pt x="12191" y="134112"/>
                </a:lnTo>
                <a:lnTo>
                  <a:pt x="12191" y="111252"/>
                </a:lnTo>
                <a:lnTo>
                  <a:pt x="30480" y="60960"/>
                </a:lnTo>
                <a:lnTo>
                  <a:pt x="51815" y="38100"/>
                </a:lnTo>
                <a:lnTo>
                  <a:pt x="60960" y="30480"/>
                </a:lnTo>
                <a:lnTo>
                  <a:pt x="79248" y="21336"/>
                </a:lnTo>
                <a:lnTo>
                  <a:pt x="89915" y="16764"/>
                </a:lnTo>
                <a:lnTo>
                  <a:pt x="121920" y="12192"/>
                </a:lnTo>
                <a:lnTo>
                  <a:pt x="176276" y="12192"/>
                </a:lnTo>
                <a:lnTo>
                  <a:pt x="158496" y="4572"/>
                </a:lnTo>
                <a:lnTo>
                  <a:pt x="146303" y="1524"/>
                </a:lnTo>
                <a:lnTo>
                  <a:pt x="134112" y="0"/>
                </a:lnTo>
                <a:close/>
              </a:path>
              <a:path w="245363" h="245363">
                <a:moveTo>
                  <a:pt x="176276" y="12192"/>
                </a:moveTo>
                <a:lnTo>
                  <a:pt x="121920" y="12192"/>
                </a:lnTo>
                <a:lnTo>
                  <a:pt x="134112" y="13716"/>
                </a:lnTo>
                <a:lnTo>
                  <a:pt x="155448" y="16764"/>
                </a:lnTo>
                <a:lnTo>
                  <a:pt x="164591" y="21336"/>
                </a:lnTo>
                <a:lnTo>
                  <a:pt x="175260" y="25908"/>
                </a:lnTo>
                <a:lnTo>
                  <a:pt x="184403" y="32004"/>
                </a:lnTo>
                <a:lnTo>
                  <a:pt x="213360" y="60960"/>
                </a:lnTo>
                <a:lnTo>
                  <a:pt x="230124" y="100584"/>
                </a:lnTo>
                <a:lnTo>
                  <a:pt x="231648" y="111252"/>
                </a:lnTo>
                <a:lnTo>
                  <a:pt x="231648" y="134112"/>
                </a:lnTo>
                <a:lnTo>
                  <a:pt x="213360" y="184404"/>
                </a:lnTo>
                <a:lnTo>
                  <a:pt x="173736" y="219456"/>
                </a:lnTo>
                <a:lnTo>
                  <a:pt x="121920" y="233172"/>
                </a:lnTo>
                <a:lnTo>
                  <a:pt x="174244" y="233172"/>
                </a:lnTo>
                <a:lnTo>
                  <a:pt x="208787" y="208788"/>
                </a:lnTo>
                <a:lnTo>
                  <a:pt x="234696" y="170688"/>
                </a:lnTo>
                <a:lnTo>
                  <a:pt x="245363" y="121920"/>
                </a:lnTo>
                <a:lnTo>
                  <a:pt x="242315" y="97536"/>
                </a:lnTo>
                <a:lnTo>
                  <a:pt x="224027" y="53340"/>
                </a:lnTo>
                <a:lnTo>
                  <a:pt x="190500" y="21336"/>
                </a:lnTo>
                <a:lnTo>
                  <a:pt x="179832" y="13716"/>
                </a:lnTo>
                <a:lnTo>
                  <a:pt x="176276" y="12192"/>
                </a:lnTo>
                <a:close/>
              </a:path>
            </a:pathLst>
          </a:custGeom>
          <a:solidFill>
            <a:srgbClr val="9B2D1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57">
            <a:extLst>
              <a:ext uri="{FF2B5EF4-FFF2-40B4-BE49-F238E27FC236}">
                <a16:creationId xmlns:a16="http://schemas.microsoft.com/office/drawing/2014/main" xmlns="" id="{7A87118D-7307-4297-A61C-F4BD32E28693}"/>
              </a:ext>
            </a:extLst>
          </p:cNvPr>
          <p:cNvSpPr/>
          <p:nvPr/>
        </p:nvSpPr>
        <p:spPr>
          <a:xfrm>
            <a:off x="5492364" y="5354518"/>
            <a:ext cx="42672" cy="96012"/>
          </a:xfrm>
          <a:custGeom>
            <a:avLst/>
            <a:gdLst/>
            <a:ahLst/>
            <a:cxnLst/>
            <a:rect l="l" t="t" r="r" b="b"/>
            <a:pathLst>
              <a:path w="42672" h="96011">
                <a:moveTo>
                  <a:pt x="39624" y="79248"/>
                </a:moveTo>
                <a:lnTo>
                  <a:pt x="30479" y="79248"/>
                </a:lnTo>
                <a:lnTo>
                  <a:pt x="25908" y="80772"/>
                </a:lnTo>
                <a:lnTo>
                  <a:pt x="25908" y="91440"/>
                </a:lnTo>
                <a:lnTo>
                  <a:pt x="30479" y="96012"/>
                </a:lnTo>
                <a:lnTo>
                  <a:pt x="39624" y="96012"/>
                </a:lnTo>
                <a:lnTo>
                  <a:pt x="42672" y="91440"/>
                </a:lnTo>
                <a:lnTo>
                  <a:pt x="42672" y="80772"/>
                </a:lnTo>
                <a:lnTo>
                  <a:pt x="39624" y="79248"/>
                </a:lnTo>
                <a:close/>
              </a:path>
              <a:path w="42672" h="96011">
                <a:moveTo>
                  <a:pt x="25908" y="0"/>
                </a:moveTo>
                <a:lnTo>
                  <a:pt x="3048" y="0"/>
                </a:lnTo>
                <a:lnTo>
                  <a:pt x="0" y="3048"/>
                </a:lnTo>
                <a:lnTo>
                  <a:pt x="0" y="7620"/>
                </a:lnTo>
                <a:lnTo>
                  <a:pt x="18308" y="7716"/>
                </a:lnTo>
                <a:lnTo>
                  <a:pt x="30479" y="64008"/>
                </a:lnTo>
                <a:lnTo>
                  <a:pt x="30479" y="65532"/>
                </a:lnTo>
                <a:lnTo>
                  <a:pt x="25908" y="71628"/>
                </a:lnTo>
                <a:lnTo>
                  <a:pt x="25908" y="76200"/>
                </a:lnTo>
                <a:lnTo>
                  <a:pt x="27431" y="79248"/>
                </a:lnTo>
                <a:lnTo>
                  <a:pt x="91439" y="79248"/>
                </a:lnTo>
                <a:lnTo>
                  <a:pt x="85343" y="80772"/>
                </a:lnTo>
                <a:lnTo>
                  <a:pt x="85343" y="91440"/>
                </a:lnTo>
                <a:lnTo>
                  <a:pt x="91439" y="96012"/>
                </a:lnTo>
                <a:lnTo>
                  <a:pt x="100584" y="96012"/>
                </a:lnTo>
                <a:lnTo>
                  <a:pt x="103631" y="91440"/>
                </a:lnTo>
                <a:lnTo>
                  <a:pt x="103631" y="80772"/>
                </a:lnTo>
                <a:lnTo>
                  <a:pt x="100584" y="79248"/>
                </a:lnTo>
                <a:lnTo>
                  <a:pt x="103631" y="76200"/>
                </a:lnTo>
                <a:lnTo>
                  <a:pt x="103631" y="71628"/>
                </a:lnTo>
                <a:lnTo>
                  <a:pt x="100584" y="68580"/>
                </a:lnTo>
                <a:lnTo>
                  <a:pt x="38100" y="68580"/>
                </a:lnTo>
                <a:lnTo>
                  <a:pt x="38180" y="60947"/>
                </a:lnTo>
                <a:lnTo>
                  <a:pt x="108203" y="50292"/>
                </a:lnTo>
                <a:lnTo>
                  <a:pt x="114300" y="50292"/>
                </a:lnTo>
                <a:lnTo>
                  <a:pt x="114300" y="10668"/>
                </a:lnTo>
                <a:lnTo>
                  <a:pt x="111251" y="7620"/>
                </a:lnTo>
                <a:lnTo>
                  <a:pt x="27431" y="7620"/>
                </a:lnTo>
                <a:lnTo>
                  <a:pt x="25908" y="4572"/>
                </a:lnTo>
                <a:lnTo>
                  <a:pt x="25908" y="0"/>
                </a:lnTo>
                <a:close/>
              </a:path>
            </a:pathLst>
          </a:custGeom>
          <a:solidFill>
            <a:srgbClr val="9B2D1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58">
            <a:extLst>
              <a:ext uri="{FF2B5EF4-FFF2-40B4-BE49-F238E27FC236}">
                <a16:creationId xmlns:a16="http://schemas.microsoft.com/office/drawing/2014/main" xmlns="" id="{C8433DE8-28C8-4E29-B8E4-3CDFF5C2954A}"/>
              </a:ext>
            </a:extLst>
          </p:cNvPr>
          <p:cNvSpPr/>
          <p:nvPr/>
        </p:nvSpPr>
        <p:spPr>
          <a:xfrm>
            <a:off x="5420895" y="4087899"/>
            <a:ext cx="245363" cy="245363"/>
          </a:xfrm>
          <a:custGeom>
            <a:avLst/>
            <a:gdLst/>
            <a:ahLst/>
            <a:cxnLst/>
            <a:rect l="l" t="t" r="r" b="b"/>
            <a:pathLst>
              <a:path w="245363" h="245363">
                <a:moveTo>
                  <a:pt x="134112" y="0"/>
                </a:moveTo>
                <a:lnTo>
                  <a:pt x="109727" y="0"/>
                </a:lnTo>
                <a:lnTo>
                  <a:pt x="97536" y="1523"/>
                </a:lnTo>
                <a:lnTo>
                  <a:pt x="85344" y="4571"/>
                </a:lnTo>
                <a:lnTo>
                  <a:pt x="74675" y="9143"/>
                </a:lnTo>
                <a:lnTo>
                  <a:pt x="62484" y="13715"/>
                </a:lnTo>
                <a:lnTo>
                  <a:pt x="53339" y="21335"/>
                </a:lnTo>
                <a:lnTo>
                  <a:pt x="44196" y="27431"/>
                </a:lnTo>
                <a:lnTo>
                  <a:pt x="35051" y="35051"/>
                </a:lnTo>
                <a:lnTo>
                  <a:pt x="9144" y="74675"/>
                </a:lnTo>
                <a:lnTo>
                  <a:pt x="0" y="109727"/>
                </a:lnTo>
                <a:lnTo>
                  <a:pt x="0" y="135635"/>
                </a:lnTo>
                <a:lnTo>
                  <a:pt x="13715" y="181355"/>
                </a:lnTo>
                <a:lnTo>
                  <a:pt x="53339" y="224027"/>
                </a:lnTo>
                <a:lnTo>
                  <a:pt x="97536" y="242315"/>
                </a:lnTo>
                <a:lnTo>
                  <a:pt x="121920" y="245363"/>
                </a:lnTo>
                <a:lnTo>
                  <a:pt x="135636" y="243839"/>
                </a:lnTo>
                <a:lnTo>
                  <a:pt x="146303" y="242315"/>
                </a:lnTo>
                <a:lnTo>
                  <a:pt x="158496" y="239267"/>
                </a:lnTo>
                <a:lnTo>
                  <a:pt x="170687" y="234695"/>
                </a:lnTo>
                <a:lnTo>
                  <a:pt x="177800" y="231647"/>
                </a:lnTo>
                <a:lnTo>
                  <a:pt x="109727" y="231647"/>
                </a:lnTo>
                <a:lnTo>
                  <a:pt x="99060" y="230123"/>
                </a:lnTo>
                <a:lnTo>
                  <a:pt x="88391" y="227075"/>
                </a:lnTo>
                <a:lnTo>
                  <a:pt x="79248" y="224027"/>
                </a:lnTo>
                <a:lnTo>
                  <a:pt x="68580" y="219455"/>
                </a:lnTo>
                <a:lnTo>
                  <a:pt x="60960" y="213359"/>
                </a:lnTo>
                <a:lnTo>
                  <a:pt x="51815" y="207263"/>
                </a:lnTo>
                <a:lnTo>
                  <a:pt x="36575" y="192023"/>
                </a:lnTo>
                <a:lnTo>
                  <a:pt x="24384" y="173735"/>
                </a:lnTo>
                <a:lnTo>
                  <a:pt x="19812" y="164591"/>
                </a:lnTo>
                <a:lnTo>
                  <a:pt x="16763" y="153923"/>
                </a:lnTo>
                <a:lnTo>
                  <a:pt x="13715" y="144779"/>
                </a:lnTo>
                <a:lnTo>
                  <a:pt x="12191" y="132587"/>
                </a:lnTo>
                <a:lnTo>
                  <a:pt x="12191" y="111251"/>
                </a:lnTo>
                <a:lnTo>
                  <a:pt x="30480" y="60959"/>
                </a:lnTo>
                <a:lnTo>
                  <a:pt x="60960" y="30479"/>
                </a:lnTo>
                <a:lnTo>
                  <a:pt x="100584" y="13715"/>
                </a:lnTo>
                <a:lnTo>
                  <a:pt x="111251" y="12191"/>
                </a:lnTo>
                <a:lnTo>
                  <a:pt x="176275" y="12191"/>
                </a:lnTo>
                <a:lnTo>
                  <a:pt x="158496" y="4571"/>
                </a:lnTo>
                <a:lnTo>
                  <a:pt x="146303" y="1523"/>
                </a:lnTo>
                <a:lnTo>
                  <a:pt x="134112" y="0"/>
                </a:lnTo>
                <a:close/>
              </a:path>
              <a:path w="245363" h="245363">
                <a:moveTo>
                  <a:pt x="176275" y="12191"/>
                </a:moveTo>
                <a:lnTo>
                  <a:pt x="134112" y="12191"/>
                </a:lnTo>
                <a:lnTo>
                  <a:pt x="144780" y="15239"/>
                </a:lnTo>
                <a:lnTo>
                  <a:pt x="155448" y="16763"/>
                </a:lnTo>
                <a:lnTo>
                  <a:pt x="164591" y="21335"/>
                </a:lnTo>
                <a:lnTo>
                  <a:pt x="175260" y="25907"/>
                </a:lnTo>
                <a:lnTo>
                  <a:pt x="184403" y="30479"/>
                </a:lnTo>
                <a:lnTo>
                  <a:pt x="192024" y="38099"/>
                </a:lnTo>
                <a:lnTo>
                  <a:pt x="199644" y="44195"/>
                </a:lnTo>
                <a:lnTo>
                  <a:pt x="224027" y="79247"/>
                </a:lnTo>
                <a:lnTo>
                  <a:pt x="231648" y="111251"/>
                </a:lnTo>
                <a:lnTo>
                  <a:pt x="231648" y="134111"/>
                </a:lnTo>
                <a:lnTo>
                  <a:pt x="230124" y="144779"/>
                </a:lnTo>
                <a:lnTo>
                  <a:pt x="227075" y="155447"/>
                </a:lnTo>
                <a:lnTo>
                  <a:pt x="222503" y="164591"/>
                </a:lnTo>
                <a:lnTo>
                  <a:pt x="217932" y="175259"/>
                </a:lnTo>
                <a:lnTo>
                  <a:pt x="192024" y="207263"/>
                </a:lnTo>
                <a:lnTo>
                  <a:pt x="143256" y="230123"/>
                </a:lnTo>
                <a:lnTo>
                  <a:pt x="132587" y="231647"/>
                </a:lnTo>
                <a:lnTo>
                  <a:pt x="177800" y="231647"/>
                </a:lnTo>
                <a:lnTo>
                  <a:pt x="208787" y="208787"/>
                </a:lnTo>
                <a:lnTo>
                  <a:pt x="239268" y="158495"/>
                </a:lnTo>
                <a:lnTo>
                  <a:pt x="245363" y="121919"/>
                </a:lnTo>
                <a:lnTo>
                  <a:pt x="242315" y="97535"/>
                </a:lnTo>
                <a:lnTo>
                  <a:pt x="224027" y="53339"/>
                </a:lnTo>
                <a:lnTo>
                  <a:pt x="190500" y="19811"/>
                </a:lnTo>
                <a:lnTo>
                  <a:pt x="179832" y="13715"/>
                </a:lnTo>
                <a:lnTo>
                  <a:pt x="176275" y="12191"/>
                </a:lnTo>
                <a:close/>
              </a:path>
            </a:pathLst>
          </a:custGeom>
          <a:solidFill>
            <a:srgbClr val="D3481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59">
            <a:extLst>
              <a:ext uri="{FF2B5EF4-FFF2-40B4-BE49-F238E27FC236}">
                <a16:creationId xmlns:a16="http://schemas.microsoft.com/office/drawing/2014/main" xmlns="" id="{5CE35AB2-8B7B-4B85-A379-87C35A5977D5}"/>
              </a:ext>
            </a:extLst>
          </p:cNvPr>
          <p:cNvSpPr/>
          <p:nvPr/>
        </p:nvSpPr>
        <p:spPr>
          <a:xfrm>
            <a:off x="5495571" y="4159528"/>
            <a:ext cx="103632" cy="103631"/>
          </a:xfrm>
          <a:custGeom>
            <a:avLst/>
            <a:gdLst/>
            <a:ahLst/>
            <a:cxnLst/>
            <a:rect l="l" t="t" r="r" b="b"/>
            <a:pathLst>
              <a:path w="103632" h="103631">
                <a:moveTo>
                  <a:pt x="30480" y="32004"/>
                </a:moveTo>
                <a:lnTo>
                  <a:pt x="3048" y="32004"/>
                </a:lnTo>
                <a:lnTo>
                  <a:pt x="0" y="38100"/>
                </a:lnTo>
                <a:lnTo>
                  <a:pt x="0" y="47244"/>
                </a:lnTo>
                <a:lnTo>
                  <a:pt x="3048" y="50292"/>
                </a:lnTo>
                <a:lnTo>
                  <a:pt x="30480" y="50292"/>
                </a:lnTo>
                <a:lnTo>
                  <a:pt x="33527" y="47244"/>
                </a:lnTo>
                <a:lnTo>
                  <a:pt x="33527" y="38100"/>
                </a:lnTo>
                <a:lnTo>
                  <a:pt x="30480" y="32004"/>
                </a:lnTo>
                <a:close/>
              </a:path>
              <a:path w="103632" h="103631">
                <a:moveTo>
                  <a:pt x="25908" y="0"/>
                </a:moveTo>
                <a:lnTo>
                  <a:pt x="7620" y="0"/>
                </a:lnTo>
                <a:lnTo>
                  <a:pt x="7620" y="30480"/>
                </a:lnTo>
                <a:lnTo>
                  <a:pt x="25908" y="30480"/>
                </a:lnTo>
                <a:lnTo>
                  <a:pt x="25908" y="0"/>
                </a:lnTo>
                <a:close/>
              </a:path>
              <a:path w="103632" h="103631">
                <a:moveTo>
                  <a:pt x="25908" y="54864"/>
                </a:moveTo>
                <a:lnTo>
                  <a:pt x="7620" y="55075"/>
                </a:lnTo>
                <a:lnTo>
                  <a:pt x="7620" y="100584"/>
                </a:lnTo>
                <a:lnTo>
                  <a:pt x="10668" y="103632"/>
                </a:lnTo>
                <a:lnTo>
                  <a:pt x="25908" y="103632"/>
                </a:lnTo>
                <a:lnTo>
                  <a:pt x="25908" y="54864"/>
                </a:lnTo>
                <a:close/>
              </a:path>
              <a:path w="103632" h="103631">
                <a:moveTo>
                  <a:pt x="65532" y="68580"/>
                </a:moveTo>
                <a:lnTo>
                  <a:pt x="38100" y="68580"/>
                </a:lnTo>
                <a:lnTo>
                  <a:pt x="33527" y="70104"/>
                </a:lnTo>
                <a:lnTo>
                  <a:pt x="33527" y="83820"/>
                </a:lnTo>
                <a:lnTo>
                  <a:pt x="38100" y="85344"/>
                </a:lnTo>
                <a:lnTo>
                  <a:pt x="65532" y="85344"/>
                </a:lnTo>
                <a:lnTo>
                  <a:pt x="68580" y="83820"/>
                </a:lnTo>
                <a:lnTo>
                  <a:pt x="68580" y="70104"/>
                </a:lnTo>
                <a:lnTo>
                  <a:pt x="65532" y="68580"/>
                </a:lnTo>
                <a:close/>
              </a:path>
              <a:path w="103632" h="103631">
                <a:moveTo>
                  <a:pt x="60960" y="0"/>
                </a:moveTo>
                <a:lnTo>
                  <a:pt x="42672" y="0"/>
                </a:lnTo>
                <a:lnTo>
                  <a:pt x="42672" y="62484"/>
                </a:lnTo>
                <a:lnTo>
                  <a:pt x="60960" y="62484"/>
                </a:lnTo>
                <a:lnTo>
                  <a:pt x="60960" y="0"/>
                </a:lnTo>
                <a:close/>
              </a:path>
              <a:path w="103632" h="103631">
                <a:moveTo>
                  <a:pt x="60960" y="91440"/>
                </a:moveTo>
                <a:lnTo>
                  <a:pt x="42672" y="91440"/>
                </a:lnTo>
                <a:lnTo>
                  <a:pt x="42672" y="103632"/>
                </a:lnTo>
                <a:lnTo>
                  <a:pt x="57912" y="103632"/>
                </a:lnTo>
                <a:lnTo>
                  <a:pt x="60960" y="100584"/>
                </a:lnTo>
                <a:lnTo>
                  <a:pt x="60960" y="91440"/>
                </a:lnTo>
                <a:close/>
              </a:path>
              <a:path w="103632" h="103631">
                <a:moveTo>
                  <a:pt x="102108" y="16764"/>
                </a:moveTo>
                <a:lnTo>
                  <a:pt x="71627" y="16764"/>
                </a:lnTo>
                <a:lnTo>
                  <a:pt x="68580" y="19812"/>
                </a:lnTo>
                <a:lnTo>
                  <a:pt x="68580" y="30480"/>
                </a:lnTo>
                <a:lnTo>
                  <a:pt x="71627" y="32004"/>
                </a:lnTo>
                <a:lnTo>
                  <a:pt x="102108" y="32004"/>
                </a:lnTo>
                <a:lnTo>
                  <a:pt x="103632" y="30480"/>
                </a:lnTo>
                <a:lnTo>
                  <a:pt x="103632" y="19812"/>
                </a:lnTo>
                <a:lnTo>
                  <a:pt x="102108" y="16764"/>
                </a:lnTo>
                <a:close/>
              </a:path>
              <a:path w="103632" h="103631">
                <a:moveTo>
                  <a:pt x="94487" y="0"/>
                </a:moveTo>
                <a:lnTo>
                  <a:pt x="79248" y="0"/>
                </a:lnTo>
                <a:lnTo>
                  <a:pt x="79248" y="12192"/>
                </a:lnTo>
                <a:lnTo>
                  <a:pt x="94487" y="12192"/>
                </a:lnTo>
                <a:lnTo>
                  <a:pt x="94487" y="0"/>
                </a:lnTo>
                <a:close/>
              </a:path>
              <a:path w="103632" h="103631">
                <a:moveTo>
                  <a:pt x="94487" y="38100"/>
                </a:moveTo>
                <a:lnTo>
                  <a:pt x="79247" y="38508"/>
                </a:lnTo>
                <a:lnTo>
                  <a:pt x="79248" y="103632"/>
                </a:lnTo>
                <a:lnTo>
                  <a:pt x="94487" y="103632"/>
                </a:lnTo>
                <a:lnTo>
                  <a:pt x="94487" y="38100"/>
                </a:lnTo>
                <a:close/>
              </a:path>
            </a:pathLst>
          </a:custGeom>
          <a:solidFill>
            <a:srgbClr val="D3481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2489621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40509"/>
            <a:ext cx="9906000" cy="524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238780"/>
            <a:ext cx="60462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2800" b="1" dirty="0" smtClean="0">
                <a:sym typeface="Wingdings" pitchFamily="2" charset="2"/>
              </a:rPr>
              <a:t>B. LEADERSHIP</a:t>
            </a:r>
            <a:endParaRPr lang="en-US" sz="2800" b="1" dirty="0"/>
          </a:p>
        </p:txBody>
      </p:sp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E85B78-FF2D-4232-AFFB-22F38FDEF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xmlns="" id="{2716BEA3-F7AA-4C2C-9AB5-ED45554E9C2F}"/>
              </a:ext>
            </a:extLst>
          </p:cNvPr>
          <p:cNvSpPr txBox="1"/>
          <p:nvPr/>
        </p:nvSpPr>
        <p:spPr>
          <a:xfrm>
            <a:off x="1034446" y="1477430"/>
            <a:ext cx="8719154" cy="12657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algn="just" defTabSz="914400"/>
            <a:r>
              <a:rPr spc="-15" dirty="0">
                <a:solidFill>
                  <a:prstClr val="black"/>
                </a:solidFill>
                <a:cs typeface="Calibri"/>
              </a:rPr>
              <a:t>B</a:t>
            </a:r>
            <a:r>
              <a:rPr spc="-5" dirty="0">
                <a:solidFill>
                  <a:prstClr val="black"/>
                </a:solidFill>
                <a:cs typeface="Calibri"/>
              </a:rPr>
              <a:t>.2   </a:t>
            </a:r>
            <a:r>
              <a:rPr spc="-10" dirty="0">
                <a:solidFill>
                  <a:prstClr val="black"/>
                </a:solidFill>
                <a:cs typeface="Calibri"/>
              </a:rPr>
              <a:t>Ma</a:t>
            </a:r>
            <a:r>
              <a:rPr spc="-5" dirty="0">
                <a:solidFill>
                  <a:prstClr val="black"/>
                </a:solidFill>
                <a:cs typeface="Calibri"/>
              </a:rPr>
              <a:t>nagement   </a:t>
            </a:r>
            <a:r>
              <a:rPr spc="-10" dirty="0">
                <a:solidFill>
                  <a:prstClr val="black"/>
                </a:solidFill>
                <a:cs typeface="Calibri"/>
              </a:rPr>
              <a:t>p</a:t>
            </a:r>
            <a:r>
              <a:rPr dirty="0">
                <a:solidFill>
                  <a:prstClr val="black"/>
                </a:solidFill>
                <a:cs typeface="Calibri"/>
              </a:rPr>
              <a:t>u</a:t>
            </a:r>
            <a:r>
              <a:rPr spc="-10" dirty="0">
                <a:solidFill>
                  <a:prstClr val="black"/>
                </a:solidFill>
                <a:cs typeface="Calibri"/>
              </a:rPr>
              <a:t>n</a:t>
            </a:r>
            <a:r>
              <a:rPr spc="-15" dirty="0">
                <a:solidFill>
                  <a:prstClr val="black"/>
                </a:solidFill>
                <a:cs typeface="Calibri"/>
              </a:rPr>
              <a:t>c</a:t>
            </a:r>
            <a:r>
              <a:rPr spc="-5" dirty="0">
                <a:solidFill>
                  <a:prstClr val="black"/>
                </a:solidFill>
                <a:cs typeface="Calibri"/>
              </a:rPr>
              <a:t>ak  </a:t>
            </a:r>
            <a:r>
              <a:rPr spc="10" dirty="0">
                <a:solidFill>
                  <a:prstClr val="black"/>
                </a:solidFill>
                <a:cs typeface="Calibri"/>
              </a:rPr>
              <a:t> </a:t>
            </a:r>
            <a:r>
              <a:rPr spc="5" dirty="0">
                <a:solidFill>
                  <a:prstClr val="black"/>
                </a:solidFill>
                <a:cs typeface="Calibri"/>
              </a:rPr>
              <a:t>h</a:t>
            </a:r>
            <a:r>
              <a:rPr spc="-5" dirty="0">
                <a:solidFill>
                  <a:prstClr val="black"/>
                </a:solidFill>
                <a:cs typeface="Calibri"/>
              </a:rPr>
              <a:t>arus   menu</a:t>
            </a:r>
            <a:r>
              <a:rPr spc="-10" dirty="0">
                <a:solidFill>
                  <a:prstClr val="black"/>
                </a:solidFill>
                <a:cs typeface="Calibri"/>
              </a:rPr>
              <a:t>n</a:t>
            </a:r>
            <a:r>
              <a:rPr dirty="0">
                <a:solidFill>
                  <a:prstClr val="black"/>
                </a:solidFill>
                <a:cs typeface="Calibri"/>
              </a:rPr>
              <a:t>j</a:t>
            </a:r>
            <a:r>
              <a:rPr spc="-5" dirty="0">
                <a:solidFill>
                  <a:prstClr val="black"/>
                </a:solidFill>
                <a:cs typeface="Calibri"/>
              </a:rPr>
              <a:t>uk  </a:t>
            </a:r>
            <a:r>
              <a:rPr spc="10" dirty="0">
                <a:solidFill>
                  <a:prstClr val="black"/>
                </a:solidFill>
                <a:cs typeface="Calibri"/>
              </a:rPr>
              <a:t> </a:t>
            </a:r>
            <a:r>
              <a:rPr spc="-15" dirty="0">
                <a:solidFill>
                  <a:prstClr val="black"/>
                </a:solidFill>
                <a:cs typeface="Calibri"/>
              </a:rPr>
              <a:t>k</a:t>
            </a:r>
            <a:r>
              <a:rPr spc="-5" dirty="0">
                <a:solidFill>
                  <a:prstClr val="black"/>
                </a:solidFill>
                <a:cs typeface="Calibri"/>
              </a:rPr>
              <a:t>ary</a:t>
            </a:r>
            <a:r>
              <a:rPr spc="-20" dirty="0">
                <a:solidFill>
                  <a:prstClr val="black"/>
                </a:solidFill>
                <a:cs typeface="Calibri"/>
              </a:rPr>
              <a:t>a</a:t>
            </a:r>
            <a:r>
              <a:rPr spc="-30" dirty="0">
                <a:solidFill>
                  <a:prstClr val="black"/>
                </a:solidFill>
                <a:cs typeface="Calibri"/>
              </a:rPr>
              <a:t>w</a:t>
            </a:r>
            <a:r>
              <a:rPr spc="-5" dirty="0">
                <a:solidFill>
                  <a:prstClr val="black"/>
                </a:solidFill>
                <a:cs typeface="Calibri"/>
              </a:rPr>
              <a:t>an  </a:t>
            </a:r>
            <a:r>
              <a:rPr spc="10" dirty="0">
                <a:solidFill>
                  <a:prstClr val="black"/>
                </a:solidFill>
                <a:cs typeface="Calibri"/>
              </a:rPr>
              <a:t> </a:t>
            </a:r>
            <a:r>
              <a:rPr spc="-5" dirty="0">
                <a:solidFill>
                  <a:prstClr val="black"/>
                </a:solidFill>
                <a:cs typeface="Calibri"/>
              </a:rPr>
              <a:t>perusaha</a:t>
            </a:r>
            <a:r>
              <a:rPr dirty="0">
                <a:solidFill>
                  <a:prstClr val="black"/>
                </a:solidFill>
                <a:cs typeface="Calibri"/>
              </a:rPr>
              <a:t>a</a:t>
            </a:r>
            <a:r>
              <a:rPr spc="-10" dirty="0">
                <a:solidFill>
                  <a:prstClr val="black"/>
                </a:solidFill>
                <a:cs typeface="Calibri"/>
              </a:rPr>
              <a:t>n  </a:t>
            </a:r>
            <a:r>
              <a:rPr spc="20" dirty="0">
                <a:solidFill>
                  <a:prstClr val="black"/>
                </a:solidFill>
                <a:cs typeface="Calibri"/>
              </a:rPr>
              <a:t> </a:t>
            </a:r>
            <a:r>
              <a:rPr spc="-5" dirty="0">
                <a:solidFill>
                  <a:prstClr val="black"/>
                </a:solidFill>
                <a:cs typeface="Calibri"/>
              </a:rPr>
              <a:t>s</a:t>
            </a:r>
            <a:r>
              <a:rPr spc="-15" dirty="0">
                <a:solidFill>
                  <a:prstClr val="black"/>
                </a:solidFill>
                <a:cs typeface="Calibri"/>
              </a:rPr>
              <a:t>e</a:t>
            </a:r>
            <a:r>
              <a:rPr spc="-10" dirty="0">
                <a:solidFill>
                  <a:prstClr val="black"/>
                </a:solidFill>
                <a:cs typeface="Calibri"/>
              </a:rPr>
              <a:t>b</a:t>
            </a:r>
            <a:r>
              <a:rPr spc="15" dirty="0">
                <a:solidFill>
                  <a:prstClr val="black"/>
                </a:solidFill>
                <a:cs typeface="Calibri"/>
              </a:rPr>
              <a:t>a</a:t>
            </a:r>
            <a:r>
              <a:rPr spc="-35" dirty="0">
                <a:solidFill>
                  <a:prstClr val="black"/>
                </a:solidFill>
                <a:cs typeface="Calibri"/>
              </a:rPr>
              <a:t>g</a:t>
            </a:r>
            <a:r>
              <a:rPr spc="-5" dirty="0">
                <a:solidFill>
                  <a:prstClr val="black"/>
                </a:solidFill>
                <a:cs typeface="Calibri"/>
              </a:rPr>
              <a:t>ai  </a:t>
            </a:r>
            <a:r>
              <a:rPr spc="20" dirty="0">
                <a:solidFill>
                  <a:prstClr val="black"/>
                </a:solidFill>
                <a:cs typeface="Calibri"/>
              </a:rPr>
              <a:t> </a:t>
            </a:r>
            <a:r>
              <a:rPr spc="-30" dirty="0">
                <a:solidFill>
                  <a:prstClr val="black"/>
                </a:solidFill>
                <a:cs typeface="Calibri"/>
              </a:rPr>
              <a:t>w</a:t>
            </a:r>
            <a:r>
              <a:rPr spc="-5" dirty="0">
                <a:solidFill>
                  <a:prstClr val="black"/>
                </a:solidFill>
                <a:cs typeface="Calibri"/>
              </a:rPr>
              <a:t>akil man</a:t>
            </a:r>
            <a:r>
              <a:rPr dirty="0">
                <a:solidFill>
                  <a:prstClr val="black"/>
                </a:solidFill>
                <a:cs typeface="Calibri"/>
              </a:rPr>
              <a:t>a</a:t>
            </a:r>
            <a:r>
              <a:rPr spc="-5" dirty="0">
                <a:solidFill>
                  <a:prstClr val="black"/>
                </a:solidFill>
                <a:cs typeface="Calibri"/>
              </a:rPr>
              <a:t>j</a:t>
            </a:r>
            <a:r>
              <a:rPr spc="5" dirty="0">
                <a:solidFill>
                  <a:prstClr val="black"/>
                </a:solidFill>
                <a:cs typeface="Calibri"/>
              </a:rPr>
              <a:t>e</a:t>
            </a:r>
            <a:r>
              <a:rPr spc="-10" dirty="0">
                <a:solidFill>
                  <a:prstClr val="black"/>
                </a:solidFill>
                <a:cs typeface="Calibri"/>
              </a:rPr>
              <a:t>m</a:t>
            </a:r>
            <a:r>
              <a:rPr spc="-15" dirty="0">
                <a:solidFill>
                  <a:prstClr val="black"/>
                </a:solidFill>
                <a:cs typeface="Calibri"/>
              </a:rPr>
              <a:t>e</a:t>
            </a:r>
            <a:r>
              <a:rPr spc="-10" dirty="0">
                <a:solidFill>
                  <a:prstClr val="black"/>
                </a:solidFill>
                <a:cs typeface="Calibri"/>
              </a:rPr>
              <a:t>n</a:t>
            </a:r>
            <a:r>
              <a:rPr spc="55" dirty="0">
                <a:solidFill>
                  <a:prstClr val="black"/>
                </a:solidFill>
                <a:cs typeface="Calibri"/>
              </a:rPr>
              <a:t> </a:t>
            </a:r>
            <a:r>
              <a:rPr i="1" spc="-10" dirty="0">
                <a:solidFill>
                  <a:prstClr val="black"/>
                </a:solidFill>
                <a:cs typeface="Calibri"/>
              </a:rPr>
              <a:t>(</a:t>
            </a:r>
            <a:r>
              <a:rPr b="1" i="1" spc="-10" dirty="0">
                <a:solidFill>
                  <a:prstClr val="black"/>
                </a:solidFill>
                <a:cs typeface="Calibri"/>
              </a:rPr>
              <a:t>ma</a:t>
            </a:r>
            <a:r>
              <a:rPr b="1" i="1" spc="-5" dirty="0">
                <a:solidFill>
                  <a:prstClr val="black"/>
                </a:solidFill>
                <a:cs typeface="Calibri"/>
              </a:rPr>
              <a:t>n</a:t>
            </a:r>
            <a:r>
              <a:rPr b="1" i="1" spc="-10" dirty="0">
                <a:solidFill>
                  <a:prstClr val="black"/>
                </a:solidFill>
                <a:cs typeface="Calibri"/>
              </a:rPr>
              <a:t>ag</a:t>
            </a:r>
            <a:r>
              <a:rPr b="1" i="1" dirty="0">
                <a:solidFill>
                  <a:prstClr val="black"/>
                </a:solidFill>
                <a:cs typeface="Calibri"/>
              </a:rPr>
              <a:t>e</a:t>
            </a:r>
            <a:r>
              <a:rPr b="1" i="1" spc="-10" dirty="0">
                <a:solidFill>
                  <a:prstClr val="black"/>
                </a:solidFill>
                <a:cs typeface="Calibri"/>
              </a:rPr>
              <a:t>m</a:t>
            </a:r>
            <a:r>
              <a:rPr b="1" i="1" dirty="0">
                <a:solidFill>
                  <a:prstClr val="black"/>
                </a:solidFill>
                <a:cs typeface="Calibri"/>
              </a:rPr>
              <a:t>e</a:t>
            </a:r>
            <a:r>
              <a:rPr b="1" i="1" spc="-20" dirty="0">
                <a:solidFill>
                  <a:prstClr val="black"/>
                </a:solidFill>
                <a:cs typeface="Calibri"/>
              </a:rPr>
              <a:t>n</a:t>
            </a:r>
            <a:r>
              <a:rPr b="1" i="1" spc="-5" dirty="0">
                <a:solidFill>
                  <a:prstClr val="black"/>
                </a:solidFill>
                <a:cs typeface="Calibri"/>
              </a:rPr>
              <a:t>t</a:t>
            </a:r>
            <a:r>
              <a:rPr b="1" i="1" spc="50" dirty="0">
                <a:solidFill>
                  <a:prstClr val="black"/>
                </a:solidFill>
                <a:cs typeface="Calibri"/>
              </a:rPr>
              <a:t> </a:t>
            </a:r>
            <a:r>
              <a:rPr b="1" i="1" spc="-5" dirty="0">
                <a:solidFill>
                  <a:prstClr val="black"/>
                </a:solidFill>
                <a:cs typeface="Calibri"/>
              </a:rPr>
              <a:t>repre</a:t>
            </a:r>
            <a:r>
              <a:rPr b="1" i="1" dirty="0">
                <a:solidFill>
                  <a:prstClr val="black"/>
                </a:solidFill>
                <a:cs typeface="Calibri"/>
              </a:rPr>
              <a:t>s</a:t>
            </a:r>
            <a:r>
              <a:rPr b="1" i="1" spc="-5" dirty="0">
                <a:solidFill>
                  <a:prstClr val="black"/>
                </a:solidFill>
                <a:cs typeface="Calibri"/>
              </a:rPr>
              <a:t>en</a:t>
            </a:r>
            <a:r>
              <a:rPr b="1" i="1" spc="-25" dirty="0">
                <a:solidFill>
                  <a:prstClr val="black"/>
                </a:solidFill>
                <a:cs typeface="Calibri"/>
              </a:rPr>
              <a:t>t</a:t>
            </a:r>
            <a:r>
              <a:rPr b="1" i="1" spc="-5" dirty="0">
                <a:solidFill>
                  <a:prstClr val="black"/>
                </a:solidFill>
                <a:cs typeface="Calibri"/>
              </a:rPr>
              <a:t>ative</a:t>
            </a:r>
            <a:r>
              <a:rPr i="1" spc="-5" dirty="0">
                <a:solidFill>
                  <a:prstClr val="black"/>
                </a:solidFill>
                <a:cs typeface="Calibri"/>
              </a:rPr>
              <a:t>)</a:t>
            </a:r>
            <a:r>
              <a:rPr i="1" spc="45" dirty="0">
                <a:solidFill>
                  <a:prstClr val="black"/>
                </a:solidFill>
                <a:cs typeface="Calibri"/>
              </a:rPr>
              <a:t> </a:t>
            </a:r>
            <a:r>
              <a:rPr spc="-15" dirty="0">
                <a:solidFill>
                  <a:prstClr val="black"/>
                </a:solidFill>
                <a:cs typeface="Calibri"/>
              </a:rPr>
              <a:t>y</a:t>
            </a:r>
            <a:r>
              <a:rPr spc="-5" dirty="0">
                <a:solidFill>
                  <a:prstClr val="black"/>
                </a:solidFill>
                <a:cs typeface="Calibri"/>
              </a:rPr>
              <a:t>ang</a:t>
            </a:r>
            <a:r>
              <a:rPr spc="35" dirty="0">
                <a:solidFill>
                  <a:prstClr val="black"/>
                </a:solidFill>
                <a:cs typeface="Calibri"/>
              </a:rPr>
              <a:t> </a:t>
            </a:r>
            <a:r>
              <a:rPr b="1" spc="-5" dirty="0">
                <a:solidFill>
                  <a:prstClr val="black"/>
                </a:solidFill>
                <a:cs typeface="Calibri"/>
              </a:rPr>
              <a:t>memi</a:t>
            </a:r>
            <a:r>
              <a:rPr b="1" spc="-15" dirty="0">
                <a:solidFill>
                  <a:prstClr val="black"/>
                </a:solidFill>
                <a:cs typeface="Calibri"/>
              </a:rPr>
              <a:t>l</a:t>
            </a:r>
            <a:r>
              <a:rPr b="1" spc="-5" dirty="0">
                <a:solidFill>
                  <a:prstClr val="black"/>
                </a:solidFill>
                <a:cs typeface="Calibri"/>
              </a:rPr>
              <a:t>iki</a:t>
            </a:r>
            <a:r>
              <a:rPr b="1" spc="40" dirty="0">
                <a:solidFill>
                  <a:prstClr val="black"/>
                </a:solidFill>
                <a:cs typeface="Calibri"/>
              </a:rPr>
              <a:t> </a:t>
            </a:r>
            <a:r>
              <a:rPr b="1" spc="-40" dirty="0">
                <a:solidFill>
                  <a:prstClr val="black"/>
                </a:solidFill>
                <a:cs typeface="Calibri"/>
              </a:rPr>
              <a:t>k</a:t>
            </a:r>
            <a:r>
              <a:rPr b="1" spc="-5" dirty="0">
                <a:solidFill>
                  <a:prstClr val="black"/>
                </a:solidFill>
                <a:cs typeface="Calibri"/>
              </a:rPr>
              <a:t>ebebasan</a:t>
            </a:r>
            <a:r>
              <a:rPr b="1" spc="50" dirty="0">
                <a:solidFill>
                  <a:prstClr val="black"/>
                </a:solidFill>
                <a:cs typeface="Calibri"/>
              </a:rPr>
              <a:t> </a:t>
            </a:r>
            <a:r>
              <a:rPr b="1" spc="-10" dirty="0">
                <a:solidFill>
                  <a:prstClr val="black"/>
                </a:solidFill>
                <a:cs typeface="Calibri"/>
              </a:rPr>
              <a:t>dan</a:t>
            </a:r>
            <a:r>
              <a:rPr b="1" spc="60" dirty="0">
                <a:solidFill>
                  <a:prstClr val="black"/>
                </a:solidFill>
                <a:cs typeface="Calibri"/>
              </a:rPr>
              <a:t> </a:t>
            </a:r>
            <a:r>
              <a:rPr b="1" spc="-30" dirty="0">
                <a:solidFill>
                  <a:prstClr val="black"/>
                </a:solidFill>
                <a:cs typeface="Calibri"/>
              </a:rPr>
              <a:t>k</a:t>
            </a:r>
            <a:r>
              <a:rPr b="1" spc="-5" dirty="0">
                <a:solidFill>
                  <a:prstClr val="black"/>
                </a:solidFill>
                <a:cs typeface="Calibri"/>
              </a:rPr>
              <a:t>eleluasaan a</a:t>
            </a:r>
            <a:r>
              <a:rPr b="1" spc="-20" dirty="0">
                <a:solidFill>
                  <a:prstClr val="black"/>
                </a:solidFill>
                <a:cs typeface="Calibri"/>
              </a:rPr>
              <a:t>k</a:t>
            </a:r>
            <a:r>
              <a:rPr b="1" spc="-5" dirty="0">
                <a:solidFill>
                  <a:prstClr val="black"/>
                </a:solidFill>
                <a:cs typeface="Calibri"/>
              </a:rPr>
              <a:t>ses</a:t>
            </a:r>
            <a:r>
              <a:rPr b="1" spc="10" dirty="0">
                <a:solidFill>
                  <a:prstClr val="black"/>
                </a:solidFill>
                <a:cs typeface="Calibri"/>
              </a:rPr>
              <a:t> </a:t>
            </a:r>
            <a:r>
              <a:rPr b="1" spc="-5" dirty="0">
                <a:solidFill>
                  <a:prstClr val="black"/>
                </a:solidFill>
                <a:cs typeface="Calibri"/>
              </a:rPr>
              <a:t>menuju</a:t>
            </a:r>
            <a:r>
              <a:rPr b="1" spc="10" dirty="0">
                <a:solidFill>
                  <a:prstClr val="black"/>
                </a:solidFill>
                <a:cs typeface="Calibri"/>
              </a:rPr>
              <a:t> </a:t>
            </a:r>
            <a:r>
              <a:rPr b="1" spc="-5" dirty="0">
                <a:solidFill>
                  <a:prstClr val="black"/>
                </a:solidFill>
                <a:cs typeface="Calibri"/>
              </a:rPr>
              <a:t>manaj</a:t>
            </a:r>
            <a:r>
              <a:rPr b="1" dirty="0">
                <a:solidFill>
                  <a:prstClr val="black"/>
                </a:solidFill>
                <a:cs typeface="Calibri"/>
              </a:rPr>
              <a:t>e</a:t>
            </a:r>
            <a:r>
              <a:rPr b="1" spc="-5" dirty="0">
                <a:solidFill>
                  <a:prstClr val="black"/>
                </a:solidFill>
                <a:cs typeface="Calibri"/>
              </a:rPr>
              <a:t>m</a:t>
            </a:r>
            <a:r>
              <a:rPr b="1" spc="-10" dirty="0">
                <a:solidFill>
                  <a:prstClr val="black"/>
                </a:solidFill>
                <a:cs typeface="Calibri"/>
              </a:rPr>
              <a:t>en</a:t>
            </a:r>
            <a:r>
              <a:rPr b="1" spc="-5" dirty="0">
                <a:solidFill>
                  <a:prstClr val="black"/>
                </a:solidFill>
                <a:cs typeface="Calibri"/>
              </a:rPr>
              <a:t> </a:t>
            </a:r>
            <a:r>
              <a:rPr b="1" spc="-10" dirty="0">
                <a:solidFill>
                  <a:prstClr val="black"/>
                </a:solidFill>
                <a:cs typeface="Calibri"/>
              </a:rPr>
              <a:t>p</a:t>
            </a:r>
            <a:r>
              <a:rPr b="1" dirty="0">
                <a:solidFill>
                  <a:prstClr val="black"/>
                </a:solidFill>
                <a:cs typeface="Calibri"/>
              </a:rPr>
              <a:t>u</a:t>
            </a:r>
            <a:r>
              <a:rPr b="1" spc="-10" dirty="0">
                <a:solidFill>
                  <a:prstClr val="black"/>
                </a:solidFill>
                <a:cs typeface="Calibri"/>
              </a:rPr>
              <a:t>n</a:t>
            </a:r>
            <a:r>
              <a:rPr b="1" dirty="0">
                <a:solidFill>
                  <a:prstClr val="black"/>
                </a:solidFill>
                <a:cs typeface="Calibri"/>
              </a:rPr>
              <a:t>c</a:t>
            </a:r>
            <a:r>
              <a:rPr b="1" spc="-5" dirty="0">
                <a:solidFill>
                  <a:prstClr val="black"/>
                </a:solidFill>
                <a:cs typeface="Calibri"/>
              </a:rPr>
              <a:t>ak</a:t>
            </a:r>
            <a:r>
              <a:rPr b="1" spc="-10" dirty="0">
                <a:solidFill>
                  <a:prstClr val="black"/>
                </a:solidFill>
                <a:cs typeface="Calibri"/>
              </a:rPr>
              <a:t> </a:t>
            </a:r>
            <a:r>
              <a:rPr spc="-5" dirty="0">
                <a:solidFill>
                  <a:prstClr val="black"/>
                </a:solidFill>
                <a:cs typeface="Calibri"/>
              </a:rPr>
              <a:t>untuk </a:t>
            </a:r>
            <a:r>
              <a:rPr spc="-10" dirty="0">
                <a:solidFill>
                  <a:prstClr val="black"/>
                </a:solidFill>
                <a:cs typeface="Calibri"/>
              </a:rPr>
              <a:t>m</a:t>
            </a:r>
            <a:r>
              <a:rPr spc="-15" dirty="0">
                <a:solidFill>
                  <a:prstClr val="black"/>
                </a:solidFill>
                <a:cs typeface="Calibri"/>
              </a:rPr>
              <a:t>e</a:t>
            </a:r>
            <a:r>
              <a:rPr spc="-25" dirty="0">
                <a:solidFill>
                  <a:prstClr val="black"/>
                </a:solidFill>
                <a:cs typeface="Calibri"/>
              </a:rPr>
              <a:t>n</a:t>
            </a:r>
            <a:r>
              <a:rPr spc="-15" dirty="0">
                <a:solidFill>
                  <a:prstClr val="black"/>
                </a:solidFill>
                <a:cs typeface="Calibri"/>
              </a:rPr>
              <a:t>y</a:t>
            </a:r>
            <a:r>
              <a:rPr spc="-5" dirty="0">
                <a:solidFill>
                  <a:prstClr val="black"/>
                </a:solidFill>
                <a:cs typeface="Calibri"/>
              </a:rPr>
              <a:t>el</a:t>
            </a:r>
            <a:r>
              <a:rPr spc="-15" dirty="0">
                <a:solidFill>
                  <a:prstClr val="black"/>
                </a:solidFill>
                <a:cs typeface="Calibri"/>
              </a:rPr>
              <a:t>e</a:t>
            </a:r>
            <a:r>
              <a:rPr spc="-5" dirty="0">
                <a:solidFill>
                  <a:prstClr val="black"/>
                </a:solidFill>
                <a:cs typeface="Calibri"/>
              </a:rPr>
              <a:t>sai</a:t>
            </a:r>
            <a:r>
              <a:rPr spc="-20" dirty="0">
                <a:solidFill>
                  <a:prstClr val="black"/>
                </a:solidFill>
                <a:cs typeface="Calibri"/>
              </a:rPr>
              <a:t>k</a:t>
            </a:r>
            <a:r>
              <a:rPr spc="-5" dirty="0">
                <a:solidFill>
                  <a:prstClr val="black"/>
                </a:solidFill>
                <a:cs typeface="Calibri"/>
              </a:rPr>
              <a:t>an</a:t>
            </a:r>
            <a:r>
              <a:rPr spc="55" dirty="0">
                <a:solidFill>
                  <a:prstClr val="black"/>
                </a:solidFill>
                <a:cs typeface="Calibri"/>
              </a:rPr>
              <a:t> </a:t>
            </a:r>
            <a:r>
              <a:rPr spc="-5" dirty="0">
                <a:solidFill>
                  <a:prstClr val="black"/>
                </a:solidFill>
                <a:cs typeface="Calibri"/>
              </a:rPr>
              <a:t>isu </a:t>
            </a:r>
            <a:r>
              <a:rPr spc="-10" dirty="0">
                <a:solidFill>
                  <a:prstClr val="black"/>
                </a:solidFill>
                <a:cs typeface="Calibri"/>
              </a:rPr>
              <a:t>man</a:t>
            </a:r>
            <a:r>
              <a:rPr dirty="0">
                <a:solidFill>
                  <a:prstClr val="black"/>
                </a:solidFill>
                <a:cs typeface="Calibri"/>
              </a:rPr>
              <a:t>a</a:t>
            </a:r>
            <a:r>
              <a:rPr spc="-5" dirty="0">
                <a:solidFill>
                  <a:prstClr val="black"/>
                </a:solidFill>
                <a:cs typeface="Calibri"/>
              </a:rPr>
              <a:t>jem</a:t>
            </a:r>
            <a:r>
              <a:rPr spc="-15" dirty="0">
                <a:solidFill>
                  <a:prstClr val="black"/>
                </a:solidFill>
                <a:cs typeface="Calibri"/>
              </a:rPr>
              <a:t>e</a:t>
            </a:r>
            <a:r>
              <a:rPr spc="-10" dirty="0">
                <a:solidFill>
                  <a:prstClr val="black"/>
                </a:solidFill>
                <a:cs typeface="Calibri"/>
              </a:rPr>
              <a:t>n</a:t>
            </a:r>
            <a:r>
              <a:rPr spc="30" dirty="0">
                <a:solidFill>
                  <a:prstClr val="black"/>
                </a:solidFill>
                <a:cs typeface="Calibri"/>
              </a:rPr>
              <a:t> </a:t>
            </a:r>
            <a:r>
              <a:rPr spc="-10" dirty="0">
                <a:solidFill>
                  <a:prstClr val="black"/>
                </a:solidFill>
                <a:cs typeface="Calibri"/>
              </a:rPr>
              <a:t>mut</a:t>
            </a:r>
            <a:r>
              <a:rPr spc="-5" dirty="0">
                <a:solidFill>
                  <a:prstClr val="black"/>
                </a:solidFill>
                <a:cs typeface="Calibri"/>
              </a:rPr>
              <a:t>u.</a:t>
            </a:r>
            <a:endParaRPr dirty="0">
              <a:solidFill>
                <a:prstClr val="black"/>
              </a:solidFill>
              <a:cs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16A9FB5-6443-4D65-A514-A99A78023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957" y="3040117"/>
            <a:ext cx="3950085" cy="330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91441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40509"/>
            <a:ext cx="9906000" cy="524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300335"/>
            <a:ext cx="63310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2400" b="1" dirty="0" smtClean="0">
                <a:sym typeface="Wingdings" pitchFamily="2" charset="2"/>
              </a:rPr>
              <a:t>C. MEASUREMENT TRACEABILITY</a:t>
            </a:r>
            <a:endParaRPr lang="en-US" sz="2400" b="1" dirty="0"/>
          </a:p>
        </p:txBody>
      </p:sp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E85B78-FF2D-4232-AFFB-22F38FDEF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10" name="object 15">
            <a:extLst>
              <a:ext uri="{FF2B5EF4-FFF2-40B4-BE49-F238E27FC236}">
                <a16:creationId xmlns:a16="http://schemas.microsoft.com/office/drawing/2014/main" xmlns="" id="{6AFC517A-78F0-403A-ADDB-04DBE5D3457B}"/>
              </a:ext>
            </a:extLst>
          </p:cNvPr>
          <p:cNvSpPr/>
          <p:nvPr/>
        </p:nvSpPr>
        <p:spPr>
          <a:xfrm>
            <a:off x="2774731" y="4350913"/>
            <a:ext cx="3679257" cy="1973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xmlns="" id="{498BDD7B-763A-4708-9B71-19AC8B3DE409}"/>
              </a:ext>
            </a:extLst>
          </p:cNvPr>
          <p:cNvSpPr txBox="1"/>
          <p:nvPr/>
        </p:nvSpPr>
        <p:spPr>
          <a:xfrm>
            <a:off x="1071312" y="985795"/>
            <a:ext cx="8453688" cy="28242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ts val="950"/>
              </a:lnSpc>
              <a:spcBef>
                <a:spcPts val="49"/>
              </a:spcBef>
              <a:spcAft>
                <a:spcPts val="0"/>
              </a:spcAft>
              <a:buClr>
                <a:srgbClr val="D34817"/>
              </a:buClr>
              <a:buSzTx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ts val="950"/>
              </a:lnSpc>
              <a:spcBef>
                <a:spcPts val="49"/>
              </a:spcBef>
              <a:spcAft>
                <a:spcPts val="0"/>
              </a:spcAft>
              <a:buClr>
                <a:srgbClr val="D34817"/>
              </a:buClr>
              <a:buSzTx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636588" lvl="2" indent="-636588" defTabSz="914400">
              <a:buFont typeface="Calibri"/>
              <a:buAutoNum type="arabicPeriod"/>
              <a:tabLst>
                <a:tab pos="234951" algn="l"/>
              </a:tabLst>
            </a:pP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eru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ahaan </a:t>
            </a:r>
            <a:r>
              <a:rPr kumimoji="0" b="0" i="0" u="none" strike="noStrike" kern="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h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rus </a:t>
            </a:r>
            <a:r>
              <a:rPr kumimoji="0" b="0" i="0" u="none" strike="noStrike" kern="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ap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an, </a:t>
            </a:r>
            <a:r>
              <a:rPr kumimoji="0" b="0" i="0" u="none" strike="noStrike" kern="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ngim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l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me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si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 </a:t>
            </a:r>
            <a:r>
              <a:rPr kumimoji="0" b="0" i="0" u="none" strike="noStrike" kern="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 </a:t>
            </a:r>
            <a:r>
              <a:rPr kumimoji="0" b="0" i="0" u="none" strike="noStrike" kern="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mem</a:t>
            </a:r>
            <a:r>
              <a:rPr kumimoji="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lih</a:t>
            </a:r>
            <a:r>
              <a:rPr kumimoji="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0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pros</a:t>
            </a:r>
            <a:r>
              <a:rPr kumimoji="0" b="1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lang="en-US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re</a:t>
            </a:r>
            <a:r>
              <a:rPr kumimoji="0" b="1" i="1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c</a:t>
            </a:r>
            <a:r>
              <a:rPr kumimoji="0" b="1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all</a:t>
            </a:r>
            <a:r>
              <a:rPr kumimoji="0" b="1" i="1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(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pen</a:t>
            </a:r>
            <a:r>
              <a:rPr kumimoji="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g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abilan</a:t>
            </a:r>
            <a:r>
              <a:rPr kumimoji="0" b="0" i="0" u="none" strike="noStrike" kern="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ul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ng)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al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 ukur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y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ang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rlukan</a:t>
            </a:r>
            <a:r>
              <a:rPr kumimoji="0" b="0" i="0" u="none" strike="noStrike" kern="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alib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asi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au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v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eri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f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as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.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  <a:p>
            <a:pPr marL="179388" marR="0" lvl="0" indent="-166688" defTabSz="914400" eaLnBrk="1" fontAlgn="auto" latinLnBrk="0" hangingPunct="1">
              <a:lnSpc>
                <a:spcPts val="1100"/>
              </a:lnSpc>
              <a:spcBef>
                <a:spcPts val="3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636588" lvl="2" indent="-636588" defTabSz="914400">
              <a:buFont typeface="Calibri"/>
              <a:buAutoNum type="arabicPeriod" startAt="2"/>
              <a:tabLst>
                <a:tab pos="215266" algn="l"/>
              </a:tabLst>
            </a:pP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er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saha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b="0" i="0" u="none" strike="noStrike" kern="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h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rus</a:t>
            </a:r>
            <a:r>
              <a:rPr kumimoji="0" b="0" i="0" u="none" strike="noStrike" kern="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eme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l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ih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f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ar</a:t>
            </a:r>
            <a:r>
              <a:rPr kumimoji="0" b="0" i="0" u="none" strike="noStrike" kern="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al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b="0" i="0" u="none" strike="noStrike" kern="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uku</a:t>
            </a:r>
            <a:r>
              <a:rPr kumimoji="0" b="0" i="0" u="none" strike="noStrike" kern="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,</a:t>
            </a:r>
            <a:r>
              <a:rPr kumimoji="0" b="0" i="0" u="none" strike="noStrike" kern="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er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uk</a:t>
            </a:r>
            <a:r>
              <a:rPr kumimoji="0" b="0" i="0" u="none" strike="noStrike" kern="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di</a:t>
            </a:r>
            <a:r>
              <a:rPr kumimoji="0" b="0" i="0" u="none" strike="noStrike" kern="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</a:t>
            </a:r>
            <a:r>
              <a:rPr kumimoji="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lam</a:t>
            </a:r>
            <a:r>
              <a:rPr kumimoji="0" b="0" i="0" u="none" strike="noStrike" kern="0" cap="none" spc="-2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b="0" i="0" u="none" strike="noStrike" kern="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y</a:t>
            </a:r>
            <a:r>
              <a:rPr kumimoji="0" b="0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ident</a:t>
            </a:r>
            <a:r>
              <a:rPr kumimoji="0" b="1" i="0" u="none" strike="noStrike" kern="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</a:t>
            </a:r>
            <a:r>
              <a:rPr kumimoji="0" b="1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f</a:t>
            </a:r>
            <a:r>
              <a:rPr kumimoji="0" b="1" i="0" u="none" strike="noStrike" kern="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ik</a:t>
            </a:r>
            <a:r>
              <a:rPr kumimoji="0" b="1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asi</a:t>
            </a:r>
            <a:r>
              <a:rPr lang="en-US" kern="0" spc="-10" dirty="0">
                <a:solidFill>
                  <a:prstClr val="black"/>
                </a:solidFill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</a:t>
            </a:r>
            <a:r>
              <a:rPr kumimoji="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b="0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,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lo</a:t>
            </a:r>
            <a:r>
              <a:rPr kumimoji="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as</a:t>
            </a:r>
            <a:r>
              <a:rPr kumimoji="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,</a:t>
            </a:r>
            <a:r>
              <a:rPr kumimoji="0" b="0" i="0" u="none" strike="noStrike" kern="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et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o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de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alib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as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,</a:t>
            </a:r>
            <a:r>
              <a:rPr kumimoji="0" b="0" i="0" u="none" strike="noStrike" kern="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f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uens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/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re</a:t>
            </a:r>
            <a:r>
              <a:rPr kumimoji="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ang</a:t>
            </a:r>
            <a:r>
              <a:rPr kumimoji="0" b="1" i="0" u="none" strike="noStrike" kern="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al</a:t>
            </a:r>
            <a:r>
              <a:rPr kumimoji="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b</a:t>
            </a:r>
            <a:r>
              <a:rPr kumimoji="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asi</a:t>
            </a:r>
            <a:r>
              <a:rPr kumimoji="0" b="1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kri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eria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eber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eri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aa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.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  <a:p>
            <a:pPr marL="179388" marR="0" lvl="0" indent="-166688" defTabSz="914400" eaLnBrk="1" fontAlgn="auto" latinLnBrk="0" hangingPunct="1">
              <a:lnSpc>
                <a:spcPts val="1100"/>
              </a:lnSpc>
              <a:spcBef>
                <a:spcPts val="3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636588" marR="12700" lvl="2" indent="-636588" defTabSz="914400">
              <a:buFont typeface="Calibri"/>
              <a:buAutoNum type="arabicPeriod" startAt="3"/>
              <a:tabLst>
                <a:tab pos="260986" algn="l"/>
              </a:tabLst>
            </a:pP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alib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asi 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au  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v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er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fi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  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h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rus 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m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ert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mba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ng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   </a:t>
            </a:r>
            <a:r>
              <a:rPr kumimoji="0" b="1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ondisi  </a:t>
            </a:r>
            <a:r>
              <a:rPr kumimoji="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l</a:t>
            </a:r>
            <a:r>
              <a:rPr kumimoji="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ng</a:t>
            </a:r>
            <a:r>
              <a:rPr kumimoji="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</a:t>
            </a: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b="1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g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  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y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ang di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y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</p:txBody>
      </p:sp>
      <p:sp>
        <p:nvSpPr>
          <p:cNvPr id="13" name="object 19">
            <a:extLst>
              <a:ext uri="{FF2B5EF4-FFF2-40B4-BE49-F238E27FC236}">
                <a16:creationId xmlns:a16="http://schemas.microsoft.com/office/drawing/2014/main" xmlns="" id="{CDB1F869-FCB4-4024-9857-9AB8C4876BCA}"/>
              </a:ext>
            </a:extLst>
          </p:cNvPr>
          <p:cNvSpPr txBox="1"/>
          <p:nvPr/>
        </p:nvSpPr>
        <p:spPr>
          <a:xfrm>
            <a:off x="879498" y="5238491"/>
            <a:ext cx="1895232" cy="1985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defTabSz="914400"/>
            <a:r>
              <a:rPr sz="1100" b="1" spc="-5" dirty="0">
                <a:solidFill>
                  <a:srgbClr val="696464"/>
                </a:solidFill>
                <a:cs typeface="Calibri"/>
              </a:rPr>
              <a:t>I</a:t>
            </a:r>
            <a:r>
              <a:rPr sz="1100" b="1" spc="-15" dirty="0">
                <a:solidFill>
                  <a:srgbClr val="696464"/>
                </a:solidFill>
                <a:cs typeface="Calibri"/>
              </a:rPr>
              <a:t>d</a:t>
            </a:r>
            <a:r>
              <a:rPr sz="1100" b="1" spc="-5" dirty="0">
                <a:solidFill>
                  <a:srgbClr val="696464"/>
                </a:solidFill>
                <a:cs typeface="Calibri"/>
              </a:rPr>
              <a:t>e</a:t>
            </a:r>
            <a:r>
              <a:rPr sz="1100" b="1" spc="-25" dirty="0">
                <a:solidFill>
                  <a:srgbClr val="696464"/>
                </a:solidFill>
                <a:cs typeface="Calibri"/>
              </a:rPr>
              <a:t>n</a:t>
            </a:r>
            <a:r>
              <a:rPr sz="1100" b="1" spc="-5" dirty="0">
                <a:solidFill>
                  <a:srgbClr val="696464"/>
                </a:solidFill>
                <a:cs typeface="Calibri"/>
              </a:rPr>
              <a:t>ti</a:t>
            </a:r>
            <a:r>
              <a:rPr sz="1100" b="1" spc="-15" dirty="0">
                <a:solidFill>
                  <a:srgbClr val="696464"/>
                </a:solidFill>
                <a:cs typeface="Calibri"/>
              </a:rPr>
              <a:t>f</a:t>
            </a:r>
            <a:r>
              <a:rPr sz="1100" b="1" spc="-5" dirty="0">
                <a:solidFill>
                  <a:srgbClr val="696464"/>
                </a:solidFill>
                <a:cs typeface="Calibri"/>
              </a:rPr>
              <a:t>i</a:t>
            </a:r>
            <a:r>
              <a:rPr sz="1100" b="1" spc="-20" dirty="0">
                <a:solidFill>
                  <a:srgbClr val="696464"/>
                </a:solidFill>
                <a:cs typeface="Calibri"/>
              </a:rPr>
              <a:t>k</a:t>
            </a:r>
            <a:r>
              <a:rPr sz="1100" b="1" spc="-5" dirty="0">
                <a:solidFill>
                  <a:srgbClr val="696464"/>
                </a:solidFill>
                <a:cs typeface="Calibri"/>
              </a:rPr>
              <a:t>asi</a:t>
            </a:r>
            <a:r>
              <a:rPr sz="1100" b="1" spc="55" dirty="0">
                <a:solidFill>
                  <a:srgbClr val="696464"/>
                </a:solidFill>
                <a:cs typeface="Calibri"/>
              </a:rPr>
              <a:t> </a:t>
            </a:r>
            <a:r>
              <a:rPr sz="1100" b="1" spc="-5" dirty="0">
                <a:solidFill>
                  <a:srgbClr val="696464"/>
                </a:solidFill>
                <a:cs typeface="Calibri"/>
              </a:rPr>
              <a:t>dan </a:t>
            </a:r>
            <a:r>
              <a:rPr sz="1100" b="1" spc="-20" dirty="0">
                <a:solidFill>
                  <a:srgbClr val="696464"/>
                </a:solidFill>
                <a:cs typeface="Calibri"/>
              </a:rPr>
              <a:t>P</a:t>
            </a:r>
            <a:r>
              <a:rPr sz="1100" b="1" spc="-5" dirty="0">
                <a:solidFill>
                  <a:srgbClr val="696464"/>
                </a:solidFill>
                <a:cs typeface="Calibri"/>
              </a:rPr>
              <a:t>e</a:t>
            </a:r>
            <a:r>
              <a:rPr sz="1100" b="1" spc="-25" dirty="0">
                <a:solidFill>
                  <a:srgbClr val="696464"/>
                </a:solidFill>
                <a:cs typeface="Calibri"/>
              </a:rPr>
              <a:t>n</a:t>
            </a:r>
            <a:r>
              <a:rPr sz="1100" b="1" spc="-5" dirty="0">
                <a:solidFill>
                  <a:srgbClr val="696464"/>
                </a:solidFill>
                <a:cs typeface="Calibri"/>
              </a:rPr>
              <a:t>y</a:t>
            </a:r>
            <a:r>
              <a:rPr sz="1100" b="1" spc="-15" dirty="0">
                <a:solidFill>
                  <a:srgbClr val="696464"/>
                </a:solidFill>
                <a:cs typeface="Calibri"/>
              </a:rPr>
              <a:t>i</a:t>
            </a:r>
            <a:r>
              <a:rPr sz="1100" b="1" spc="-5" dirty="0">
                <a:solidFill>
                  <a:srgbClr val="696464"/>
                </a:solidFill>
                <a:cs typeface="Calibri"/>
              </a:rPr>
              <a:t>mpanan</a:t>
            </a:r>
            <a:endParaRPr sz="11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20">
            <a:extLst>
              <a:ext uri="{FF2B5EF4-FFF2-40B4-BE49-F238E27FC236}">
                <a16:creationId xmlns:a16="http://schemas.microsoft.com/office/drawing/2014/main" xmlns="" id="{B620E7C3-A0E8-4FAC-81E4-CAC5D85913A5}"/>
              </a:ext>
            </a:extLst>
          </p:cNvPr>
          <p:cNvSpPr txBox="1"/>
          <p:nvPr/>
        </p:nvSpPr>
        <p:spPr>
          <a:xfrm>
            <a:off x="2374938" y="4436916"/>
            <a:ext cx="799585" cy="1985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defTabSz="914400"/>
            <a:r>
              <a:rPr sz="1100" b="1" spc="-5" dirty="0">
                <a:solidFill>
                  <a:srgbClr val="696464"/>
                </a:solidFill>
                <a:cs typeface="Calibri"/>
              </a:rPr>
              <a:t>Pr</a:t>
            </a:r>
            <a:r>
              <a:rPr sz="1100" b="1" spc="-15" dirty="0">
                <a:solidFill>
                  <a:srgbClr val="696464"/>
                </a:solidFill>
                <a:cs typeface="Calibri"/>
              </a:rPr>
              <a:t>o</a:t>
            </a:r>
            <a:r>
              <a:rPr sz="1100" b="1" spc="-5" dirty="0">
                <a:solidFill>
                  <a:srgbClr val="696464"/>
                </a:solidFill>
                <a:cs typeface="Calibri"/>
              </a:rPr>
              <a:t>es</a:t>
            </a:r>
            <a:r>
              <a:rPr sz="1100" b="1" spc="5" dirty="0">
                <a:solidFill>
                  <a:srgbClr val="696464"/>
                </a:solidFill>
                <a:cs typeface="Calibri"/>
              </a:rPr>
              <a:t> </a:t>
            </a:r>
            <a:r>
              <a:rPr sz="1100" b="1" i="1" spc="-15" dirty="0">
                <a:solidFill>
                  <a:srgbClr val="696464"/>
                </a:solidFill>
                <a:cs typeface="Calibri"/>
              </a:rPr>
              <a:t>R</a:t>
            </a:r>
            <a:r>
              <a:rPr sz="1100" b="1" i="1" spc="-5" dirty="0">
                <a:solidFill>
                  <a:srgbClr val="696464"/>
                </a:solidFill>
                <a:cs typeface="Calibri"/>
              </a:rPr>
              <a:t>ecall</a:t>
            </a:r>
            <a:endParaRPr sz="1100">
              <a:solidFill>
                <a:prstClr val="black"/>
              </a:solidFill>
              <a:cs typeface="Calibri"/>
            </a:endParaRPr>
          </a:p>
        </p:txBody>
      </p:sp>
      <p:sp>
        <p:nvSpPr>
          <p:cNvPr id="15" name="object 21">
            <a:extLst>
              <a:ext uri="{FF2B5EF4-FFF2-40B4-BE49-F238E27FC236}">
                <a16:creationId xmlns:a16="http://schemas.microsoft.com/office/drawing/2014/main" xmlns="" id="{EF6F6F12-B491-4677-B2E5-7FA7F93C84B8}"/>
              </a:ext>
            </a:extLst>
          </p:cNvPr>
          <p:cNvSpPr txBox="1"/>
          <p:nvPr/>
        </p:nvSpPr>
        <p:spPr>
          <a:xfrm>
            <a:off x="6169205" y="4377442"/>
            <a:ext cx="1124821" cy="1985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defTabSz="914400"/>
            <a:r>
              <a:rPr sz="1100" b="1" spc="-15" dirty="0">
                <a:solidFill>
                  <a:srgbClr val="696464"/>
                </a:solidFill>
                <a:cs typeface="Calibri"/>
              </a:rPr>
              <a:t>R</a:t>
            </a:r>
            <a:r>
              <a:rPr sz="1100" b="1" spc="-5" dirty="0">
                <a:solidFill>
                  <a:srgbClr val="696464"/>
                </a:solidFill>
                <a:cs typeface="Calibri"/>
              </a:rPr>
              <a:t>e</a:t>
            </a:r>
            <a:r>
              <a:rPr sz="1100" b="1" spc="-25" dirty="0">
                <a:solidFill>
                  <a:srgbClr val="696464"/>
                </a:solidFill>
                <a:cs typeface="Calibri"/>
              </a:rPr>
              <a:t>n</a:t>
            </a:r>
            <a:r>
              <a:rPr sz="1100" b="1" spc="-20" dirty="0">
                <a:solidFill>
                  <a:srgbClr val="696464"/>
                </a:solidFill>
                <a:cs typeface="Calibri"/>
              </a:rPr>
              <a:t>t</a:t>
            </a:r>
            <a:r>
              <a:rPr sz="1100" b="1" spc="-5" dirty="0">
                <a:solidFill>
                  <a:srgbClr val="696464"/>
                </a:solidFill>
                <a:cs typeface="Calibri"/>
              </a:rPr>
              <a:t>ang</a:t>
            </a:r>
            <a:r>
              <a:rPr sz="1100" b="1" spc="15" dirty="0">
                <a:solidFill>
                  <a:srgbClr val="696464"/>
                </a:solidFill>
                <a:cs typeface="Calibri"/>
              </a:rPr>
              <a:t> </a:t>
            </a:r>
            <a:r>
              <a:rPr sz="1100" b="1" spc="-15" dirty="0">
                <a:solidFill>
                  <a:srgbClr val="696464"/>
                </a:solidFill>
                <a:cs typeface="Calibri"/>
              </a:rPr>
              <a:t>K</a:t>
            </a:r>
            <a:r>
              <a:rPr sz="1100" b="1" spc="-5" dirty="0">
                <a:solidFill>
                  <a:srgbClr val="696464"/>
                </a:solidFill>
                <a:cs typeface="Calibri"/>
              </a:rPr>
              <a:t>alib</a:t>
            </a:r>
            <a:r>
              <a:rPr sz="1100" b="1" spc="-20" dirty="0">
                <a:solidFill>
                  <a:srgbClr val="696464"/>
                </a:solidFill>
                <a:cs typeface="Calibri"/>
              </a:rPr>
              <a:t>r</a:t>
            </a:r>
            <a:r>
              <a:rPr sz="1100" b="1" spc="-5" dirty="0">
                <a:solidFill>
                  <a:srgbClr val="696464"/>
                </a:solidFill>
                <a:cs typeface="Calibri"/>
              </a:rPr>
              <a:t>asi</a:t>
            </a:r>
            <a:endParaRPr sz="11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6" name="object 22">
            <a:extLst>
              <a:ext uri="{FF2B5EF4-FFF2-40B4-BE49-F238E27FC236}">
                <a16:creationId xmlns:a16="http://schemas.microsoft.com/office/drawing/2014/main" xmlns="" id="{75370AD0-F530-4F21-9422-6B6C72F26909}"/>
              </a:ext>
            </a:extLst>
          </p:cNvPr>
          <p:cNvSpPr txBox="1"/>
          <p:nvPr/>
        </p:nvSpPr>
        <p:spPr>
          <a:xfrm>
            <a:off x="6682493" y="5238490"/>
            <a:ext cx="1815274" cy="1985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defTabSz="914400"/>
            <a:r>
              <a:rPr sz="1100" b="1" spc="-15" dirty="0">
                <a:solidFill>
                  <a:srgbClr val="696464"/>
                </a:solidFill>
                <a:cs typeface="Calibri"/>
              </a:rPr>
              <a:t>K</a:t>
            </a:r>
            <a:r>
              <a:rPr sz="1100" b="1" spc="-5" dirty="0">
                <a:solidFill>
                  <a:srgbClr val="696464"/>
                </a:solidFill>
                <a:cs typeface="Calibri"/>
              </a:rPr>
              <a:t>ond</a:t>
            </a:r>
            <a:r>
              <a:rPr sz="1100" b="1" spc="-15" dirty="0">
                <a:solidFill>
                  <a:srgbClr val="696464"/>
                </a:solidFill>
                <a:cs typeface="Calibri"/>
              </a:rPr>
              <a:t>i</a:t>
            </a:r>
            <a:r>
              <a:rPr sz="1100" b="1" spc="-5" dirty="0">
                <a:solidFill>
                  <a:srgbClr val="696464"/>
                </a:solidFill>
                <a:cs typeface="Calibri"/>
              </a:rPr>
              <a:t>si</a:t>
            </a:r>
            <a:r>
              <a:rPr sz="1100" b="1" spc="15" dirty="0">
                <a:solidFill>
                  <a:srgbClr val="696464"/>
                </a:solidFill>
                <a:cs typeface="Calibri"/>
              </a:rPr>
              <a:t> </a:t>
            </a:r>
            <a:r>
              <a:rPr sz="1100" b="1" spc="-5" dirty="0">
                <a:solidFill>
                  <a:srgbClr val="696464"/>
                </a:solidFill>
                <a:cs typeface="Calibri"/>
              </a:rPr>
              <a:t>Lin</a:t>
            </a:r>
            <a:r>
              <a:rPr sz="1100" b="1" dirty="0">
                <a:solidFill>
                  <a:srgbClr val="696464"/>
                </a:solidFill>
                <a:cs typeface="Calibri"/>
              </a:rPr>
              <a:t>g</a:t>
            </a:r>
            <a:r>
              <a:rPr sz="1100" b="1" spc="-15" dirty="0">
                <a:solidFill>
                  <a:srgbClr val="696464"/>
                </a:solidFill>
                <a:cs typeface="Calibri"/>
              </a:rPr>
              <a:t>k</a:t>
            </a:r>
            <a:r>
              <a:rPr sz="1100" b="1" spc="-5" dirty="0">
                <a:solidFill>
                  <a:srgbClr val="696464"/>
                </a:solidFill>
                <a:cs typeface="Calibri"/>
              </a:rPr>
              <a:t>un</a:t>
            </a:r>
            <a:r>
              <a:rPr sz="1100" b="1" spc="-15" dirty="0">
                <a:solidFill>
                  <a:srgbClr val="696464"/>
                </a:solidFill>
                <a:cs typeface="Calibri"/>
              </a:rPr>
              <a:t>g</a:t>
            </a:r>
            <a:r>
              <a:rPr sz="1100" b="1" spc="-5" dirty="0">
                <a:solidFill>
                  <a:srgbClr val="696464"/>
                </a:solidFill>
                <a:cs typeface="Calibri"/>
              </a:rPr>
              <a:t>an</a:t>
            </a:r>
            <a:r>
              <a:rPr sz="1100" b="1" spc="10" dirty="0">
                <a:solidFill>
                  <a:srgbClr val="696464"/>
                </a:solidFill>
                <a:cs typeface="Calibri"/>
              </a:rPr>
              <a:t> </a:t>
            </a:r>
            <a:r>
              <a:rPr sz="1100" b="1" spc="-15" dirty="0">
                <a:solidFill>
                  <a:srgbClr val="696464"/>
                </a:solidFill>
                <a:cs typeface="Calibri"/>
              </a:rPr>
              <a:t>K</a:t>
            </a:r>
            <a:r>
              <a:rPr sz="1100" b="1" spc="-5" dirty="0">
                <a:solidFill>
                  <a:srgbClr val="696464"/>
                </a:solidFill>
                <a:cs typeface="Calibri"/>
              </a:rPr>
              <a:t>alib</a:t>
            </a:r>
            <a:r>
              <a:rPr sz="1100" b="1" spc="-20" dirty="0">
                <a:solidFill>
                  <a:srgbClr val="696464"/>
                </a:solidFill>
                <a:cs typeface="Calibri"/>
              </a:rPr>
              <a:t>r</a:t>
            </a:r>
            <a:r>
              <a:rPr sz="1100" b="1" spc="-5" dirty="0">
                <a:solidFill>
                  <a:srgbClr val="696464"/>
                </a:solidFill>
                <a:cs typeface="Calibri"/>
              </a:rPr>
              <a:t>asi</a:t>
            </a:r>
            <a:endParaRPr sz="1100" dirty="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2675558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40509"/>
            <a:ext cx="9906000" cy="524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228600"/>
            <a:ext cx="63310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2400" b="1" dirty="0" smtClean="0">
                <a:sym typeface="Wingdings" pitchFamily="2" charset="2"/>
              </a:rPr>
              <a:t>D. AWARENESS &amp; DOCUMENTED INFORMATION</a:t>
            </a:r>
            <a:endParaRPr lang="en-US" sz="2400" b="1" dirty="0"/>
          </a:p>
        </p:txBody>
      </p:sp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E85B78-FF2D-4232-AFFB-22F38FDEF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99300" y="6492875"/>
            <a:ext cx="2311400" cy="365125"/>
          </a:xfrm>
        </p:spPr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xmlns="" id="{AED49484-D783-41D3-8452-9F286FA2EBA3}"/>
              </a:ext>
            </a:extLst>
          </p:cNvPr>
          <p:cNvSpPr txBox="1"/>
          <p:nvPr/>
        </p:nvSpPr>
        <p:spPr>
          <a:xfrm>
            <a:off x="1081920" y="1187461"/>
            <a:ext cx="8747880" cy="21653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1" i="0" u="none" strike="noStrike" kern="0" cap="none" spc="-1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1" i="0" u="none" strike="noStrike" kern="0" cap="none" spc="-2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w</a:t>
            </a:r>
            <a:r>
              <a:rPr kumimoji="0" b="1" i="0" u="none" strike="noStrike" kern="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areness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ts val="1200"/>
              </a:lnSpc>
              <a:spcBef>
                <a:spcPts val="3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536575" marR="12700" lvl="0" indent="-5064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.1  </a:t>
            </a:r>
            <a:r>
              <a:rPr kumimoji="0" b="0" i="0" u="none" strike="noStrike" kern="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erusah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  </a:t>
            </a:r>
            <a:r>
              <a:rPr kumimoji="0" b="0" i="0" u="none" strike="noStrike" kern="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h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rus  </a:t>
            </a:r>
            <a:r>
              <a:rPr kumimoji="0" b="0" i="0" u="none" strike="noStrike" kern="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ti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  </a:t>
            </a:r>
            <a:r>
              <a:rPr kumimoji="0" b="0" i="0" u="none" strike="noStrike" kern="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b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h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w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  </a:t>
            </a:r>
            <a:r>
              <a:rPr kumimoji="0" b="0" i="0" u="none" strike="noStrike" kern="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ary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w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  </a:t>
            </a:r>
            <a:r>
              <a:rPr kumimoji="0" b="0" i="0" u="none" strike="noStrike" kern="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perusaha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  </a:t>
            </a:r>
            <a:r>
              <a:rPr kumimoji="0" b="0" i="0" u="none" strike="noStrike" kern="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eduli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/</a:t>
            </a:r>
            <a:r>
              <a:rPr kumimoji="0" b="1" i="1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aw</a:t>
            </a:r>
            <a:r>
              <a:rPr kumimoji="0" b="1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are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erhadap: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  <a:p>
            <a:pPr marL="203200" marR="0" lvl="0" indent="3333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>
                <a:tab pos="202566" algn="l"/>
              </a:tabLst>
              <a:defRPr/>
            </a:pP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Do</a:t>
            </a:r>
            <a:r>
              <a:rPr kumimoji="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</a:t>
            </a: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en/re</a:t>
            </a:r>
            <a:r>
              <a:rPr kumimoji="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aman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(d</a:t>
            </a:r>
            <a:r>
              <a:rPr kumimoji="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o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c</a:t>
            </a:r>
            <a:r>
              <a:rPr kumimoji="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</a:t>
            </a:r>
            <a:r>
              <a:rPr kumimoji="0" b="0" i="1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1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nt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ed in</a:t>
            </a:r>
            <a:r>
              <a:rPr kumimoji="0" b="0" i="1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f</a:t>
            </a:r>
            <a:r>
              <a:rPr kumimoji="0" b="0" i="1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orm</a:t>
            </a:r>
            <a:r>
              <a:rPr kumimoji="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ti</a:t>
            </a:r>
            <a:r>
              <a:rPr kumimoji="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o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n)</a:t>
            </a:r>
            <a:r>
              <a:rPr kumimoji="0" b="0" i="1" u="none" strike="noStrike" kern="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y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ang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berlaku s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peru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b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h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y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a.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  <a:p>
            <a:pPr marL="203200" marR="0" lvl="0" indent="3333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>
                <a:tab pos="202566" algn="l"/>
              </a:tabLst>
              <a:defRPr/>
            </a:pPr>
            <a:r>
              <a:rPr kumimoji="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ontribusi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erhadap</a:t>
            </a:r>
            <a:r>
              <a:rPr kumimoji="0" b="0" i="0" u="none" strike="noStrike" kern="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ian</a:t>
            </a:r>
            <a:r>
              <a:rPr kumimoji="0" b="0" i="0" u="none" strike="noStrike" kern="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produk</a:t>
            </a:r>
            <a:r>
              <a:rPr kumimoji="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produk</a:t>
            </a:r>
            <a:r>
              <a:rPr kumimoji="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sa</a:t>
            </a:r>
            <a:r>
              <a:rPr kumimoji="0" b="1" i="1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fe</a:t>
            </a:r>
            <a:r>
              <a:rPr kumimoji="0" b="1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ty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  <a:p>
            <a:pPr marL="203200" marR="0" lvl="0" indent="3333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>
                <a:tab pos="202566" algn="l"/>
              </a:tabLst>
              <a:defRPr/>
            </a:pP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ting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y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er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</a:t>
            </a:r>
            <a:r>
              <a:rPr kumimoji="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l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</a:t>
            </a:r>
            <a:r>
              <a:rPr kumimoji="0" b="1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y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ang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b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ik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81505FE1-1394-4245-930D-7B8804383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130" y="3276600"/>
            <a:ext cx="6239747" cy="30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7822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40509"/>
            <a:ext cx="9906000" cy="524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228600"/>
            <a:ext cx="63310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2400" b="1" dirty="0" smtClean="0">
                <a:sym typeface="Wingdings" pitchFamily="2" charset="2"/>
              </a:rPr>
              <a:t>D. AWARENESS &amp; DOCUMENTED INFORMATION</a:t>
            </a:r>
            <a:endParaRPr lang="en-US" sz="2400" b="1" dirty="0"/>
          </a:p>
        </p:txBody>
      </p:sp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E85B78-FF2D-4232-AFFB-22F38FDEF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99300" y="6492875"/>
            <a:ext cx="2311400" cy="365125"/>
          </a:xfrm>
        </p:spPr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xmlns="" id="{AED49484-D783-41D3-8452-9F286FA2EBA3}"/>
              </a:ext>
            </a:extLst>
          </p:cNvPr>
          <p:cNvSpPr txBox="1"/>
          <p:nvPr/>
        </p:nvSpPr>
        <p:spPr>
          <a:xfrm>
            <a:off x="1081920" y="1371600"/>
            <a:ext cx="8747880" cy="717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b="1" kern="0" spc="-10" dirty="0" smtClean="0">
                <a:solidFill>
                  <a:prstClr val="black"/>
                </a:solidFill>
                <a:cs typeface="Calibri"/>
              </a:rPr>
              <a:t>Documented Information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ts val="1200"/>
              </a:lnSpc>
              <a:spcBef>
                <a:spcPts val="3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object 29">
            <a:extLst>
              <a:ext uri="{FF2B5EF4-FFF2-40B4-BE49-F238E27FC236}">
                <a16:creationId xmlns:a16="http://schemas.microsoft.com/office/drawing/2014/main" xmlns="" id="{13E739CE-9405-4B65-8C0F-BBAA270A092F}"/>
              </a:ext>
            </a:extLst>
          </p:cNvPr>
          <p:cNvSpPr txBox="1"/>
          <p:nvPr/>
        </p:nvSpPr>
        <p:spPr>
          <a:xfrm>
            <a:off x="1055645" y="1524000"/>
            <a:ext cx="8621755" cy="25444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ts val="850"/>
              </a:lnSpc>
              <a:spcBef>
                <a:spcPts val="45"/>
              </a:spcBef>
            </a:pPr>
            <a:endParaRPr sz="1100" dirty="0"/>
          </a:p>
          <a:p>
            <a:pPr>
              <a:lnSpc>
                <a:spcPts val="1000"/>
              </a:lnSpc>
            </a:pPr>
            <a:endParaRPr dirty="0"/>
          </a:p>
          <a:p>
            <a:pPr marL="273050" marR="12700" lvl="1" indent="-260350" algn="just">
              <a:buFont typeface="Calibri"/>
              <a:buAutoNum type="arabicPeriod" startAt="2"/>
              <a:tabLst>
                <a:tab pos="250191" algn="l"/>
              </a:tabLst>
            </a:pPr>
            <a:r>
              <a:rPr spc="-5" dirty="0">
                <a:latin typeface="Calibri"/>
                <a:cs typeface="Calibri"/>
              </a:rPr>
              <a:t>Ber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ai</a:t>
            </a:r>
            <a:r>
              <a:rPr spc="-15" dirty="0">
                <a:latin typeface="Calibri"/>
                <a:cs typeface="Calibri"/>
              </a:rPr>
              <a:t>t</a:t>
            </a:r>
            <a:r>
              <a:rPr spc="-5" dirty="0">
                <a:latin typeface="Calibri"/>
                <a:cs typeface="Calibri"/>
              </a:rPr>
              <a:t>an </a:t>
            </a:r>
            <a:r>
              <a:rPr spc="8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den</a:t>
            </a:r>
            <a:r>
              <a:rPr spc="-35" dirty="0">
                <a:latin typeface="Calibri"/>
                <a:cs typeface="Calibri"/>
              </a:rPr>
              <a:t>g</a:t>
            </a:r>
            <a:r>
              <a:rPr spc="-5" dirty="0">
                <a:latin typeface="Calibri"/>
                <a:cs typeface="Calibri"/>
              </a:rPr>
              <a:t>an </a:t>
            </a:r>
            <a:r>
              <a:rPr spc="8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pengend</a:t>
            </a:r>
            <a:r>
              <a:rPr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lian </a:t>
            </a:r>
            <a:r>
              <a:rPr spc="8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spc="-15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umen/re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spc="-10" dirty="0">
                <a:latin typeface="Calibri"/>
                <a:cs typeface="Calibri"/>
              </a:rPr>
              <a:t>aman </a:t>
            </a:r>
            <a:r>
              <a:rPr spc="95" dirty="0">
                <a:latin typeface="Calibri"/>
                <a:cs typeface="Calibri"/>
              </a:rPr>
              <a:t> </a:t>
            </a:r>
            <a:r>
              <a:rPr i="1" spc="-5" dirty="0">
                <a:latin typeface="Calibri"/>
                <a:cs typeface="Calibri"/>
              </a:rPr>
              <a:t>(d</a:t>
            </a:r>
            <a:r>
              <a:rPr i="1" dirty="0">
                <a:latin typeface="Calibri"/>
                <a:cs typeface="Calibri"/>
              </a:rPr>
              <a:t>o</a:t>
            </a:r>
            <a:r>
              <a:rPr i="1" spc="-5" dirty="0">
                <a:latin typeface="Calibri"/>
                <a:cs typeface="Calibri"/>
              </a:rPr>
              <a:t>c</a:t>
            </a:r>
            <a:r>
              <a:rPr i="1" dirty="0">
                <a:latin typeface="Calibri"/>
                <a:cs typeface="Calibri"/>
              </a:rPr>
              <a:t>u</a:t>
            </a:r>
            <a:r>
              <a:rPr i="1" spc="-10" dirty="0">
                <a:latin typeface="Calibri"/>
                <a:cs typeface="Calibri"/>
              </a:rPr>
              <a:t>m</a:t>
            </a:r>
            <a:r>
              <a:rPr i="1" dirty="0">
                <a:latin typeface="Calibri"/>
                <a:cs typeface="Calibri"/>
              </a:rPr>
              <a:t>e</a:t>
            </a:r>
            <a:r>
              <a:rPr i="1" spc="-15" dirty="0">
                <a:latin typeface="Calibri"/>
                <a:cs typeface="Calibri"/>
              </a:rPr>
              <a:t>nte</a:t>
            </a:r>
            <a:r>
              <a:rPr i="1" spc="-5" dirty="0">
                <a:latin typeface="Calibri"/>
                <a:cs typeface="Calibri"/>
              </a:rPr>
              <a:t>d </a:t>
            </a:r>
            <a:r>
              <a:rPr i="1" spc="75" dirty="0">
                <a:latin typeface="Calibri"/>
                <a:cs typeface="Calibri"/>
              </a:rPr>
              <a:t> </a:t>
            </a:r>
            <a:r>
              <a:rPr i="1" spc="-5" dirty="0">
                <a:latin typeface="Calibri"/>
                <a:cs typeface="Calibri"/>
              </a:rPr>
              <a:t>in</a:t>
            </a:r>
            <a:r>
              <a:rPr i="1" spc="-20" dirty="0">
                <a:latin typeface="Calibri"/>
                <a:cs typeface="Calibri"/>
              </a:rPr>
              <a:t>f</a:t>
            </a:r>
            <a:r>
              <a:rPr i="1" spc="-10" dirty="0">
                <a:latin typeface="Calibri"/>
                <a:cs typeface="Calibri"/>
              </a:rPr>
              <a:t>orm</a:t>
            </a:r>
            <a:r>
              <a:rPr i="1" dirty="0">
                <a:latin typeface="Calibri"/>
                <a:cs typeface="Calibri"/>
              </a:rPr>
              <a:t>a</a:t>
            </a:r>
            <a:r>
              <a:rPr i="1" spc="-5" dirty="0">
                <a:latin typeface="Calibri"/>
                <a:cs typeface="Calibri"/>
              </a:rPr>
              <a:t>ti</a:t>
            </a:r>
            <a:r>
              <a:rPr i="1" dirty="0">
                <a:latin typeface="Calibri"/>
                <a:cs typeface="Calibri"/>
              </a:rPr>
              <a:t>o</a:t>
            </a:r>
            <a:r>
              <a:rPr i="1" spc="-5" dirty="0">
                <a:latin typeface="Calibri"/>
                <a:cs typeface="Calibri"/>
              </a:rPr>
              <a:t>n)</a:t>
            </a:r>
            <a:r>
              <a:rPr spc="-5" dirty="0">
                <a:latin typeface="Calibri"/>
                <a:cs typeface="Calibri"/>
              </a:rPr>
              <a:t>, perusaha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0" dirty="0">
                <a:latin typeface="Calibri"/>
                <a:cs typeface="Calibri"/>
              </a:rPr>
              <a:t>n      </a:t>
            </a:r>
            <a:r>
              <a:rPr spc="7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h</a:t>
            </a:r>
            <a:r>
              <a:rPr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rus      </a:t>
            </a:r>
            <a:r>
              <a:rPr spc="8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me</a:t>
            </a:r>
            <a:r>
              <a:rPr dirty="0">
                <a:latin typeface="Calibri"/>
                <a:cs typeface="Calibri"/>
              </a:rPr>
              <a:t>l</a:t>
            </a:r>
            <a:r>
              <a:rPr spc="-5" dirty="0">
                <a:latin typeface="Calibri"/>
                <a:cs typeface="Calibri"/>
              </a:rPr>
              <a:t>a</a:t>
            </a:r>
            <a:r>
              <a:rPr spc="-15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ukan      </a:t>
            </a:r>
            <a:r>
              <a:rPr spc="75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p</a:t>
            </a:r>
            <a:r>
              <a:rPr b="1" dirty="0">
                <a:latin typeface="Calibri"/>
                <a:cs typeface="Calibri"/>
              </a:rPr>
              <a:t>e</a:t>
            </a:r>
            <a:r>
              <a:rPr b="1" spc="-10" dirty="0">
                <a:latin typeface="Calibri"/>
                <a:cs typeface="Calibri"/>
              </a:rPr>
              <a:t>n</a:t>
            </a:r>
            <a:r>
              <a:rPr b="1" dirty="0">
                <a:latin typeface="Calibri"/>
                <a:cs typeface="Calibri"/>
              </a:rPr>
              <a:t>c</a:t>
            </a:r>
            <a:r>
              <a:rPr b="1" spc="-5" dirty="0">
                <a:latin typeface="Calibri"/>
                <a:cs typeface="Calibri"/>
              </a:rPr>
              <a:t>e</a:t>
            </a:r>
            <a:r>
              <a:rPr b="1" spc="-20" dirty="0">
                <a:latin typeface="Calibri"/>
                <a:cs typeface="Calibri"/>
              </a:rPr>
              <a:t>g</a:t>
            </a:r>
            <a:r>
              <a:rPr b="1" spc="-5" dirty="0">
                <a:latin typeface="Calibri"/>
                <a:cs typeface="Calibri"/>
              </a:rPr>
              <a:t>ahan      </a:t>
            </a:r>
            <a:r>
              <a:rPr b="1" spc="8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t</a:t>
            </a:r>
            <a:r>
              <a:rPr spc="-5" dirty="0">
                <a:latin typeface="Calibri"/>
                <a:cs typeface="Calibri"/>
              </a:rPr>
              <a:t>erhadap      </a:t>
            </a:r>
            <a:r>
              <a:rPr spc="80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p</a:t>
            </a:r>
            <a:r>
              <a:rPr b="1" dirty="0">
                <a:latin typeface="Calibri"/>
                <a:cs typeface="Calibri"/>
              </a:rPr>
              <a:t>e</a:t>
            </a:r>
            <a:r>
              <a:rPr b="1" spc="-30" dirty="0">
                <a:latin typeface="Calibri"/>
                <a:cs typeface="Calibri"/>
              </a:rPr>
              <a:t>n</a:t>
            </a:r>
            <a:r>
              <a:rPr b="1" spc="-25" dirty="0">
                <a:latin typeface="Calibri"/>
                <a:cs typeface="Calibri"/>
              </a:rPr>
              <a:t>y</a:t>
            </a:r>
            <a:r>
              <a:rPr b="1" spc="-5" dirty="0">
                <a:latin typeface="Calibri"/>
                <a:cs typeface="Calibri"/>
              </a:rPr>
              <a:t>alahgunaan do</a:t>
            </a:r>
            <a:r>
              <a:rPr b="1" spc="-15" dirty="0">
                <a:latin typeface="Calibri"/>
                <a:cs typeface="Calibri"/>
              </a:rPr>
              <a:t>k</a:t>
            </a:r>
            <a:r>
              <a:rPr b="1" spc="-10" dirty="0">
                <a:latin typeface="Calibri"/>
                <a:cs typeface="Calibri"/>
              </a:rPr>
              <a:t>u</a:t>
            </a:r>
            <a:r>
              <a:rPr b="1" dirty="0">
                <a:latin typeface="Calibri"/>
                <a:cs typeface="Calibri"/>
              </a:rPr>
              <a:t>m</a:t>
            </a:r>
            <a:r>
              <a:rPr b="1" spc="-5" dirty="0">
                <a:latin typeface="Calibri"/>
                <a:cs typeface="Calibri"/>
              </a:rPr>
              <a:t>en/re</a:t>
            </a:r>
            <a:r>
              <a:rPr b="1" spc="-15" dirty="0">
                <a:latin typeface="Calibri"/>
                <a:cs typeface="Calibri"/>
              </a:rPr>
              <a:t>k</a:t>
            </a:r>
            <a:r>
              <a:rPr b="1" spc="-5" dirty="0">
                <a:latin typeface="Calibri"/>
                <a:cs typeface="Calibri"/>
              </a:rPr>
              <a:t>aman </a:t>
            </a:r>
            <a:r>
              <a:rPr b="1" spc="90" dirty="0">
                <a:latin typeface="Calibri"/>
                <a:cs typeface="Calibri"/>
              </a:rPr>
              <a:t> </a:t>
            </a:r>
            <a:r>
              <a:rPr b="1" spc="-25" dirty="0">
                <a:latin typeface="Calibri"/>
                <a:cs typeface="Calibri"/>
              </a:rPr>
              <a:t>y</a:t>
            </a:r>
            <a:r>
              <a:rPr b="1" spc="-5" dirty="0">
                <a:latin typeface="Calibri"/>
                <a:cs typeface="Calibri"/>
              </a:rPr>
              <a:t>ang </a:t>
            </a:r>
            <a:r>
              <a:rPr b="1" spc="85" dirty="0">
                <a:latin typeface="Calibri"/>
                <a:cs typeface="Calibri"/>
              </a:rPr>
              <a:t> </a:t>
            </a:r>
            <a:r>
              <a:rPr b="1" spc="-15" dirty="0">
                <a:latin typeface="Calibri"/>
                <a:cs typeface="Calibri"/>
              </a:rPr>
              <a:t>t</a:t>
            </a:r>
            <a:r>
              <a:rPr b="1" spc="-5" dirty="0">
                <a:latin typeface="Calibri"/>
                <a:cs typeface="Calibri"/>
              </a:rPr>
              <a:t>elah </a:t>
            </a:r>
            <a:r>
              <a:rPr b="1" spc="9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usang </a:t>
            </a:r>
            <a:r>
              <a:rPr b="1" spc="80" dirty="0">
                <a:latin typeface="Calibri"/>
                <a:cs typeface="Calibri"/>
              </a:rPr>
              <a:t> </a:t>
            </a:r>
            <a:r>
              <a:rPr b="1" i="1" spc="-5" dirty="0">
                <a:latin typeface="Calibri"/>
                <a:cs typeface="Calibri"/>
              </a:rPr>
              <a:t>(obsol</a:t>
            </a:r>
            <a:r>
              <a:rPr b="1" i="1" spc="-20" dirty="0">
                <a:latin typeface="Calibri"/>
                <a:cs typeface="Calibri"/>
              </a:rPr>
              <a:t>e</a:t>
            </a:r>
            <a:r>
              <a:rPr b="1" i="1" spc="-15" dirty="0">
                <a:latin typeface="Calibri"/>
                <a:cs typeface="Calibri"/>
              </a:rPr>
              <a:t>t</a:t>
            </a:r>
            <a:r>
              <a:rPr b="1" i="1" spc="-5" dirty="0">
                <a:latin typeface="Calibri"/>
                <a:cs typeface="Calibri"/>
              </a:rPr>
              <a:t>e) </a:t>
            </a:r>
            <a:r>
              <a:rPr b="1" i="1" spc="9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den</a:t>
            </a:r>
            <a:r>
              <a:rPr spc="-35" dirty="0">
                <a:latin typeface="Calibri"/>
                <a:cs typeface="Calibri"/>
              </a:rPr>
              <a:t>g</a:t>
            </a:r>
            <a:r>
              <a:rPr spc="-5" dirty="0">
                <a:latin typeface="Calibri"/>
                <a:cs typeface="Calibri"/>
              </a:rPr>
              <a:t>an </a:t>
            </a:r>
            <a:r>
              <a:rPr spc="10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c</a:t>
            </a:r>
            <a:r>
              <a:rPr spc="-5" dirty="0">
                <a:latin typeface="Calibri"/>
                <a:cs typeface="Calibri"/>
              </a:rPr>
              <a:t>a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spc="-5" dirty="0">
                <a:latin typeface="Calibri"/>
                <a:cs typeface="Calibri"/>
              </a:rPr>
              <a:t>a 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p</a:t>
            </a:r>
            <a:r>
              <a:rPr spc="-5" dirty="0">
                <a:latin typeface="Calibri"/>
                <a:cs typeface="Calibri"/>
              </a:rPr>
              <a:t>engh</a:t>
            </a:r>
            <a:r>
              <a:rPr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ncu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spc="-5" dirty="0">
                <a:latin typeface="Calibri"/>
                <a:cs typeface="Calibri"/>
              </a:rPr>
              <a:t>an </a:t>
            </a:r>
            <a:r>
              <a:rPr spc="9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at</a:t>
            </a:r>
            <a:r>
              <a:rPr spc="-5" dirty="0">
                <a:latin typeface="Calibri"/>
                <a:cs typeface="Calibri"/>
              </a:rPr>
              <a:t>au pengide</a:t>
            </a:r>
            <a:r>
              <a:rPr spc="-20" dirty="0">
                <a:latin typeface="Calibri"/>
                <a:cs typeface="Calibri"/>
              </a:rPr>
              <a:t>n</a:t>
            </a:r>
            <a:r>
              <a:rPr spc="-5" dirty="0">
                <a:latin typeface="Calibri"/>
                <a:cs typeface="Calibri"/>
              </a:rPr>
              <a:t>tifi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sian</a:t>
            </a:r>
            <a:r>
              <a:rPr spc="4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at</a:t>
            </a:r>
            <a:r>
              <a:rPr spc="-5" dirty="0">
                <a:latin typeface="Calibri"/>
                <a:cs typeface="Calibri"/>
              </a:rPr>
              <a:t>au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pe</a:t>
            </a:r>
            <a:r>
              <a:rPr spc="-25" dirty="0">
                <a:latin typeface="Calibri"/>
                <a:cs typeface="Calibri"/>
              </a:rPr>
              <a:t>n</a:t>
            </a:r>
            <a:r>
              <a:rPr spc="-5" dirty="0">
                <a:latin typeface="Calibri"/>
                <a:cs typeface="Calibri"/>
              </a:rPr>
              <a:t>yimpanan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untuk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tujuan </a:t>
            </a:r>
            <a:r>
              <a:rPr spc="-15" dirty="0">
                <a:latin typeface="Calibri"/>
                <a:cs typeface="Calibri"/>
              </a:rPr>
              <a:t>t</a:t>
            </a:r>
            <a:r>
              <a:rPr spc="-5" dirty="0">
                <a:latin typeface="Calibri"/>
                <a:cs typeface="Calibri"/>
              </a:rPr>
              <a:t>er</a:t>
            </a:r>
            <a:r>
              <a:rPr spc="-20" dirty="0">
                <a:latin typeface="Calibri"/>
                <a:cs typeface="Calibri"/>
              </a:rPr>
              <a:t>t</a:t>
            </a:r>
            <a:r>
              <a:rPr spc="-5" dirty="0">
                <a:latin typeface="Calibri"/>
                <a:cs typeface="Calibri"/>
              </a:rPr>
              <a:t>e</a:t>
            </a:r>
            <a:r>
              <a:rPr spc="-25" dirty="0">
                <a:latin typeface="Calibri"/>
                <a:cs typeface="Calibri"/>
              </a:rPr>
              <a:t>n</a:t>
            </a:r>
            <a:r>
              <a:rPr spc="-5" dirty="0">
                <a:latin typeface="Calibri"/>
                <a:cs typeface="Calibri"/>
              </a:rPr>
              <a:t>tu</a:t>
            </a:r>
            <a:r>
              <a:rPr sz="1600" spc="-5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  <a:p>
            <a:pPr marL="273050" lvl="1" indent="-260350">
              <a:lnSpc>
                <a:spcPts val="1100"/>
              </a:lnSpc>
              <a:spcBef>
                <a:spcPts val="88"/>
              </a:spcBef>
              <a:buFont typeface="Calibri"/>
              <a:buAutoNum type="arabicPeriod" startAt="2"/>
            </a:pPr>
            <a:endParaRPr sz="2400" dirty="0"/>
          </a:p>
          <a:p>
            <a:pPr marL="273050" marR="13335" lvl="1" indent="-260350" algn="just">
              <a:buFont typeface="Calibri"/>
              <a:buAutoNum type="arabicPeriod" startAt="2"/>
              <a:tabLst>
                <a:tab pos="283846" algn="l"/>
              </a:tabLst>
            </a:pPr>
            <a:r>
              <a:rPr spc="-5" dirty="0">
                <a:latin typeface="Calibri"/>
                <a:cs typeface="Calibri"/>
              </a:rPr>
              <a:t>Bil</a:t>
            </a:r>
            <a:r>
              <a:rPr spc="5" dirty="0">
                <a:latin typeface="Calibri"/>
                <a:cs typeface="Calibri"/>
              </a:rPr>
              <a:t>a</a:t>
            </a:r>
            <a:r>
              <a:rPr spc="-10" dirty="0">
                <a:latin typeface="Calibri"/>
                <a:cs typeface="Calibri"/>
              </a:rPr>
              <a:t>mana   </a:t>
            </a:r>
            <a:r>
              <a:rPr spc="-105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d</a:t>
            </a:r>
            <a:r>
              <a:rPr b="1" spc="-5" dirty="0">
                <a:latin typeface="Calibri"/>
                <a:cs typeface="Calibri"/>
              </a:rPr>
              <a:t>o</a:t>
            </a:r>
            <a:r>
              <a:rPr b="1" spc="-15" dirty="0">
                <a:latin typeface="Calibri"/>
                <a:cs typeface="Calibri"/>
              </a:rPr>
              <a:t>k</a:t>
            </a:r>
            <a:r>
              <a:rPr b="1" spc="-10" dirty="0">
                <a:latin typeface="Calibri"/>
                <a:cs typeface="Calibri"/>
              </a:rPr>
              <a:t>u</a:t>
            </a:r>
            <a:r>
              <a:rPr b="1" dirty="0">
                <a:latin typeface="Calibri"/>
                <a:cs typeface="Calibri"/>
              </a:rPr>
              <a:t>m</a:t>
            </a:r>
            <a:r>
              <a:rPr b="1" spc="-5" dirty="0">
                <a:latin typeface="Calibri"/>
                <a:cs typeface="Calibri"/>
              </a:rPr>
              <a:t>en/re</a:t>
            </a:r>
            <a:r>
              <a:rPr b="1" spc="-15" dirty="0">
                <a:latin typeface="Calibri"/>
                <a:cs typeface="Calibri"/>
              </a:rPr>
              <a:t>k</a:t>
            </a:r>
            <a:r>
              <a:rPr b="1" spc="-5" dirty="0">
                <a:latin typeface="Calibri"/>
                <a:cs typeface="Calibri"/>
              </a:rPr>
              <a:t>aman   </a:t>
            </a:r>
            <a:r>
              <a:rPr b="1" spc="-1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di</a:t>
            </a:r>
            <a:r>
              <a:rPr spc="-35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endali</a:t>
            </a:r>
            <a:r>
              <a:rPr spc="-15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an   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se</a:t>
            </a:r>
            <a:r>
              <a:rPr spc="-20" dirty="0">
                <a:latin typeface="Calibri"/>
                <a:cs typeface="Calibri"/>
              </a:rPr>
              <a:t>c</a:t>
            </a:r>
            <a:r>
              <a:rPr spc="-5" dirty="0">
                <a:latin typeface="Calibri"/>
                <a:cs typeface="Calibri"/>
              </a:rPr>
              <a:t>a</a:t>
            </a:r>
            <a:r>
              <a:rPr spc="-15" dirty="0">
                <a:latin typeface="Calibri"/>
                <a:cs typeface="Calibri"/>
              </a:rPr>
              <a:t>r</a:t>
            </a:r>
            <a:r>
              <a:rPr spc="-5" dirty="0">
                <a:latin typeface="Calibri"/>
                <a:cs typeface="Calibri"/>
              </a:rPr>
              <a:t>a   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elektroni</a:t>
            </a:r>
            <a:r>
              <a:rPr b="1" spc="-10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,   </a:t>
            </a:r>
            <a:r>
              <a:rPr spc="-11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ma</a:t>
            </a:r>
            <a:r>
              <a:rPr spc="-15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a   </a:t>
            </a:r>
            <a:r>
              <a:rPr spc="-11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h</a:t>
            </a:r>
            <a:r>
              <a:rPr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rus dil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5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ukan</a:t>
            </a:r>
            <a:r>
              <a:rPr spc="4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</a:t>
            </a:r>
            <a:r>
              <a:rPr spc="-25" dirty="0">
                <a:latin typeface="Calibri"/>
                <a:cs typeface="Calibri"/>
              </a:rPr>
              <a:t>r</a:t>
            </a:r>
            <a:r>
              <a:rPr spc="-5" dirty="0">
                <a:latin typeface="Calibri"/>
                <a:cs typeface="Calibri"/>
              </a:rPr>
              <a:t>oses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</a:t>
            </a:r>
            <a:r>
              <a:rPr spc="-15" dirty="0">
                <a:latin typeface="Calibri"/>
                <a:cs typeface="Calibri"/>
              </a:rPr>
              <a:t>r</a:t>
            </a:r>
            <a:r>
              <a:rPr spc="-10" dirty="0">
                <a:latin typeface="Calibri"/>
                <a:cs typeface="Calibri"/>
              </a:rPr>
              <a:t>o</a:t>
            </a:r>
            <a:r>
              <a:rPr spc="-15" dirty="0">
                <a:latin typeface="Calibri"/>
                <a:cs typeface="Calibri"/>
              </a:rPr>
              <a:t>t</a:t>
            </a:r>
            <a:r>
              <a:rPr spc="-5" dirty="0">
                <a:latin typeface="Calibri"/>
                <a:cs typeface="Calibri"/>
              </a:rPr>
              <a:t>ek</a:t>
            </a:r>
            <a:r>
              <a:rPr spc="-15" dirty="0">
                <a:latin typeface="Calibri"/>
                <a:cs typeface="Calibri"/>
              </a:rPr>
              <a:t>s</a:t>
            </a:r>
            <a:r>
              <a:rPr spc="-5" dirty="0">
                <a:latin typeface="Calibri"/>
                <a:cs typeface="Calibri"/>
              </a:rPr>
              <a:t>i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data</a:t>
            </a:r>
            <a:r>
              <a:rPr spc="4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(seper</a:t>
            </a:r>
            <a:r>
              <a:rPr spc="10" dirty="0">
                <a:latin typeface="Calibri"/>
                <a:cs typeface="Calibri"/>
              </a:rPr>
              <a:t>t</a:t>
            </a:r>
            <a:r>
              <a:rPr spc="-10" dirty="0">
                <a:latin typeface="Calibri"/>
                <a:cs typeface="Calibri"/>
              </a:rPr>
              <a:t>i</a:t>
            </a:r>
            <a:r>
              <a:rPr spc="-5" dirty="0">
                <a:latin typeface="Calibri"/>
                <a:cs typeface="Calibri"/>
              </a:rPr>
              <a:t>: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</a:t>
            </a:r>
            <a:r>
              <a:rPr spc="-15" dirty="0">
                <a:latin typeface="Calibri"/>
                <a:cs typeface="Calibri"/>
              </a:rPr>
              <a:t>r</a:t>
            </a:r>
            <a:r>
              <a:rPr spc="-10" dirty="0">
                <a:latin typeface="Calibri"/>
                <a:cs typeface="Calibri"/>
              </a:rPr>
              <a:t>o</a:t>
            </a:r>
            <a:r>
              <a:rPr spc="-15" dirty="0">
                <a:latin typeface="Calibri"/>
                <a:cs typeface="Calibri"/>
              </a:rPr>
              <a:t>t</a:t>
            </a:r>
            <a:r>
              <a:rPr spc="-5" dirty="0">
                <a:latin typeface="Calibri"/>
                <a:cs typeface="Calibri"/>
              </a:rPr>
              <a:t>ek</a:t>
            </a:r>
            <a:r>
              <a:rPr spc="-15" dirty="0">
                <a:latin typeface="Calibri"/>
                <a:cs typeface="Calibri"/>
              </a:rPr>
              <a:t>s</a:t>
            </a:r>
            <a:r>
              <a:rPr spc="-5" dirty="0">
                <a:latin typeface="Calibri"/>
                <a:cs typeface="Calibri"/>
              </a:rPr>
              <a:t>i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ehilan</a:t>
            </a:r>
            <a:r>
              <a:rPr spc="-35" dirty="0">
                <a:latin typeface="Calibri"/>
                <a:cs typeface="Calibri"/>
              </a:rPr>
              <a:t>g</a:t>
            </a:r>
            <a:r>
              <a:rPr spc="10" dirty="0">
                <a:latin typeface="Calibri"/>
                <a:cs typeface="Calibri"/>
              </a:rPr>
              <a:t>a</a:t>
            </a:r>
            <a:r>
              <a:rPr spc="-10" dirty="0">
                <a:latin typeface="Calibri"/>
                <a:cs typeface="Calibri"/>
              </a:rPr>
              <a:t>n</a:t>
            </a:r>
            <a:r>
              <a:rPr spc="4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da</a:t>
            </a:r>
            <a:r>
              <a:rPr spc="-20" dirty="0">
                <a:latin typeface="Calibri"/>
                <a:cs typeface="Calibri"/>
              </a:rPr>
              <a:t>t</a:t>
            </a:r>
            <a:r>
              <a:rPr spc="-5" dirty="0">
                <a:latin typeface="Calibri"/>
                <a:cs typeface="Calibri"/>
              </a:rPr>
              <a:t>a,</a:t>
            </a:r>
            <a:r>
              <a:rPr spc="4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peru</a:t>
            </a:r>
            <a:r>
              <a:rPr spc="-10" dirty="0">
                <a:latin typeface="Calibri"/>
                <a:cs typeface="Calibri"/>
              </a:rPr>
              <a:t>b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0" dirty="0">
                <a:latin typeface="Calibri"/>
                <a:cs typeface="Calibri"/>
              </a:rPr>
              <a:t>h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0" dirty="0">
                <a:latin typeface="Calibri"/>
                <a:cs typeface="Calibri"/>
              </a:rPr>
              <a:t>n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spc="-30" dirty="0">
                <a:latin typeface="Calibri"/>
                <a:cs typeface="Calibri"/>
              </a:rPr>
              <a:t>k</a:t>
            </a:r>
            <a:r>
              <a:rPr spc="-10" dirty="0">
                <a:latin typeface="Calibri"/>
                <a:cs typeface="Calibri"/>
              </a:rPr>
              <a:t>umen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y</a:t>
            </a:r>
            <a:r>
              <a:rPr spc="-5" dirty="0">
                <a:latin typeface="Calibri"/>
                <a:cs typeface="Calibri"/>
              </a:rPr>
              <a:t>ang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tidak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sah)</a:t>
            </a:r>
            <a:endParaRPr dirty="0">
              <a:latin typeface="Calibri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E23CFC8-C69C-49B0-8782-23F386C34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389" y="4070091"/>
            <a:ext cx="4022611" cy="217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67033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40509"/>
            <a:ext cx="9906000" cy="524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300335"/>
            <a:ext cx="63310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2400" b="1" dirty="0" smtClean="0">
                <a:sym typeface="Wingdings" pitchFamily="2" charset="2"/>
              </a:rPr>
              <a:t>E. OPERATION</a:t>
            </a:r>
            <a:endParaRPr lang="en-US" sz="2400" b="1" dirty="0"/>
          </a:p>
        </p:txBody>
      </p:sp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E85B78-FF2D-4232-AFFB-22F38FDEF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99300" y="6492875"/>
            <a:ext cx="2311400" cy="365125"/>
          </a:xfrm>
        </p:spPr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xmlns="" id="{AED49484-D783-41D3-8452-9F286FA2EBA3}"/>
              </a:ext>
            </a:extLst>
          </p:cNvPr>
          <p:cNvSpPr txBox="1"/>
          <p:nvPr/>
        </p:nvSpPr>
        <p:spPr>
          <a:xfrm>
            <a:off x="1081920" y="1492261"/>
            <a:ext cx="8747880" cy="717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b="1" kern="0" spc="-10" dirty="0" err="1" smtClean="0">
                <a:solidFill>
                  <a:prstClr val="black"/>
                </a:solidFill>
                <a:cs typeface="Calibri"/>
              </a:rPr>
              <a:t>Perencanaan</a:t>
            </a:r>
            <a:r>
              <a:rPr b="1" kern="0" spc="-10" dirty="0" smtClean="0">
                <a:solidFill>
                  <a:prstClr val="black"/>
                </a:solidFill>
                <a:cs typeface="Calibri"/>
              </a:rPr>
              <a:t> &amp; </a:t>
            </a:r>
            <a:r>
              <a:rPr b="1" kern="0" spc="-10" dirty="0" err="1" smtClean="0">
                <a:solidFill>
                  <a:prstClr val="black"/>
                </a:solidFill>
                <a:cs typeface="Calibri"/>
              </a:rPr>
              <a:t>Pengendalian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ts val="1200"/>
              </a:lnSpc>
              <a:spcBef>
                <a:spcPts val="3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xmlns="" id="{0103E6CB-F17E-485F-8C60-46F8C474B88A}"/>
              </a:ext>
            </a:extLst>
          </p:cNvPr>
          <p:cNvSpPr txBox="1"/>
          <p:nvPr/>
        </p:nvSpPr>
        <p:spPr>
          <a:xfrm>
            <a:off x="1066800" y="2135347"/>
            <a:ext cx="8839200" cy="479885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1600" dirty="0" smtClean="0">
                <a:latin typeface="Calibri"/>
                <a:cs typeface="Calibri"/>
              </a:rPr>
              <a:t>E</a:t>
            </a:r>
            <a:r>
              <a:rPr sz="1600" spc="-5" dirty="0" smtClean="0">
                <a:latin typeface="Calibri"/>
                <a:cs typeface="Calibri"/>
              </a:rPr>
              <a:t>.1 </a:t>
            </a:r>
            <a:r>
              <a:rPr sz="1600" spc="75" dirty="0" smtClean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P</a:t>
            </a:r>
            <a:r>
              <a:rPr sz="1600" b="1" spc="-5" dirty="0">
                <a:latin typeface="Calibri"/>
                <a:cs typeface="Calibri"/>
              </a:rPr>
              <a:t>e</a:t>
            </a:r>
            <a:r>
              <a:rPr sz="1600" b="1" dirty="0">
                <a:latin typeface="Calibri"/>
                <a:cs typeface="Calibri"/>
              </a:rPr>
              <a:t>r</a:t>
            </a:r>
            <a:r>
              <a:rPr sz="1600" b="1" spc="-5" dirty="0">
                <a:latin typeface="Calibri"/>
                <a:cs typeface="Calibri"/>
              </a:rPr>
              <a:t>usahaan </a:t>
            </a:r>
            <a:r>
              <a:rPr sz="1600" b="1" spc="6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rus </a:t>
            </a:r>
            <a:r>
              <a:rPr sz="1600" spc="7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mer</a:t>
            </a:r>
            <a:r>
              <a:rPr sz="1600" b="1" spc="-20" dirty="0">
                <a:latin typeface="Calibri"/>
                <a:cs typeface="Calibri"/>
              </a:rPr>
              <a:t>e</a:t>
            </a:r>
            <a:r>
              <a:rPr sz="1600" b="1" spc="-10" dirty="0">
                <a:latin typeface="Calibri"/>
                <a:cs typeface="Calibri"/>
              </a:rPr>
              <a:t>n</a:t>
            </a:r>
            <a:r>
              <a:rPr sz="1600" b="1" dirty="0">
                <a:latin typeface="Calibri"/>
                <a:cs typeface="Calibri"/>
              </a:rPr>
              <a:t>c</a:t>
            </a:r>
            <a:r>
              <a:rPr sz="1600" b="1" spc="-5" dirty="0">
                <a:latin typeface="Calibri"/>
                <a:cs typeface="Calibri"/>
              </a:rPr>
              <a:t>anakan, </a:t>
            </a:r>
            <a:r>
              <a:rPr sz="1600" b="1" spc="7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meng</a:t>
            </a:r>
            <a:r>
              <a:rPr sz="1600" b="1" spc="-15" dirty="0">
                <a:latin typeface="Calibri"/>
                <a:cs typeface="Calibri"/>
              </a:rPr>
              <a:t>i</a:t>
            </a:r>
            <a:r>
              <a:rPr sz="1600" b="1" spc="-5" dirty="0">
                <a:latin typeface="Calibri"/>
                <a:cs typeface="Calibri"/>
              </a:rPr>
              <a:t>mplem</a:t>
            </a:r>
            <a:r>
              <a:rPr sz="1600" b="1" spc="-10" dirty="0">
                <a:latin typeface="Calibri"/>
                <a:cs typeface="Calibri"/>
              </a:rPr>
              <a:t>en</a:t>
            </a:r>
            <a:r>
              <a:rPr sz="1600" b="1" spc="-20" dirty="0">
                <a:latin typeface="Calibri"/>
                <a:cs typeface="Calibri"/>
              </a:rPr>
              <a:t>t</a:t>
            </a:r>
            <a:r>
              <a:rPr sz="1600" b="1" spc="-5" dirty="0">
                <a:latin typeface="Calibri"/>
                <a:cs typeface="Calibri"/>
              </a:rPr>
              <a:t>as</a:t>
            </a:r>
            <a:r>
              <a:rPr sz="1600" b="1" spc="-15" dirty="0">
                <a:latin typeface="Calibri"/>
                <a:cs typeface="Calibri"/>
              </a:rPr>
              <a:t>ik</a:t>
            </a:r>
            <a:r>
              <a:rPr sz="1600" b="1" spc="-5" dirty="0">
                <a:latin typeface="Calibri"/>
                <a:cs typeface="Calibri"/>
              </a:rPr>
              <a:t>an </a:t>
            </a:r>
            <a:r>
              <a:rPr sz="1600" b="1" spc="8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dan </a:t>
            </a:r>
            <a:r>
              <a:rPr sz="1600" b="1" spc="8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men</a:t>
            </a:r>
            <a:r>
              <a:rPr sz="1600" b="1" spc="-25" dirty="0">
                <a:latin typeface="Calibri"/>
                <a:cs typeface="Calibri"/>
              </a:rPr>
              <a:t>g</a:t>
            </a:r>
            <a:r>
              <a:rPr sz="1600" b="1" spc="-5" dirty="0">
                <a:latin typeface="Calibri"/>
                <a:cs typeface="Calibri"/>
              </a:rPr>
              <a:t>endali</a:t>
            </a:r>
            <a:r>
              <a:rPr sz="1600" b="1" spc="-20" dirty="0">
                <a:latin typeface="Calibri"/>
                <a:cs typeface="Calibri"/>
              </a:rPr>
              <a:t>k</a:t>
            </a:r>
            <a:r>
              <a:rPr sz="1600" b="1" spc="-5" dirty="0">
                <a:latin typeface="Calibri"/>
                <a:cs typeface="Calibri"/>
              </a:rPr>
              <a:t>an</a:t>
            </a:r>
            <a:endParaRPr sz="1600" dirty="0">
              <a:latin typeface="Calibri"/>
              <a:cs typeface="Calibri"/>
            </a:endParaRPr>
          </a:p>
          <a:p>
            <a:pPr marL="12700"/>
            <a:r>
              <a:rPr sz="1600" spc="-10" dirty="0">
                <a:latin typeface="Calibri"/>
                <a:cs typeface="Calibri"/>
              </a:rPr>
              <a:t>p</a:t>
            </a:r>
            <a:r>
              <a:rPr sz="1600" spc="-15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os</a:t>
            </a:r>
            <a:r>
              <a:rPr sz="1600" spc="-15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pe</a:t>
            </a:r>
            <a:r>
              <a:rPr sz="1600" spc="-25" dirty="0">
                <a:latin typeface="Calibri"/>
                <a:cs typeface="Calibri"/>
              </a:rPr>
              <a:t>n</a:t>
            </a:r>
            <a:r>
              <a:rPr sz="1600" spc="-15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edia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n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an</a:t>
            </a:r>
            <a:r>
              <a:rPr sz="1600" spc="25" dirty="0">
                <a:latin typeface="Calibri"/>
                <a:cs typeface="Calibri"/>
              </a:rPr>
              <a:t>g</a:t>
            </a:r>
            <a:r>
              <a:rPr sz="1600" spc="-5" dirty="0">
                <a:latin typeface="Calibri"/>
                <a:cs typeface="Calibri"/>
              </a:rPr>
              <a:t>/p</a:t>
            </a:r>
            <a:r>
              <a:rPr sz="1600" spc="-15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o</a:t>
            </a:r>
            <a:r>
              <a:rPr sz="1600" spc="-5" dirty="0">
                <a:latin typeface="Calibri"/>
                <a:cs typeface="Calibri"/>
              </a:rPr>
              <a:t>duk den</a:t>
            </a:r>
            <a:r>
              <a:rPr sz="1600" spc="-35" dirty="0">
                <a:latin typeface="Calibri"/>
                <a:cs typeface="Calibri"/>
              </a:rPr>
              <a:t>g</a:t>
            </a:r>
            <a:r>
              <a:rPr sz="1600" spc="-5" dirty="0">
                <a:latin typeface="Calibri"/>
                <a:cs typeface="Calibri"/>
              </a:rPr>
              <a:t>an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a:</a:t>
            </a:r>
            <a:endParaRPr sz="1600" dirty="0">
              <a:latin typeface="Calibri"/>
              <a:cs typeface="Calibri"/>
            </a:endParaRPr>
          </a:p>
          <a:p>
            <a:pPr marL="184786" marR="120650" indent="-172721">
              <a:buFont typeface="Calibri"/>
              <a:buChar char="-"/>
              <a:tabLst>
                <a:tab pos="184786" algn="l"/>
              </a:tabLst>
            </a:pPr>
            <a:r>
              <a:rPr sz="1600" spc="-10" dirty="0">
                <a:latin typeface="Calibri"/>
                <a:cs typeface="Calibri"/>
              </a:rPr>
              <a:t>Menent</a:t>
            </a:r>
            <a:r>
              <a:rPr sz="1600" dirty="0">
                <a:latin typeface="Calibri"/>
                <a:cs typeface="Calibri"/>
              </a:rPr>
              <a:t>u</a:t>
            </a:r>
            <a:r>
              <a:rPr sz="1600" spc="-15" dirty="0">
                <a:latin typeface="Calibri"/>
                <a:cs typeface="Calibri"/>
              </a:rPr>
              <a:t>k</a:t>
            </a:r>
            <a:r>
              <a:rPr sz="1600" spc="-5" dirty="0">
                <a:latin typeface="Calibri"/>
                <a:cs typeface="Calibri"/>
              </a:rPr>
              <a:t>an </a:t>
            </a:r>
            <a:r>
              <a:rPr sz="1600" spc="-7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su</a:t>
            </a:r>
            <a:r>
              <a:rPr sz="1600" b="1" dirty="0">
                <a:latin typeface="Calibri"/>
                <a:cs typeface="Calibri"/>
              </a:rPr>
              <a:t>m</a:t>
            </a:r>
            <a:r>
              <a:rPr sz="1600" b="1" spc="-10" dirty="0">
                <a:latin typeface="Calibri"/>
                <a:cs typeface="Calibri"/>
              </a:rPr>
              <a:t>b</a:t>
            </a:r>
            <a:r>
              <a:rPr sz="1600" b="1" dirty="0">
                <a:latin typeface="Calibri"/>
                <a:cs typeface="Calibri"/>
              </a:rPr>
              <a:t>e</a:t>
            </a:r>
            <a:r>
              <a:rPr sz="1600" b="1" spc="-5" dirty="0">
                <a:latin typeface="Calibri"/>
                <a:cs typeface="Calibri"/>
              </a:rPr>
              <a:t>r </a:t>
            </a:r>
            <a:r>
              <a:rPr sz="1600" b="1" spc="-7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d</a:t>
            </a:r>
            <a:r>
              <a:rPr sz="1600" b="1" spc="-25" dirty="0">
                <a:latin typeface="Calibri"/>
                <a:cs typeface="Calibri"/>
              </a:rPr>
              <a:t>ay</a:t>
            </a:r>
            <a:r>
              <a:rPr sz="1600" b="1" spc="-5" dirty="0">
                <a:latin typeface="Calibri"/>
                <a:cs typeface="Calibri"/>
              </a:rPr>
              <a:t>a </a:t>
            </a:r>
            <a:r>
              <a:rPr sz="1600" b="1" spc="-8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ang </a:t>
            </a:r>
            <a:r>
              <a:rPr sz="1600" spc="-8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di</a:t>
            </a:r>
            <a:r>
              <a:rPr sz="1600" dirty="0">
                <a:latin typeface="Calibri"/>
                <a:cs typeface="Calibri"/>
              </a:rPr>
              <a:t>p</a:t>
            </a:r>
            <a:r>
              <a:rPr sz="1600" spc="-5" dirty="0">
                <a:latin typeface="Calibri"/>
                <a:cs typeface="Calibri"/>
              </a:rPr>
              <a:t>erlu</a:t>
            </a:r>
            <a:r>
              <a:rPr sz="1600" spc="-15" dirty="0">
                <a:latin typeface="Calibri"/>
                <a:cs typeface="Calibri"/>
              </a:rPr>
              <a:t>k</a:t>
            </a:r>
            <a:r>
              <a:rPr sz="1600" spc="-5" dirty="0">
                <a:latin typeface="Calibri"/>
                <a:cs typeface="Calibri"/>
              </a:rPr>
              <a:t>an </a:t>
            </a:r>
            <a:r>
              <a:rPr sz="1600" spc="-7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untuk </a:t>
            </a:r>
            <a:r>
              <a:rPr sz="1600" spc="-7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me</a:t>
            </a:r>
            <a:r>
              <a:rPr sz="1600" spc="-25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aih 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40" dirty="0">
                <a:latin typeface="Calibri"/>
                <a:cs typeface="Calibri"/>
              </a:rPr>
              <a:t>k</a:t>
            </a:r>
            <a:r>
              <a:rPr sz="1600" dirty="0">
                <a:latin typeface="Calibri"/>
                <a:cs typeface="Calibri"/>
              </a:rPr>
              <a:t>es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15" dirty="0">
                <a:latin typeface="Calibri"/>
                <a:cs typeface="Calibri"/>
              </a:rPr>
              <a:t>s</a:t>
            </a:r>
            <a:r>
              <a:rPr sz="1600" spc="-10" dirty="0">
                <a:latin typeface="Calibri"/>
                <a:cs typeface="Calibri"/>
              </a:rPr>
              <a:t>u</a:t>
            </a:r>
            <a:r>
              <a:rPr sz="1600" spc="15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ian </a:t>
            </a:r>
            <a:r>
              <a:rPr sz="1600" spc="-7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per</a:t>
            </a:r>
            <a:r>
              <a:rPr sz="1600" spc="-35" dirty="0">
                <a:latin typeface="Calibri"/>
                <a:cs typeface="Calibri"/>
              </a:rPr>
              <a:t>s</a:t>
            </a:r>
            <a:r>
              <a:rPr sz="1600" spc="-15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r</a:t>
            </a:r>
            <a:r>
              <a:rPr sz="1600" spc="-15" dirty="0">
                <a:latin typeface="Calibri"/>
                <a:cs typeface="Calibri"/>
              </a:rPr>
              <a:t>at</a:t>
            </a:r>
            <a:r>
              <a:rPr sz="1600" spc="-5" dirty="0">
                <a:latin typeface="Calibri"/>
                <a:cs typeface="Calibri"/>
              </a:rPr>
              <a:t>an p</a:t>
            </a:r>
            <a:r>
              <a:rPr sz="1600" spc="-15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o</a:t>
            </a:r>
            <a:r>
              <a:rPr sz="1600" spc="-5" dirty="0">
                <a:latin typeface="Calibri"/>
                <a:cs typeface="Calibri"/>
              </a:rPr>
              <a:t>duk </a:t>
            </a:r>
            <a:r>
              <a:rPr sz="1600" spc="-10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n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40" dirty="0">
                <a:latin typeface="Calibri"/>
                <a:cs typeface="Calibri"/>
              </a:rPr>
              <a:t>k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2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ep</a:t>
            </a:r>
            <a:r>
              <a:rPr sz="1600" spc="-15" dirty="0">
                <a:latin typeface="Calibri"/>
                <a:cs typeface="Calibri"/>
              </a:rPr>
              <a:t>at</a:t>
            </a:r>
            <a:r>
              <a:rPr sz="1600" spc="-5" dirty="0">
                <a:latin typeface="Calibri"/>
                <a:cs typeface="Calibri"/>
              </a:rPr>
              <a:t>an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30" dirty="0">
                <a:latin typeface="Calibri"/>
                <a:cs typeface="Calibri"/>
              </a:rPr>
              <a:t>w</a:t>
            </a:r>
            <a:r>
              <a:rPr sz="1600" spc="-5" dirty="0">
                <a:latin typeface="Calibri"/>
                <a:cs typeface="Calibri"/>
              </a:rPr>
              <a:t>ak</a:t>
            </a:r>
            <a:r>
              <a:rPr sz="1600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u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pengiriman.</a:t>
            </a:r>
            <a:endParaRPr sz="1600" dirty="0">
              <a:latin typeface="Calibri"/>
              <a:cs typeface="Calibri"/>
            </a:endParaRPr>
          </a:p>
          <a:p>
            <a:pPr marL="184786" marR="120650" indent="-172721">
              <a:buFont typeface="Calibri"/>
              <a:buChar char="-"/>
              <a:tabLst>
                <a:tab pos="184786" algn="l"/>
              </a:tabLst>
            </a:pPr>
            <a:r>
              <a:rPr sz="1600" spc="-10" dirty="0">
                <a:latin typeface="Calibri"/>
                <a:cs typeface="Calibri"/>
              </a:rPr>
              <a:t>Me</a:t>
            </a:r>
            <a:r>
              <a:rPr sz="1600" dirty="0">
                <a:latin typeface="Calibri"/>
                <a:cs typeface="Calibri"/>
              </a:rPr>
              <a:t>l</a:t>
            </a:r>
            <a:r>
              <a:rPr sz="1600" spc="-5" dirty="0">
                <a:latin typeface="Calibri"/>
                <a:cs typeface="Calibri"/>
              </a:rPr>
              <a:t>ibat</a:t>
            </a:r>
            <a:r>
              <a:rPr sz="1600" spc="-20" dirty="0">
                <a:latin typeface="Calibri"/>
                <a:cs typeface="Calibri"/>
              </a:rPr>
              <a:t>k</a:t>
            </a:r>
            <a:r>
              <a:rPr sz="1600" spc="-5" dirty="0">
                <a:latin typeface="Calibri"/>
                <a:cs typeface="Calibri"/>
              </a:rPr>
              <a:t>an 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piha</a:t>
            </a:r>
            <a:r>
              <a:rPr sz="1600" b="1" dirty="0">
                <a:latin typeface="Calibri"/>
                <a:cs typeface="Calibri"/>
              </a:rPr>
              <a:t>k</a:t>
            </a:r>
            <a:r>
              <a:rPr sz="1600" b="1" spc="-5" dirty="0">
                <a:latin typeface="Calibri"/>
                <a:cs typeface="Calibri"/>
              </a:rPr>
              <a:t>/fungsi </a:t>
            </a:r>
            <a:r>
              <a:rPr sz="1600" b="1" spc="80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t</a:t>
            </a:r>
            <a:r>
              <a:rPr sz="1600" b="1" spc="-5" dirty="0">
                <a:latin typeface="Calibri"/>
                <a:cs typeface="Calibri"/>
              </a:rPr>
              <a:t>e</a:t>
            </a:r>
            <a:r>
              <a:rPr sz="1600" b="1" dirty="0">
                <a:latin typeface="Calibri"/>
                <a:cs typeface="Calibri"/>
              </a:rPr>
              <a:t>r</a:t>
            </a:r>
            <a:r>
              <a:rPr sz="1600" b="1" spc="-15" dirty="0">
                <a:latin typeface="Calibri"/>
                <a:cs typeface="Calibri"/>
              </a:rPr>
              <a:t>k</a:t>
            </a:r>
            <a:r>
              <a:rPr sz="1600" b="1" spc="-5" dirty="0">
                <a:latin typeface="Calibri"/>
                <a:cs typeface="Calibri"/>
              </a:rPr>
              <a:t>ait </a:t>
            </a:r>
            <a:r>
              <a:rPr sz="1600" b="1" spc="8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lam </a:t>
            </a:r>
            <a:r>
              <a:rPr sz="1600" spc="8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</a:t>
            </a:r>
            <a:r>
              <a:rPr sz="1600" spc="-15" dirty="0">
                <a:latin typeface="Calibri"/>
                <a:cs typeface="Calibri"/>
              </a:rPr>
              <a:t>r</a:t>
            </a:r>
            <a:r>
              <a:rPr sz="1600" spc="-35" dirty="0">
                <a:latin typeface="Calibri"/>
                <a:cs typeface="Calibri"/>
              </a:rPr>
              <a:t>g</a:t>
            </a:r>
            <a:r>
              <a:rPr sz="1600" spc="-5" dirty="0">
                <a:latin typeface="Calibri"/>
                <a:cs typeface="Calibri"/>
              </a:rPr>
              <a:t>an</a:t>
            </a:r>
            <a:r>
              <a:rPr sz="1600" spc="5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si </a:t>
            </a:r>
            <a:r>
              <a:rPr sz="1600" spc="8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lam 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l </a:t>
            </a:r>
            <a:r>
              <a:rPr sz="1600" spc="8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pe</a:t>
            </a:r>
            <a:r>
              <a:rPr sz="1600" spc="-2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en</a:t>
            </a:r>
            <a:r>
              <a:rPr sz="1600" spc="-20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anaan 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n</a:t>
            </a:r>
            <a:r>
              <a:rPr sz="1600" spc="-5" dirty="0">
                <a:latin typeface="Calibri"/>
                <a:cs typeface="Calibri"/>
              </a:rPr>
              <a:t> pen</a:t>
            </a:r>
            <a:r>
              <a:rPr sz="1600" spc="-20" dirty="0">
                <a:latin typeface="Calibri"/>
                <a:cs typeface="Calibri"/>
              </a:rPr>
              <a:t>g</a:t>
            </a:r>
            <a:r>
              <a:rPr sz="1600" spc="-5" dirty="0">
                <a:latin typeface="Calibri"/>
                <a:cs typeface="Calibri"/>
              </a:rPr>
              <a:t>endalian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</a:t>
            </a:r>
            <a:r>
              <a:rPr sz="1600" spc="-5" dirty="0">
                <a:latin typeface="Calibri"/>
                <a:cs typeface="Calibri"/>
              </a:rPr>
              <a:t>pe</a:t>
            </a:r>
            <a:r>
              <a:rPr sz="1600" spc="-35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asion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l.</a:t>
            </a:r>
            <a:endParaRPr sz="1600" dirty="0">
              <a:latin typeface="Calibri"/>
              <a:cs typeface="Calibri"/>
            </a:endParaRPr>
          </a:p>
          <a:p>
            <a:pPr marL="184786" indent="-172721">
              <a:buFont typeface="Calibri"/>
              <a:buChar char="-"/>
              <a:tabLst>
                <a:tab pos="184786" algn="l"/>
              </a:tabLst>
            </a:pPr>
            <a:r>
              <a:rPr sz="1600" spc="-10" dirty="0">
                <a:latin typeface="Calibri"/>
                <a:cs typeface="Calibri"/>
              </a:rPr>
              <a:t>Mene</a:t>
            </a:r>
            <a:r>
              <a:rPr sz="1600" spc="-20" dirty="0">
                <a:latin typeface="Calibri"/>
                <a:cs typeface="Calibri"/>
              </a:rPr>
              <a:t>n</a:t>
            </a:r>
            <a:r>
              <a:rPr sz="1600" spc="-5" dirty="0">
                <a:latin typeface="Calibri"/>
                <a:cs typeface="Calibri"/>
              </a:rPr>
              <a:t>tu</a:t>
            </a:r>
            <a:r>
              <a:rPr sz="1600" spc="-15" dirty="0">
                <a:latin typeface="Calibri"/>
                <a:cs typeface="Calibri"/>
              </a:rPr>
              <a:t>k</a:t>
            </a:r>
            <a:r>
              <a:rPr sz="1600" spc="-5" dirty="0">
                <a:latin typeface="Calibri"/>
                <a:cs typeface="Calibri"/>
              </a:rPr>
              <a:t>an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</a:t>
            </a:r>
            <a:r>
              <a:rPr sz="1600" spc="-15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o</a:t>
            </a:r>
            <a:r>
              <a:rPr sz="1600" spc="-5" dirty="0">
                <a:latin typeface="Calibri"/>
                <a:cs typeface="Calibri"/>
              </a:rPr>
              <a:t>duk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n</a:t>
            </a:r>
            <a:r>
              <a:rPr sz="1600" spc="-5" dirty="0">
                <a:latin typeface="Calibri"/>
                <a:cs typeface="Calibri"/>
              </a:rPr>
              <a:t> jasa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ang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di</a:t>
            </a:r>
            <a:r>
              <a:rPr sz="1600" dirty="0">
                <a:latin typeface="Calibri"/>
                <a:cs typeface="Calibri"/>
              </a:rPr>
              <a:t>p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25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oleh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ri </a:t>
            </a:r>
            <a:r>
              <a:rPr sz="1600" b="1" spc="-5" dirty="0">
                <a:latin typeface="Calibri"/>
                <a:cs typeface="Calibri"/>
              </a:rPr>
              <a:t>pihak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luar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(pema</a:t>
            </a:r>
            <a:r>
              <a:rPr sz="1600" spc="-15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ok</a:t>
            </a:r>
            <a:r>
              <a:rPr sz="1600" dirty="0">
                <a:latin typeface="Calibri"/>
                <a:cs typeface="Calibri"/>
              </a:rPr>
              <a:t>/</a:t>
            </a:r>
            <a:r>
              <a:rPr sz="1600" i="1" spc="-5" dirty="0">
                <a:latin typeface="Calibri"/>
                <a:cs typeface="Calibri"/>
              </a:rPr>
              <a:t>ve</a:t>
            </a:r>
            <a:r>
              <a:rPr sz="1600" i="1" dirty="0">
                <a:latin typeface="Calibri"/>
                <a:cs typeface="Calibri"/>
              </a:rPr>
              <a:t>n</a:t>
            </a:r>
            <a:r>
              <a:rPr sz="1600" i="1" spc="-5" dirty="0">
                <a:latin typeface="Calibri"/>
                <a:cs typeface="Calibri"/>
              </a:rPr>
              <a:t>d</a:t>
            </a:r>
            <a:r>
              <a:rPr sz="1600" i="1" dirty="0">
                <a:latin typeface="Calibri"/>
                <a:cs typeface="Calibri"/>
              </a:rPr>
              <a:t>o</a:t>
            </a:r>
            <a:r>
              <a:rPr sz="1600" i="1" spc="-15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)</a:t>
            </a:r>
            <a:r>
              <a:rPr sz="1600" spc="-5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184786" marR="120650" indent="-172721">
              <a:buFont typeface="Calibri"/>
              <a:buChar char="-"/>
              <a:tabLst>
                <a:tab pos="184786" algn="l"/>
              </a:tabLst>
            </a:pPr>
            <a:r>
              <a:rPr sz="1600" spc="-10" dirty="0">
                <a:latin typeface="Calibri"/>
                <a:cs typeface="Calibri"/>
              </a:rPr>
              <a:t>Mene</a:t>
            </a:r>
            <a:r>
              <a:rPr sz="1600" spc="-2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ap</a:t>
            </a:r>
            <a:r>
              <a:rPr sz="1600" spc="-15" dirty="0">
                <a:latin typeface="Calibri"/>
                <a:cs typeface="Calibri"/>
              </a:rPr>
              <a:t>k</a:t>
            </a:r>
            <a:r>
              <a:rPr sz="1600" spc="-5" dirty="0">
                <a:latin typeface="Calibri"/>
                <a:cs typeface="Calibri"/>
              </a:rPr>
              <a:t>an </a:t>
            </a:r>
            <a:r>
              <a:rPr sz="1600" spc="-1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suatu </a:t>
            </a:r>
            <a:r>
              <a:rPr sz="1600" spc="-9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pengend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lian </a:t>
            </a:r>
            <a:r>
              <a:rPr sz="1600" spc="-1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untuk </a:t>
            </a:r>
            <a:r>
              <a:rPr sz="1600" spc="-1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menc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35" dirty="0">
                <a:latin typeface="Calibri"/>
                <a:cs typeface="Calibri"/>
              </a:rPr>
              <a:t>g</a:t>
            </a:r>
            <a:r>
              <a:rPr sz="1600" spc="-5" dirty="0">
                <a:latin typeface="Calibri"/>
                <a:cs typeface="Calibri"/>
              </a:rPr>
              <a:t>ah </a:t>
            </a:r>
            <a:r>
              <a:rPr sz="1600" spc="-100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t</a:t>
            </a:r>
            <a:r>
              <a:rPr sz="1600" b="1" spc="-5" dirty="0">
                <a:latin typeface="Calibri"/>
                <a:cs typeface="Calibri"/>
              </a:rPr>
              <a:t>e</a:t>
            </a:r>
            <a:r>
              <a:rPr sz="1600" b="1" dirty="0">
                <a:latin typeface="Calibri"/>
                <a:cs typeface="Calibri"/>
              </a:rPr>
              <a:t>r</a:t>
            </a:r>
            <a:r>
              <a:rPr sz="1600" b="1" spc="-5" dirty="0">
                <a:latin typeface="Calibri"/>
                <a:cs typeface="Calibri"/>
              </a:rPr>
              <a:t>kir</a:t>
            </a:r>
            <a:r>
              <a:rPr sz="1600" b="1" spc="5" dirty="0">
                <a:latin typeface="Calibri"/>
                <a:cs typeface="Calibri"/>
              </a:rPr>
              <a:t>i</a:t>
            </a:r>
            <a:r>
              <a:rPr sz="1600" b="1" spc="-5" dirty="0">
                <a:latin typeface="Calibri"/>
                <a:cs typeface="Calibri"/>
              </a:rPr>
              <a:t>m</a:t>
            </a:r>
            <a:r>
              <a:rPr sz="1600" b="1" spc="-30" dirty="0">
                <a:latin typeface="Calibri"/>
                <a:cs typeface="Calibri"/>
              </a:rPr>
              <a:t>n</a:t>
            </a:r>
            <a:r>
              <a:rPr sz="1600" b="1" spc="-25" dirty="0">
                <a:latin typeface="Calibri"/>
                <a:cs typeface="Calibri"/>
              </a:rPr>
              <a:t>y</a:t>
            </a:r>
            <a:r>
              <a:rPr sz="1600" b="1" spc="-5" dirty="0">
                <a:latin typeface="Calibri"/>
                <a:cs typeface="Calibri"/>
              </a:rPr>
              <a:t>a </a:t>
            </a:r>
            <a:r>
              <a:rPr sz="1600" b="1" spc="-10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ba</a:t>
            </a:r>
            <a:r>
              <a:rPr sz="1600" b="1" spc="-20" dirty="0">
                <a:latin typeface="Calibri"/>
                <a:cs typeface="Calibri"/>
              </a:rPr>
              <a:t>r</a:t>
            </a:r>
            <a:r>
              <a:rPr sz="1600" b="1" spc="-5" dirty="0">
                <a:latin typeface="Calibri"/>
                <a:cs typeface="Calibri"/>
              </a:rPr>
              <a:t>ang </a:t>
            </a:r>
            <a:r>
              <a:rPr sz="1600" b="1" spc="-105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y</a:t>
            </a:r>
            <a:r>
              <a:rPr sz="1600" b="1" spc="-5" dirty="0">
                <a:latin typeface="Calibri"/>
                <a:cs typeface="Calibri"/>
              </a:rPr>
              <a:t>a</a:t>
            </a:r>
            <a:r>
              <a:rPr sz="1600" b="1" spc="5" dirty="0">
                <a:latin typeface="Calibri"/>
                <a:cs typeface="Calibri"/>
              </a:rPr>
              <a:t>n</a:t>
            </a:r>
            <a:r>
              <a:rPr sz="1600" b="1" spc="-5" dirty="0">
                <a:latin typeface="Calibri"/>
                <a:cs typeface="Calibri"/>
              </a:rPr>
              <a:t>g </a:t>
            </a:r>
            <a:r>
              <a:rPr sz="1600" b="1" spc="-11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tidak sesuai</a:t>
            </a:r>
            <a:r>
              <a:rPr sz="1600" spc="-5" dirty="0">
                <a:latin typeface="Calibri"/>
                <a:cs typeface="Calibri"/>
              </a:rPr>
              <a:t>/</a:t>
            </a:r>
            <a:r>
              <a:rPr sz="1600" i="1" spc="-5" dirty="0">
                <a:latin typeface="Calibri"/>
                <a:cs typeface="Calibri"/>
              </a:rPr>
              <a:t>n</a:t>
            </a:r>
            <a:r>
              <a:rPr sz="1600" i="1" dirty="0">
                <a:latin typeface="Calibri"/>
                <a:cs typeface="Calibri"/>
              </a:rPr>
              <a:t>o</a:t>
            </a:r>
            <a:r>
              <a:rPr sz="1600" i="1" spc="-5" dirty="0">
                <a:latin typeface="Calibri"/>
                <a:cs typeface="Calibri"/>
              </a:rPr>
              <a:t>nco</a:t>
            </a:r>
            <a:r>
              <a:rPr sz="1600" i="1" dirty="0">
                <a:latin typeface="Calibri"/>
                <a:cs typeface="Calibri"/>
              </a:rPr>
              <a:t>n</a:t>
            </a:r>
            <a:r>
              <a:rPr sz="1600" i="1" spc="-25" dirty="0">
                <a:latin typeface="Calibri"/>
                <a:cs typeface="Calibri"/>
              </a:rPr>
              <a:t>f</a:t>
            </a:r>
            <a:r>
              <a:rPr sz="1600" i="1" spc="-5" dirty="0">
                <a:latin typeface="Calibri"/>
                <a:cs typeface="Calibri"/>
              </a:rPr>
              <a:t>ormi</a:t>
            </a:r>
            <a:r>
              <a:rPr sz="1600" i="1" dirty="0">
                <a:latin typeface="Calibri"/>
                <a:cs typeface="Calibri"/>
              </a:rPr>
              <a:t>n</a:t>
            </a:r>
            <a:r>
              <a:rPr sz="1600" i="1" spc="-5" dirty="0">
                <a:latin typeface="Calibri"/>
                <a:cs typeface="Calibri"/>
              </a:rPr>
              <a:t>g</a:t>
            </a:r>
            <a:r>
              <a:rPr sz="1600" i="1" spc="15" dirty="0">
                <a:latin typeface="Calibri"/>
                <a:cs typeface="Calibri"/>
              </a:rPr>
              <a:t> </a:t>
            </a:r>
            <a:r>
              <a:rPr sz="1600" i="1" spc="-5" dirty="0">
                <a:latin typeface="Calibri"/>
                <a:cs typeface="Calibri"/>
              </a:rPr>
              <a:t>pro</a:t>
            </a:r>
            <a:r>
              <a:rPr sz="1600" i="1" dirty="0">
                <a:latin typeface="Calibri"/>
                <a:cs typeface="Calibri"/>
              </a:rPr>
              <a:t>d</a:t>
            </a:r>
            <a:r>
              <a:rPr sz="1600" i="1" spc="-5" dirty="0">
                <a:latin typeface="Calibri"/>
                <a:cs typeface="Calibri"/>
              </a:rPr>
              <a:t>u</a:t>
            </a:r>
            <a:r>
              <a:rPr sz="1600" i="1" dirty="0">
                <a:latin typeface="Calibri"/>
                <a:cs typeface="Calibri"/>
              </a:rPr>
              <a:t>c</a:t>
            </a:r>
            <a:r>
              <a:rPr sz="1600" i="1" spc="-5" dirty="0">
                <a:latin typeface="Calibri"/>
                <a:cs typeface="Calibri"/>
              </a:rPr>
              <a:t>t</a:t>
            </a:r>
            <a:r>
              <a:rPr sz="1600" i="1" spc="-10" dirty="0">
                <a:latin typeface="Calibri"/>
                <a:cs typeface="Calibri"/>
              </a:rPr>
              <a:t> </a:t>
            </a:r>
            <a:r>
              <a:rPr sz="1600" spc="-40" dirty="0">
                <a:latin typeface="Calibri"/>
                <a:cs typeface="Calibri"/>
              </a:rPr>
              <a:t>k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cu</a:t>
            </a:r>
            <a:r>
              <a:rPr sz="1600" spc="-20" dirty="0">
                <a:latin typeface="Calibri"/>
                <a:cs typeface="Calibri"/>
              </a:rPr>
              <a:t>s</a:t>
            </a:r>
            <a:r>
              <a:rPr sz="1600" spc="-1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ome</a:t>
            </a:r>
            <a:r>
              <a:rPr sz="1600" spc="-11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ts val="1400"/>
              </a:lnSpc>
              <a:spcBef>
                <a:spcPts val="88"/>
              </a:spcBef>
            </a:pPr>
            <a:endParaRPr sz="2800" dirty="0"/>
          </a:p>
          <a:p>
            <a:pPr marL="12700" marR="118111" algn="just"/>
            <a:r>
              <a:rPr sz="160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.2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spc="-30" dirty="0">
                <a:latin typeface="Calibri"/>
                <a:cs typeface="Calibri"/>
              </a:rPr>
              <a:t>P</a:t>
            </a:r>
            <a:r>
              <a:rPr sz="1600" spc="-5" dirty="0">
                <a:latin typeface="Calibri"/>
                <a:cs typeface="Calibri"/>
              </a:rPr>
              <a:t>erusah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an</a:t>
            </a:r>
            <a:r>
              <a:rPr sz="1600" spc="10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rus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meren</a:t>
            </a:r>
            <a:r>
              <a:rPr sz="1600" b="1" dirty="0">
                <a:latin typeface="Calibri"/>
                <a:cs typeface="Calibri"/>
              </a:rPr>
              <a:t>c</a:t>
            </a:r>
            <a:r>
              <a:rPr sz="1600" b="1" spc="-5" dirty="0">
                <a:latin typeface="Calibri"/>
                <a:cs typeface="Calibri"/>
              </a:rPr>
              <a:t>anakan</a:t>
            </a:r>
            <a:r>
              <a:rPr sz="1600" b="1" spc="9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dan</a:t>
            </a:r>
            <a:r>
              <a:rPr sz="1600" b="1" spc="9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men</a:t>
            </a:r>
            <a:r>
              <a:rPr sz="1600" b="1" spc="-25" dirty="0">
                <a:latin typeface="Calibri"/>
                <a:cs typeface="Calibri"/>
              </a:rPr>
              <a:t>g</a:t>
            </a:r>
            <a:r>
              <a:rPr sz="1600" b="1" spc="-5" dirty="0">
                <a:latin typeface="Calibri"/>
                <a:cs typeface="Calibri"/>
              </a:rPr>
              <a:t>elola</a:t>
            </a:r>
            <a:r>
              <a:rPr sz="1600" b="1" spc="9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produk</a:t>
            </a:r>
            <a:r>
              <a:rPr sz="1600" b="1" spc="1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</a:t>
            </a:r>
            <a:r>
              <a:rPr sz="1600" spc="-15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lalui</a:t>
            </a:r>
            <a:r>
              <a:rPr sz="1600" spc="10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su</a:t>
            </a:r>
            <a:r>
              <a:rPr sz="1600" spc="-15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tu</a:t>
            </a:r>
            <a:r>
              <a:rPr sz="1600" spc="10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c</a:t>
            </a:r>
            <a:r>
              <a:rPr sz="1600" spc="1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spc="1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ang </a:t>
            </a:r>
            <a:r>
              <a:rPr sz="1600" spc="-15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er</a:t>
            </a:r>
            <a:r>
              <a:rPr sz="1600" spc="-30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trukt</a:t>
            </a:r>
            <a:r>
              <a:rPr sz="1600" dirty="0">
                <a:latin typeface="Calibri"/>
                <a:cs typeface="Calibri"/>
              </a:rPr>
              <a:t>u</a:t>
            </a:r>
            <a:r>
              <a:rPr sz="1600" spc="-5" dirty="0">
                <a:latin typeface="Calibri"/>
                <a:cs typeface="Calibri"/>
              </a:rPr>
              <a:t>r </a:t>
            </a:r>
            <a:r>
              <a:rPr sz="1600" spc="-9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n </a:t>
            </a:r>
            <a:r>
              <a:rPr sz="1600" spc="-1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er</a:t>
            </a:r>
            <a:r>
              <a:rPr sz="1600" spc="-30" dirty="0">
                <a:latin typeface="Calibri"/>
                <a:cs typeface="Calibri"/>
              </a:rPr>
              <a:t>k</a:t>
            </a:r>
            <a:r>
              <a:rPr sz="1600" spc="-5" dirty="0">
                <a:latin typeface="Calibri"/>
                <a:cs typeface="Calibri"/>
              </a:rPr>
              <a:t>endali </a:t>
            </a:r>
            <a:r>
              <a:rPr sz="1600" spc="-90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y</a:t>
            </a:r>
            <a:r>
              <a:rPr sz="1600" b="1" spc="-5" dirty="0">
                <a:latin typeface="Calibri"/>
                <a:cs typeface="Calibri"/>
              </a:rPr>
              <a:t>ang </a:t>
            </a:r>
            <a:r>
              <a:rPr sz="1600" b="1" spc="-9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mel</a:t>
            </a:r>
            <a:r>
              <a:rPr sz="1600" b="1" spc="-15" dirty="0">
                <a:latin typeface="Calibri"/>
                <a:cs typeface="Calibri"/>
              </a:rPr>
              <a:t>i</a:t>
            </a:r>
            <a:r>
              <a:rPr sz="1600" b="1" spc="-10" dirty="0">
                <a:latin typeface="Calibri"/>
                <a:cs typeface="Calibri"/>
              </a:rPr>
              <a:t>p</a:t>
            </a:r>
            <a:r>
              <a:rPr sz="1600" b="1" dirty="0">
                <a:latin typeface="Calibri"/>
                <a:cs typeface="Calibri"/>
              </a:rPr>
              <a:t>u</a:t>
            </a:r>
            <a:r>
              <a:rPr sz="1600" b="1" spc="-5" dirty="0">
                <a:latin typeface="Calibri"/>
                <a:cs typeface="Calibri"/>
              </a:rPr>
              <a:t>ti </a:t>
            </a:r>
            <a:r>
              <a:rPr sz="1600" b="1" spc="-9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jad</a:t>
            </a:r>
            <a:r>
              <a:rPr sz="1600" b="1" spc="-20" dirty="0">
                <a:latin typeface="Calibri"/>
                <a:cs typeface="Calibri"/>
              </a:rPr>
              <a:t>w</a:t>
            </a:r>
            <a:r>
              <a:rPr sz="1600" b="1" spc="-5" dirty="0">
                <a:latin typeface="Calibri"/>
                <a:cs typeface="Calibri"/>
              </a:rPr>
              <a:t>al </a:t>
            </a:r>
            <a:r>
              <a:rPr sz="1600" b="1" spc="-10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p</a:t>
            </a:r>
            <a:r>
              <a:rPr sz="1600" b="1" dirty="0">
                <a:latin typeface="Calibri"/>
                <a:cs typeface="Calibri"/>
              </a:rPr>
              <a:t>e</a:t>
            </a:r>
            <a:r>
              <a:rPr sz="1600" b="1" spc="-5" dirty="0">
                <a:latin typeface="Calibri"/>
                <a:cs typeface="Calibri"/>
              </a:rPr>
              <a:t>la</a:t>
            </a:r>
            <a:r>
              <a:rPr sz="1600" b="1" spc="-25" dirty="0">
                <a:latin typeface="Calibri"/>
                <a:cs typeface="Calibri"/>
              </a:rPr>
              <a:t>k</a:t>
            </a:r>
            <a:r>
              <a:rPr sz="1600" b="1" spc="-5" dirty="0">
                <a:latin typeface="Calibri"/>
                <a:cs typeface="Calibri"/>
              </a:rPr>
              <a:t>sanaan </a:t>
            </a:r>
            <a:r>
              <a:rPr sz="1600" b="1" spc="-85" dirty="0">
                <a:latin typeface="Calibri"/>
                <a:cs typeface="Calibri"/>
              </a:rPr>
              <a:t> </a:t>
            </a:r>
            <a:r>
              <a:rPr sz="1600" b="1" spc="-30" dirty="0">
                <a:latin typeface="Calibri"/>
                <a:cs typeface="Calibri"/>
              </a:rPr>
              <a:t>k</a:t>
            </a:r>
            <a:r>
              <a:rPr sz="1600" b="1" spc="-5" dirty="0">
                <a:latin typeface="Calibri"/>
                <a:cs typeface="Calibri"/>
              </a:rPr>
              <a:t>eg</a:t>
            </a:r>
            <a:r>
              <a:rPr sz="1600" b="1" spc="-15" dirty="0">
                <a:latin typeface="Calibri"/>
                <a:cs typeface="Calibri"/>
              </a:rPr>
              <a:t>i</a:t>
            </a:r>
            <a:r>
              <a:rPr sz="1600" b="1" spc="-20" dirty="0">
                <a:latin typeface="Calibri"/>
                <a:cs typeface="Calibri"/>
              </a:rPr>
              <a:t>a</a:t>
            </a:r>
            <a:r>
              <a:rPr sz="1600" b="1" spc="-15" dirty="0">
                <a:latin typeface="Calibri"/>
                <a:cs typeface="Calibri"/>
              </a:rPr>
              <a:t>t</a:t>
            </a:r>
            <a:r>
              <a:rPr sz="1600" b="1" spc="-5" dirty="0">
                <a:latin typeface="Calibri"/>
                <a:cs typeface="Calibri"/>
              </a:rPr>
              <a:t>an </a:t>
            </a:r>
            <a:r>
              <a:rPr sz="1600" b="1" spc="-9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untuk </a:t>
            </a:r>
            <a:r>
              <a:rPr sz="1600" spc="-8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</a:t>
            </a:r>
            <a:r>
              <a:rPr sz="1600" spc="-15" dirty="0">
                <a:latin typeface="Calibri"/>
                <a:cs typeface="Calibri"/>
              </a:rPr>
              <a:t>e</a:t>
            </a:r>
            <a:r>
              <a:rPr sz="1600" spc="-3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aih </a:t>
            </a:r>
            <a:r>
              <a:rPr sz="1600" spc="-40" dirty="0">
                <a:latin typeface="Calibri"/>
                <a:cs typeface="Calibri"/>
              </a:rPr>
              <a:t>k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sesua</a:t>
            </a:r>
            <a:r>
              <a:rPr sz="1600" spc="1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an 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per</a:t>
            </a:r>
            <a:r>
              <a:rPr sz="1600" spc="-35" dirty="0">
                <a:latin typeface="Calibri"/>
                <a:cs typeface="Calibri"/>
              </a:rPr>
              <a:t>s</a:t>
            </a:r>
            <a:r>
              <a:rPr sz="1600" spc="-15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r</a:t>
            </a:r>
            <a:r>
              <a:rPr sz="1600" spc="-15" dirty="0">
                <a:latin typeface="Calibri"/>
                <a:cs typeface="Calibri"/>
              </a:rPr>
              <a:t>at</a:t>
            </a:r>
            <a:r>
              <a:rPr sz="1600" spc="-5" dirty="0">
                <a:latin typeface="Calibri"/>
                <a:cs typeface="Calibri"/>
              </a:rPr>
              <a:t>an 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y</a:t>
            </a:r>
            <a:r>
              <a:rPr sz="1600" b="1" spc="-5" dirty="0">
                <a:latin typeface="Calibri"/>
                <a:cs typeface="Calibri"/>
              </a:rPr>
              <a:t>a</a:t>
            </a:r>
            <a:r>
              <a:rPr sz="1600" b="1" spc="5" dirty="0">
                <a:latin typeface="Calibri"/>
                <a:cs typeface="Calibri"/>
              </a:rPr>
              <a:t>n</a:t>
            </a:r>
            <a:r>
              <a:rPr sz="1600" b="1" spc="-5" dirty="0">
                <a:latin typeface="Calibri"/>
                <a:cs typeface="Calibri"/>
              </a:rPr>
              <a:t>g 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t</a:t>
            </a:r>
            <a:r>
              <a:rPr sz="1600" b="1" spc="-5" dirty="0">
                <a:latin typeface="Calibri"/>
                <a:cs typeface="Calibri"/>
              </a:rPr>
              <a:t>elah 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dip</a:t>
            </a:r>
            <a:r>
              <a:rPr sz="1600" b="1" dirty="0">
                <a:latin typeface="Calibri"/>
                <a:cs typeface="Calibri"/>
              </a:rPr>
              <a:t>er</a:t>
            </a:r>
            <a:r>
              <a:rPr sz="1600" b="1" spc="-5" dirty="0">
                <a:latin typeface="Calibri"/>
                <a:cs typeface="Calibri"/>
              </a:rPr>
              <a:t>timbang</a:t>
            </a:r>
            <a:r>
              <a:rPr sz="1600" b="1" spc="-15" dirty="0">
                <a:latin typeface="Calibri"/>
                <a:cs typeface="Calibri"/>
              </a:rPr>
              <a:t>k</a:t>
            </a:r>
            <a:r>
              <a:rPr sz="1600" b="1" spc="-5" dirty="0">
                <a:latin typeface="Calibri"/>
                <a:cs typeface="Calibri"/>
              </a:rPr>
              <a:t>an 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r</a:t>
            </a:r>
            <a:r>
              <a:rPr sz="1600" b="1" spc="-5" dirty="0">
                <a:latin typeface="Calibri"/>
                <a:cs typeface="Calibri"/>
              </a:rPr>
              <a:t>i</a:t>
            </a:r>
            <a:r>
              <a:rPr sz="1600" b="1" spc="-15" dirty="0">
                <a:latin typeface="Calibri"/>
                <a:cs typeface="Calibri"/>
              </a:rPr>
              <a:t>s</a:t>
            </a:r>
            <a:r>
              <a:rPr sz="1600" b="1" dirty="0">
                <a:latin typeface="Calibri"/>
                <a:cs typeface="Calibri"/>
              </a:rPr>
              <a:t>i</a:t>
            </a:r>
            <a:r>
              <a:rPr sz="1600" b="1" spc="-30" dirty="0">
                <a:latin typeface="Calibri"/>
                <a:cs typeface="Calibri"/>
              </a:rPr>
              <a:t>k</a:t>
            </a:r>
            <a:r>
              <a:rPr sz="1600" b="1" spc="-10" dirty="0">
                <a:latin typeface="Calibri"/>
                <a:cs typeface="Calibri"/>
              </a:rPr>
              <a:t>o</a:t>
            </a:r>
            <a:r>
              <a:rPr sz="1600" b="1" spc="-25" dirty="0">
                <a:latin typeface="Calibri"/>
                <a:cs typeface="Calibri"/>
              </a:rPr>
              <a:t>ny</a:t>
            </a:r>
            <a:r>
              <a:rPr sz="1600" b="1" spc="-5" dirty="0">
                <a:latin typeface="Calibri"/>
                <a:cs typeface="Calibri"/>
              </a:rPr>
              <a:t>a  </a:t>
            </a:r>
            <a:r>
              <a:rPr sz="1600" spc="-5" dirty="0">
                <a:latin typeface="Calibri"/>
                <a:cs typeface="Calibri"/>
              </a:rPr>
              <a:t>(</a:t>
            </a:r>
            <a:r>
              <a:rPr sz="1600" spc="-15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aitu 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r</a:t>
            </a:r>
            <a:r>
              <a:rPr sz="1600" spc="5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si</a:t>
            </a:r>
            <a:r>
              <a:rPr sz="1600" spc="-4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o 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sum</a:t>
            </a:r>
            <a:r>
              <a:rPr sz="1600" dirty="0">
                <a:latin typeface="Calibri"/>
                <a:cs typeface="Calibri"/>
              </a:rPr>
              <a:t>b</a:t>
            </a:r>
            <a:r>
              <a:rPr sz="1600" spc="-5" dirty="0">
                <a:latin typeface="Calibri"/>
                <a:cs typeface="Calibri"/>
              </a:rPr>
              <a:t>er d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5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 d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40" dirty="0">
                <a:latin typeface="Calibri"/>
                <a:cs typeface="Calibri"/>
              </a:rPr>
              <a:t>k</a:t>
            </a:r>
            <a:r>
              <a:rPr sz="1600" spc="-5" dirty="0">
                <a:latin typeface="Calibri"/>
                <a:cs typeface="Calibri"/>
              </a:rPr>
              <a:t>endala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penja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30" dirty="0">
                <a:latin typeface="Calibri"/>
                <a:cs typeface="Calibri"/>
              </a:rPr>
              <a:t>w</a:t>
            </a:r>
            <a:r>
              <a:rPr sz="1600" spc="-5" dirty="0">
                <a:latin typeface="Calibri"/>
                <a:cs typeface="Calibri"/>
              </a:rPr>
              <a:t>ala</a:t>
            </a:r>
            <a:r>
              <a:rPr sz="1600" dirty="0">
                <a:latin typeface="Calibri"/>
                <a:cs typeface="Calibri"/>
              </a:rPr>
              <a:t>n</a:t>
            </a:r>
            <a:r>
              <a:rPr sz="1600" spc="-5" dirty="0">
                <a:latin typeface="Calibri"/>
                <a:cs typeface="Calibri"/>
              </a:rPr>
              <a:t>)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ts val="1200"/>
              </a:lnSpc>
              <a:spcBef>
                <a:spcPts val="12"/>
              </a:spcBef>
            </a:pPr>
            <a:endParaRPr sz="2000" dirty="0"/>
          </a:p>
          <a:p>
            <a:pPr marL="48895">
              <a:tabLst>
                <a:tab pos="2304424" algn="l"/>
                <a:tab pos="4013216" algn="l"/>
              </a:tabLst>
            </a:pPr>
            <a:r>
              <a:rPr sz="1050" spc="-5" dirty="0">
                <a:solidFill>
                  <a:srgbClr val="A6A6A6"/>
                </a:solidFill>
                <a:latin typeface="Perpetua"/>
                <a:cs typeface="Perpetua"/>
              </a:rPr>
              <a:t>	</a:t>
            </a:r>
            <a:endParaRPr sz="1050" dirty="0">
              <a:latin typeface="Perpetua"/>
              <a:cs typeface="Perpetua"/>
            </a:endParaRPr>
          </a:p>
        </p:txBody>
      </p:sp>
    </p:spTree>
    <p:extLst>
      <p:ext uri="{BB962C8B-B14F-4D97-AF65-F5344CB8AC3E}">
        <p14:creationId xmlns:p14="http://schemas.microsoft.com/office/powerpoint/2010/main" val="1381669095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40509"/>
            <a:ext cx="9906000" cy="524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300335"/>
            <a:ext cx="63310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2400" b="1" dirty="0" smtClean="0">
                <a:sym typeface="Wingdings" pitchFamily="2" charset="2"/>
              </a:rPr>
              <a:t>E. OPERATION</a:t>
            </a:r>
            <a:endParaRPr lang="en-US" sz="2400" b="1" dirty="0"/>
          </a:p>
        </p:txBody>
      </p:sp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E85B78-FF2D-4232-AFFB-22F38FDEF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99300" y="6492875"/>
            <a:ext cx="2311400" cy="365125"/>
          </a:xfrm>
        </p:spPr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xmlns="" id="{AED49484-D783-41D3-8452-9F286FA2EBA3}"/>
              </a:ext>
            </a:extLst>
          </p:cNvPr>
          <p:cNvSpPr txBox="1"/>
          <p:nvPr/>
        </p:nvSpPr>
        <p:spPr>
          <a:xfrm>
            <a:off x="1081920" y="1492261"/>
            <a:ext cx="8747880" cy="717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b="1" kern="0" spc="-10" dirty="0" smtClean="0">
                <a:solidFill>
                  <a:prstClr val="black"/>
                </a:solidFill>
                <a:cs typeface="Calibri"/>
              </a:rPr>
              <a:t>Transfer of Work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ts val="1200"/>
              </a:lnSpc>
              <a:spcBef>
                <a:spcPts val="3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xmlns="" id="{182559E7-A1C9-40AF-87B0-DA648D4BA1C6}"/>
              </a:ext>
            </a:extLst>
          </p:cNvPr>
          <p:cNvSpPr txBox="1"/>
          <p:nvPr/>
        </p:nvSpPr>
        <p:spPr>
          <a:xfrm>
            <a:off x="1089804" y="1981200"/>
            <a:ext cx="8663796" cy="25171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ts val="12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30480" marR="12700" lvl="1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 startAt="3"/>
              <a:tabLst>
                <a:tab pos="240666" algn="l"/>
              </a:tabLst>
              <a:defRPr/>
            </a:pP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er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saha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 </a:t>
            </a:r>
            <a:r>
              <a:rPr kumimoji="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h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rus </a:t>
            </a:r>
            <a:r>
              <a:rPr kumimoji="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net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pkan, </a:t>
            </a:r>
            <a:r>
              <a:rPr kumimoji="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ngimp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l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an, </a:t>
            </a:r>
            <a:r>
              <a:rPr kumimoji="0" b="0" i="0" u="none" strike="noStrike" kern="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 </a:t>
            </a:r>
            <a:r>
              <a:rPr kumimoji="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melih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 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b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ah 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proses </a:t>
            </a:r>
            <a:r>
              <a:rPr kumimoji="0" b="1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ren</a:t>
            </a: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c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anaan </a:t>
            </a:r>
            <a:r>
              <a:rPr kumimoji="0" b="1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dan </a:t>
            </a:r>
            <a:r>
              <a:rPr kumimoji="0" b="1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pen</a:t>
            </a:r>
            <a:r>
              <a:rPr kumimoji="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g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endalian </a:t>
            </a:r>
            <a:r>
              <a:rPr kumimoji="0" b="1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su</a:t>
            </a:r>
            <a:r>
              <a:rPr kumimoji="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tu </a:t>
            </a:r>
            <a:r>
              <a:rPr kumimoji="0" b="1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1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jaan </a:t>
            </a:r>
            <a:r>
              <a:rPr kumimoji="0" b="1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y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ang </a:t>
            </a:r>
            <a:r>
              <a:rPr kumimoji="0" b="1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dial</a:t>
            </a:r>
            <a:r>
              <a:rPr kumimoji="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hkan </a:t>
            </a:r>
            <a:r>
              <a:rPr kumimoji="0" b="1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(</a:t>
            </a:r>
            <a:r>
              <a:rPr kumimoji="0" b="1" i="1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b="1" i="1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</a:t>
            </a:r>
            <a:r>
              <a:rPr kumimoji="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b="1" i="1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f</a:t>
            </a:r>
            <a:r>
              <a:rPr kumimoji="0" b="1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er </a:t>
            </a:r>
            <a:r>
              <a:rPr kumimoji="0" b="1" i="1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of work)</a:t>
            </a:r>
            <a:r>
              <a:rPr kumimoji="0" b="1" i="1" u="none" strike="noStrike" kern="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se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c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pe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ma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en</a:t>
            </a:r>
            <a:r>
              <a:rPr kumimoji="0" b="0" i="0" u="none" strike="noStrike" kern="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au</a:t>
            </a:r>
            <a:r>
              <a:rPr kumimoji="0" b="0" i="0" u="none" strike="noStrike" kern="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se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den</a:t>
            </a:r>
            <a:r>
              <a:rPr kumimoji="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g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</a:t>
            </a:r>
            <a:r>
              <a:rPr kumimoji="0" b="0" i="0" u="none" strike="noStrike" kern="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tujuan</a:t>
            </a:r>
            <a:r>
              <a:rPr kumimoji="0" b="0" i="0" u="none" strike="noStrike" kern="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untuk</a:t>
            </a:r>
            <a:r>
              <a:rPr kumimoji="0" b="0" i="0" u="none" strike="noStrike" kern="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mem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ti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</a:t>
            </a:r>
            <a:r>
              <a:rPr kumimoji="0" b="0" i="0" u="none" strike="noStrike" kern="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es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suaian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erhadap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pe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y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an.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  <a:p>
            <a:pPr marL="0" marR="0" lvl="1" indent="0" defTabSz="914400" eaLnBrk="1" fontAlgn="auto" latinLnBrk="0" hangingPunct="1">
              <a:lnSpc>
                <a:spcPts val="800"/>
              </a:lnSpc>
              <a:spcBef>
                <a:spcPts val="47"/>
              </a:spcBef>
              <a:spcAft>
                <a:spcPts val="0"/>
              </a:spcAft>
              <a:buClrTx/>
              <a:buSzTx/>
              <a:buFont typeface="Calibri"/>
              <a:buAutoNum type="arabicPeriod" startAt="3"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1" indent="0" defTabSz="91440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 startAt="3"/>
              <a:tabLst/>
              <a:defRPr/>
            </a:pP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30480" marR="12700" lvl="1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 startAt="3"/>
              <a:tabLst>
                <a:tab pos="230505" algn="l"/>
              </a:tabLst>
              <a:defRPr/>
            </a:pP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oses</a:t>
            </a:r>
            <a:r>
              <a:rPr kumimoji="0" b="1" i="0" u="none" strike="noStrike" kern="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y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ang</a:t>
            </a:r>
            <a:r>
              <a:rPr kumimoji="0" b="0" i="0" u="none" strike="noStrike" kern="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dimak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ud</a:t>
            </a:r>
            <a:r>
              <a:rPr kumimoji="0" b="0" i="0" u="none" strike="noStrike" kern="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b="0" i="0" u="none" strike="noStrike" kern="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da</a:t>
            </a:r>
            <a:r>
              <a:rPr kumimoji="0" b="0" i="0" u="none" strike="noStrike" kern="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oi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b="0" i="0" u="none" strike="noStrike" kern="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di</a:t>
            </a:r>
            <a:r>
              <a:rPr kumimoji="0" b="0" i="0" u="none" strike="noStrike" kern="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as</a:t>
            </a:r>
            <a:r>
              <a:rPr kumimoji="0" b="0" i="0" u="none" strike="noStrike" kern="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ha</a:t>
            </a:r>
            <a:r>
              <a:rPr kumimoji="0" b="1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us</a:t>
            </a:r>
            <a:r>
              <a:rPr kumimoji="0" b="1" i="0" u="none" strike="noStrike" kern="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mem</a:t>
            </a:r>
            <a:r>
              <a:rPr kumimoji="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as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ti</a:t>
            </a:r>
            <a:r>
              <a:rPr kumimoji="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</a:t>
            </a:r>
            <a:r>
              <a:rPr kumimoji="0" b="1" i="0" u="none" strike="noStrike" kern="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bah</a:t>
            </a:r>
            <a:r>
              <a:rPr kumimoji="0" b="1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w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1" i="0" u="none" strike="noStrike" kern="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da</a:t>
            </a: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pak</a:t>
            </a:r>
            <a:r>
              <a:rPr kumimoji="0" b="1" i="0" u="none" strike="noStrike" kern="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dan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</a:t>
            </a:r>
            <a:r>
              <a:rPr kumimoji="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</a:t>
            </a:r>
            <a:r>
              <a:rPr kumimoji="0" b="1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o</a:t>
            </a:r>
            <a:r>
              <a:rPr kumimoji="0" b="1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g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al</a:t>
            </a:r>
            <a:r>
              <a:rPr kumimoji="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han</a:t>
            </a:r>
            <a:r>
              <a:rPr kumimoji="0" b="1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1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jaan 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(trans</a:t>
            </a:r>
            <a:r>
              <a:rPr kumimoji="0" b="0" i="1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f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er</a:t>
            </a:r>
            <a:r>
              <a:rPr kumimoji="0" b="0" i="1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of work)</a:t>
            </a:r>
            <a:r>
              <a:rPr kumimoji="0" b="0" i="1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pat 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di</a:t>
            </a:r>
            <a:r>
              <a:rPr kumimoji="0" b="1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endali</a:t>
            </a:r>
            <a:r>
              <a:rPr kumimoji="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</a:t>
            </a:r>
            <a:r>
              <a:rPr kumimoji="0" b="1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dan</a:t>
            </a:r>
            <a:r>
              <a:rPr kumimoji="0" b="1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di</a:t>
            </a:r>
            <a:r>
              <a:rPr kumimoji="0" b="1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elol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.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4626377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20952" y="2053386"/>
            <a:ext cx="4790958" cy="4302966"/>
          </a:xfrm>
        </p:spPr>
        <p:txBody>
          <a:bodyPr>
            <a:normAutofit fontScale="70000" lnSpcReduction="20000"/>
          </a:bodyPr>
          <a:lstStyle/>
          <a:p>
            <a:pPr marL="402441" indent="-402441">
              <a:spcBef>
                <a:spcPct val="65000"/>
              </a:spcBef>
            </a:pPr>
            <a:r>
              <a:rPr lang="en-US" altLang="en-US" dirty="0" err="1"/>
              <a:t>Peserta</a:t>
            </a:r>
            <a:r>
              <a:rPr lang="en-US" altLang="en-US" dirty="0"/>
              <a:t> </a:t>
            </a:r>
            <a:r>
              <a:rPr lang="en-US" altLang="en-US" dirty="0" err="1"/>
              <a:t>memahami</a:t>
            </a:r>
            <a:r>
              <a:rPr lang="en-US" altLang="en-US" dirty="0"/>
              <a:t> </a:t>
            </a:r>
            <a:r>
              <a:rPr lang="en-US" altLang="en-US" dirty="0" err="1"/>
              <a:t>perubahan</a:t>
            </a:r>
            <a:r>
              <a:rPr lang="en-US" altLang="en-US" dirty="0"/>
              <a:t> mindset </a:t>
            </a:r>
            <a:r>
              <a:rPr lang="en-US" altLang="en-US" dirty="0" err="1"/>
              <a:t>persyaratan</a:t>
            </a:r>
            <a:r>
              <a:rPr lang="en-US" altLang="en-US" dirty="0"/>
              <a:t>–</a:t>
            </a:r>
            <a:r>
              <a:rPr lang="en-US" altLang="en-US" dirty="0" err="1"/>
              <a:t>persyaratan</a:t>
            </a:r>
            <a:r>
              <a:rPr lang="en-US" altLang="en-US" dirty="0"/>
              <a:t> </a:t>
            </a:r>
            <a:r>
              <a:rPr lang="id-ID" altLang="en-US" dirty="0" smtClean="0"/>
              <a:t>AS 9120B:2016</a:t>
            </a:r>
            <a:endParaRPr lang="en-US" altLang="en-US" dirty="0"/>
          </a:p>
          <a:p>
            <a:pPr marL="402441" indent="-402441">
              <a:spcBef>
                <a:spcPct val="65000"/>
              </a:spcBef>
            </a:pPr>
            <a:r>
              <a:rPr lang="en-US" altLang="en-US" dirty="0" err="1"/>
              <a:t>Peserta</a:t>
            </a:r>
            <a:r>
              <a:rPr lang="en-US" altLang="en-US" dirty="0"/>
              <a:t> </a:t>
            </a:r>
            <a:r>
              <a:rPr lang="en-US" altLang="en-US" dirty="0" err="1"/>
              <a:t>mampu</a:t>
            </a:r>
            <a:r>
              <a:rPr lang="en-US" altLang="en-US" dirty="0"/>
              <a:t> </a:t>
            </a:r>
            <a:r>
              <a:rPr lang="en-US" altLang="en-US" dirty="0" err="1"/>
              <a:t>mengidentifikasi</a:t>
            </a:r>
            <a:r>
              <a:rPr lang="en-US" altLang="en-US" dirty="0"/>
              <a:t> gap </a:t>
            </a:r>
            <a:r>
              <a:rPr lang="en-US" altLang="en-US" dirty="0" err="1"/>
              <a:t>antara</a:t>
            </a:r>
            <a:r>
              <a:rPr lang="en-US" altLang="en-US" dirty="0"/>
              <a:t> </a:t>
            </a:r>
            <a:r>
              <a:rPr lang="en-US" altLang="en-US" dirty="0" err="1"/>
              <a:t>kondisi</a:t>
            </a:r>
            <a:r>
              <a:rPr lang="en-US" altLang="en-US" dirty="0"/>
              <a:t> </a:t>
            </a:r>
            <a:r>
              <a:rPr lang="en-US" altLang="en-US" dirty="0" err="1"/>
              <a:t>penerapan</a:t>
            </a:r>
            <a:r>
              <a:rPr lang="en-US" altLang="en-US" dirty="0"/>
              <a:t> </a:t>
            </a:r>
            <a:r>
              <a:rPr lang="en-US" altLang="en-US" dirty="0" err="1"/>
              <a:t>saat</a:t>
            </a:r>
            <a:r>
              <a:rPr lang="en-US" altLang="en-US" dirty="0"/>
              <a:t> </a:t>
            </a:r>
            <a:r>
              <a:rPr lang="en-US" altLang="en-US" dirty="0" err="1"/>
              <a:t>ini</a:t>
            </a:r>
            <a:r>
              <a:rPr lang="en-US" altLang="en-US" dirty="0"/>
              <a:t> </a:t>
            </a:r>
            <a:r>
              <a:rPr lang="en-US" altLang="en-US" dirty="0" err="1"/>
              <a:t>dengan</a:t>
            </a:r>
            <a:r>
              <a:rPr lang="en-US" altLang="en-US" dirty="0"/>
              <a:t> standard </a:t>
            </a:r>
            <a:r>
              <a:rPr lang="id-ID" altLang="en-US" dirty="0" smtClean="0"/>
              <a:t>AS 9120B:2016</a:t>
            </a:r>
            <a:endParaRPr lang="en-US" altLang="en-US" dirty="0"/>
          </a:p>
          <a:p>
            <a:pPr marL="402441" indent="-402441">
              <a:spcBef>
                <a:spcPct val="65000"/>
              </a:spcBef>
            </a:pPr>
            <a:r>
              <a:rPr lang="sv-SE" altLang="en-US" dirty="0"/>
              <a:t>Peserta memiliki kemampuan di dalam pembuatan dan pengembangan semua dokumen sistem manajemen mutu seperti yang dipersyaratkan</a:t>
            </a:r>
            <a:endParaRPr lang="id-ID" altLang="en-US" dirty="0"/>
          </a:p>
        </p:txBody>
      </p:sp>
      <p:sp>
        <p:nvSpPr>
          <p:cNvPr id="7172" name="Rectangle 6"/>
          <p:cNvSpPr>
            <a:spLocks noGrp="1" noChangeArrowheads="1"/>
          </p:cNvSpPr>
          <p:nvPr>
            <p:ph type="title"/>
          </p:nvPr>
        </p:nvSpPr>
        <p:spPr>
          <a:xfrm>
            <a:off x="4256281" y="439654"/>
            <a:ext cx="4152900" cy="8572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600" dirty="0" err="1">
                <a:solidFill>
                  <a:srgbClr val="C00000"/>
                </a:solidFill>
                <a:latin typeface="Magneto" panose="04030805050802020D02" pitchFamily="82" charset="0"/>
              </a:rPr>
              <a:t>Tujuan</a:t>
            </a:r>
            <a:r>
              <a:rPr lang="en-US" altLang="en-US" sz="3600" dirty="0">
                <a:solidFill>
                  <a:srgbClr val="C00000"/>
                </a:solidFill>
                <a:latin typeface="Magneto" panose="04030805050802020D02" pitchFamily="82" charset="0"/>
              </a:rPr>
              <a:t> Training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32731" y="1383405"/>
            <a:ext cx="3566160" cy="42202"/>
          </a:xfrm>
          <a:prstGeom prst="rect">
            <a:avLst/>
          </a:prstGeom>
          <a:solidFill>
            <a:srgbClr val="C00000"/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pic>
        <p:nvPicPr>
          <p:cNvPr id="26628" name="Picture 4" descr="C:\Users\MGR\AppData\Roaming\PixelMetrics\CaptureWiz\Temp\5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145" y="-7304"/>
            <a:ext cx="4009956" cy="68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5E60355-9732-4850-B038-FEE7BECA7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904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40509"/>
            <a:ext cx="9906000" cy="524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300335"/>
            <a:ext cx="63310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2400" b="1" dirty="0" smtClean="0">
                <a:sym typeface="Wingdings" pitchFamily="2" charset="2"/>
              </a:rPr>
              <a:t>E. OPERATION</a:t>
            </a:r>
            <a:endParaRPr lang="en-US" sz="2400" b="1" dirty="0"/>
          </a:p>
        </p:txBody>
      </p:sp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E85B78-FF2D-4232-AFFB-22F38FDEF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99300" y="6492875"/>
            <a:ext cx="2311400" cy="365125"/>
          </a:xfrm>
        </p:spPr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xmlns="" id="{AED49484-D783-41D3-8452-9F286FA2EBA3}"/>
              </a:ext>
            </a:extLst>
          </p:cNvPr>
          <p:cNvSpPr txBox="1"/>
          <p:nvPr/>
        </p:nvSpPr>
        <p:spPr>
          <a:xfrm>
            <a:off x="1081920" y="1492261"/>
            <a:ext cx="8747880" cy="717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b="1" kern="0" spc="-10" dirty="0" smtClean="0">
                <a:solidFill>
                  <a:prstClr val="black"/>
                </a:solidFill>
                <a:cs typeface="Calibri"/>
              </a:rPr>
              <a:t>Transfer of Work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ts val="1200"/>
              </a:lnSpc>
              <a:spcBef>
                <a:spcPts val="3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xmlns="" id="{182559E7-A1C9-40AF-87B0-DA648D4BA1C6}"/>
              </a:ext>
            </a:extLst>
          </p:cNvPr>
          <p:cNvSpPr txBox="1"/>
          <p:nvPr/>
        </p:nvSpPr>
        <p:spPr>
          <a:xfrm>
            <a:off x="1089804" y="1981200"/>
            <a:ext cx="8663796" cy="25171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ts val="12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30480" marR="12700" lvl="1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 startAt="3"/>
              <a:tabLst>
                <a:tab pos="240666" algn="l"/>
              </a:tabLst>
              <a:defRPr/>
            </a:pP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er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saha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 </a:t>
            </a:r>
            <a:r>
              <a:rPr kumimoji="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h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rus </a:t>
            </a:r>
            <a:r>
              <a:rPr kumimoji="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net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pkan, </a:t>
            </a:r>
            <a:r>
              <a:rPr kumimoji="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ngimp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l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an, </a:t>
            </a:r>
            <a:r>
              <a:rPr kumimoji="0" b="0" i="0" u="none" strike="noStrike" kern="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 </a:t>
            </a:r>
            <a:r>
              <a:rPr kumimoji="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melih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 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b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ah 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proses </a:t>
            </a:r>
            <a:r>
              <a:rPr kumimoji="0" b="1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ren</a:t>
            </a: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c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anaan </a:t>
            </a:r>
            <a:r>
              <a:rPr kumimoji="0" b="1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dan </a:t>
            </a:r>
            <a:r>
              <a:rPr kumimoji="0" b="1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pen</a:t>
            </a:r>
            <a:r>
              <a:rPr kumimoji="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g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endalian </a:t>
            </a:r>
            <a:r>
              <a:rPr kumimoji="0" b="1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su</a:t>
            </a:r>
            <a:r>
              <a:rPr kumimoji="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tu </a:t>
            </a:r>
            <a:r>
              <a:rPr kumimoji="0" b="1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1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jaan </a:t>
            </a:r>
            <a:r>
              <a:rPr kumimoji="0" b="1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y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ang </a:t>
            </a:r>
            <a:r>
              <a:rPr kumimoji="0" b="1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dial</a:t>
            </a:r>
            <a:r>
              <a:rPr kumimoji="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hkan </a:t>
            </a:r>
            <a:r>
              <a:rPr kumimoji="0" b="1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(</a:t>
            </a:r>
            <a:r>
              <a:rPr kumimoji="0" b="1" i="1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b="1" i="1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</a:t>
            </a:r>
            <a:r>
              <a:rPr kumimoji="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b="1" i="1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f</a:t>
            </a:r>
            <a:r>
              <a:rPr kumimoji="0" b="1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er </a:t>
            </a:r>
            <a:r>
              <a:rPr kumimoji="0" b="1" i="1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of work)</a:t>
            </a:r>
            <a:r>
              <a:rPr kumimoji="0" b="1" i="1" u="none" strike="noStrike" kern="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se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c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pe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ma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en</a:t>
            </a:r>
            <a:r>
              <a:rPr kumimoji="0" b="0" i="0" u="none" strike="noStrike" kern="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au</a:t>
            </a:r>
            <a:r>
              <a:rPr kumimoji="0" b="0" i="0" u="none" strike="noStrike" kern="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se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den</a:t>
            </a:r>
            <a:r>
              <a:rPr kumimoji="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g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</a:t>
            </a:r>
            <a:r>
              <a:rPr kumimoji="0" b="0" i="0" u="none" strike="noStrike" kern="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tujuan</a:t>
            </a:r>
            <a:r>
              <a:rPr kumimoji="0" b="0" i="0" u="none" strike="noStrike" kern="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untuk</a:t>
            </a:r>
            <a:r>
              <a:rPr kumimoji="0" b="0" i="0" u="none" strike="noStrike" kern="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mem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ti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</a:t>
            </a:r>
            <a:r>
              <a:rPr kumimoji="0" b="0" i="0" u="none" strike="noStrike" kern="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es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suaian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erhadap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pe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y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an.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  <a:p>
            <a:pPr marL="0" marR="0" lvl="1" indent="0" defTabSz="914400" eaLnBrk="1" fontAlgn="auto" latinLnBrk="0" hangingPunct="1">
              <a:lnSpc>
                <a:spcPts val="800"/>
              </a:lnSpc>
              <a:spcBef>
                <a:spcPts val="47"/>
              </a:spcBef>
              <a:spcAft>
                <a:spcPts val="0"/>
              </a:spcAft>
              <a:buClrTx/>
              <a:buSzTx/>
              <a:buFont typeface="Calibri"/>
              <a:buAutoNum type="arabicPeriod" startAt="3"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1" indent="0" defTabSz="91440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 startAt="3"/>
              <a:tabLst/>
              <a:defRPr/>
            </a:pP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30480" marR="12700" lvl="1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 startAt="3"/>
              <a:tabLst>
                <a:tab pos="230505" algn="l"/>
              </a:tabLst>
              <a:defRPr/>
            </a:pP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oses</a:t>
            </a:r>
            <a:r>
              <a:rPr kumimoji="0" b="1" i="0" u="none" strike="noStrike" kern="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y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ang</a:t>
            </a:r>
            <a:r>
              <a:rPr kumimoji="0" b="0" i="0" u="none" strike="noStrike" kern="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dimak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ud</a:t>
            </a:r>
            <a:r>
              <a:rPr kumimoji="0" b="0" i="0" u="none" strike="noStrike" kern="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b="0" i="0" u="none" strike="noStrike" kern="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da</a:t>
            </a:r>
            <a:r>
              <a:rPr kumimoji="0" b="0" i="0" u="none" strike="noStrike" kern="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oi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b="0" i="0" u="none" strike="noStrike" kern="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di</a:t>
            </a:r>
            <a:r>
              <a:rPr kumimoji="0" b="0" i="0" u="none" strike="noStrike" kern="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as</a:t>
            </a:r>
            <a:r>
              <a:rPr kumimoji="0" b="0" i="0" u="none" strike="noStrike" kern="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ha</a:t>
            </a:r>
            <a:r>
              <a:rPr kumimoji="0" b="1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us</a:t>
            </a:r>
            <a:r>
              <a:rPr kumimoji="0" b="1" i="0" u="none" strike="noStrike" kern="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mem</a:t>
            </a:r>
            <a:r>
              <a:rPr kumimoji="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as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ti</a:t>
            </a:r>
            <a:r>
              <a:rPr kumimoji="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</a:t>
            </a:r>
            <a:r>
              <a:rPr kumimoji="0" b="1" i="0" u="none" strike="noStrike" kern="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bah</a:t>
            </a:r>
            <a:r>
              <a:rPr kumimoji="0" b="1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w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1" i="0" u="none" strike="noStrike" kern="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da</a:t>
            </a: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pak</a:t>
            </a:r>
            <a:r>
              <a:rPr kumimoji="0" b="1" i="0" u="none" strike="noStrike" kern="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dan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</a:t>
            </a:r>
            <a:r>
              <a:rPr kumimoji="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</a:t>
            </a:r>
            <a:r>
              <a:rPr kumimoji="0" b="1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o</a:t>
            </a:r>
            <a:r>
              <a:rPr kumimoji="0" b="1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g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al</a:t>
            </a:r>
            <a:r>
              <a:rPr kumimoji="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han</a:t>
            </a:r>
            <a:r>
              <a:rPr kumimoji="0" b="1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1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jaan 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(trans</a:t>
            </a:r>
            <a:r>
              <a:rPr kumimoji="0" b="0" i="1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f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er</a:t>
            </a:r>
            <a:r>
              <a:rPr kumimoji="0" b="0" i="1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of work)</a:t>
            </a:r>
            <a:r>
              <a:rPr kumimoji="0" b="0" i="1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pat 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di</a:t>
            </a:r>
            <a:r>
              <a:rPr kumimoji="0" b="1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endali</a:t>
            </a:r>
            <a:r>
              <a:rPr kumimoji="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</a:t>
            </a:r>
            <a:r>
              <a:rPr kumimoji="0" b="1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dan</a:t>
            </a:r>
            <a:r>
              <a:rPr kumimoji="0" b="1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di</a:t>
            </a:r>
            <a:r>
              <a:rPr kumimoji="0" b="1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elol</a:t>
            </a:r>
            <a:r>
              <a:rPr kumimoji="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.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xmlns="" id="{E32FF0C7-7E09-4E6F-A7ED-A26A02F405F6}"/>
              </a:ext>
            </a:extLst>
          </p:cNvPr>
          <p:cNvSpPr txBox="1"/>
          <p:nvPr/>
        </p:nvSpPr>
        <p:spPr>
          <a:xfrm>
            <a:off x="3279228" y="4584301"/>
            <a:ext cx="1189210" cy="19371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defTabSz="914400"/>
            <a:r>
              <a:rPr sz="1600" spc="-25" dirty="0">
                <a:solidFill>
                  <a:prstClr val="black"/>
                </a:solidFill>
                <a:cs typeface="Calibri"/>
              </a:rPr>
              <a:t>P</a:t>
            </a:r>
            <a:r>
              <a:rPr sz="1600" dirty="0">
                <a:solidFill>
                  <a:prstClr val="black"/>
                </a:solidFill>
                <a:cs typeface="Calibri"/>
              </a:rPr>
              <a:t>e</a:t>
            </a:r>
            <a:r>
              <a:rPr sz="1600" spc="-10" dirty="0">
                <a:solidFill>
                  <a:prstClr val="black"/>
                </a:solidFill>
                <a:cs typeface="Calibri"/>
              </a:rPr>
              <a:t>r</a:t>
            </a:r>
            <a:r>
              <a:rPr sz="1600" dirty="0">
                <a:solidFill>
                  <a:prstClr val="black"/>
                </a:solidFill>
                <a:cs typeface="Calibri"/>
              </a:rPr>
              <a:t>u</a:t>
            </a:r>
            <a:r>
              <a:rPr sz="1600" spc="-10" dirty="0">
                <a:solidFill>
                  <a:prstClr val="black"/>
                </a:solidFill>
                <a:cs typeface="Calibri"/>
              </a:rPr>
              <a:t>s</a:t>
            </a:r>
            <a:r>
              <a:rPr sz="1600" dirty="0">
                <a:solidFill>
                  <a:prstClr val="black"/>
                </a:solidFill>
                <a:cs typeface="Calibri"/>
              </a:rPr>
              <a:t>ahaan</a:t>
            </a: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xmlns="" id="{779F43B0-13F9-43DF-AAD7-749C92C58697}"/>
              </a:ext>
            </a:extLst>
          </p:cNvPr>
          <p:cNvSpPr txBox="1"/>
          <p:nvPr/>
        </p:nvSpPr>
        <p:spPr>
          <a:xfrm>
            <a:off x="5565259" y="4622437"/>
            <a:ext cx="1623816" cy="1782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defTabSz="914400"/>
            <a:r>
              <a:rPr sz="1600" spc="-45" dirty="0">
                <a:solidFill>
                  <a:prstClr val="black"/>
                </a:solidFill>
                <a:cs typeface="Calibri"/>
              </a:rPr>
              <a:t>V</a:t>
            </a:r>
            <a:r>
              <a:rPr sz="1600" dirty="0">
                <a:solidFill>
                  <a:prstClr val="black"/>
                </a:solidFill>
                <a:cs typeface="Calibri"/>
              </a:rPr>
              <a:t>e</a:t>
            </a:r>
            <a:r>
              <a:rPr sz="1600" spc="-10" dirty="0">
                <a:solidFill>
                  <a:prstClr val="black"/>
                </a:solidFill>
                <a:cs typeface="Calibri"/>
              </a:rPr>
              <a:t>n</a:t>
            </a:r>
            <a:r>
              <a:rPr sz="1600" dirty="0">
                <a:solidFill>
                  <a:prstClr val="black"/>
                </a:solidFill>
                <a:cs typeface="Calibri"/>
              </a:rPr>
              <a:t>dor</a:t>
            </a: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xmlns="" id="{DAF2E5AC-0BD1-40C2-B7D9-7100D3FEA964}"/>
              </a:ext>
            </a:extLst>
          </p:cNvPr>
          <p:cNvSpPr txBox="1"/>
          <p:nvPr/>
        </p:nvSpPr>
        <p:spPr>
          <a:xfrm>
            <a:off x="3279228" y="5158847"/>
            <a:ext cx="1078083" cy="155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defTabSz="914400"/>
            <a:r>
              <a:rPr sz="1600" spc="-45" dirty="0">
                <a:solidFill>
                  <a:prstClr val="black"/>
                </a:solidFill>
                <a:cs typeface="Calibri"/>
              </a:rPr>
              <a:t>V</a:t>
            </a:r>
            <a:r>
              <a:rPr sz="1600" dirty="0">
                <a:solidFill>
                  <a:prstClr val="black"/>
                </a:solidFill>
                <a:cs typeface="Calibri"/>
              </a:rPr>
              <a:t>e</a:t>
            </a:r>
            <a:r>
              <a:rPr sz="1600" spc="-10" dirty="0">
                <a:solidFill>
                  <a:prstClr val="black"/>
                </a:solidFill>
                <a:cs typeface="Calibri"/>
              </a:rPr>
              <a:t>n</a:t>
            </a:r>
            <a:r>
              <a:rPr sz="1600" dirty="0">
                <a:solidFill>
                  <a:prstClr val="black"/>
                </a:solidFill>
                <a:cs typeface="Calibri"/>
              </a:rPr>
              <a:t>dor</a:t>
            </a:r>
            <a:r>
              <a:rPr sz="1600" spc="10" dirty="0">
                <a:solidFill>
                  <a:prstClr val="black"/>
                </a:solidFill>
                <a:cs typeface="Calibri"/>
              </a:rPr>
              <a:t> </a:t>
            </a:r>
            <a:r>
              <a:rPr sz="1600" dirty="0">
                <a:solidFill>
                  <a:prstClr val="black"/>
                </a:solidFill>
                <a:cs typeface="Calibri"/>
              </a:rPr>
              <a:t>A</a:t>
            </a: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xmlns="" id="{EDDD7AE8-CABE-432E-BC18-C5A3D65C8CF8}"/>
              </a:ext>
            </a:extLst>
          </p:cNvPr>
          <p:cNvSpPr txBox="1"/>
          <p:nvPr/>
        </p:nvSpPr>
        <p:spPr>
          <a:xfrm>
            <a:off x="5630868" y="5158847"/>
            <a:ext cx="1274428" cy="155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defTabSz="914400"/>
            <a:r>
              <a:rPr sz="1600" spc="-45" dirty="0">
                <a:solidFill>
                  <a:prstClr val="black"/>
                </a:solidFill>
                <a:cs typeface="Calibri"/>
              </a:rPr>
              <a:t>V</a:t>
            </a:r>
            <a:r>
              <a:rPr sz="1600" dirty="0">
                <a:solidFill>
                  <a:prstClr val="black"/>
                </a:solidFill>
                <a:cs typeface="Calibri"/>
              </a:rPr>
              <a:t>e</a:t>
            </a:r>
            <a:r>
              <a:rPr sz="1600" spc="-10" dirty="0">
                <a:solidFill>
                  <a:prstClr val="black"/>
                </a:solidFill>
                <a:cs typeface="Calibri"/>
              </a:rPr>
              <a:t>n</a:t>
            </a:r>
            <a:r>
              <a:rPr sz="1600" dirty="0">
                <a:solidFill>
                  <a:prstClr val="black"/>
                </a:solidFill>
                <a:cs typeface="Calibri"/>
              </a:rPr>
              <a:t>dor</a:t>
            </a:r>
            <a:r>
              <a:rPr sz="1600" spc="10" dirty="0">
                <a:solidFill>
                  <a:prstClr val="black"/>
                </a:solidFill>
                <a:cs typeface="Calibri"/>
              </a:rPr>
              <a:t> </a:t>
            </a:r>
            <a:r>
              <a:rPr sz="1600" dirty="0">
                <a:solidFill>
                  <a:prstClr val="black"/>
                </a:solidFill>
                <a:cs typeface="Calibri"/>
              </a:rPr>
              <a:t>B</a:t>
            </a: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xmlns="" id="{F3525C31-4B73-4112-801E-86819B8ECD2A}"/>
              </a:ext>
            </a:extLst>
          </p:cNvPr>
          <p:cNvSpPr/>
          <p:nvPr/>
        </p:nvSpPr>
        <p:spPr>
          <a:xfrm>
            <a:off x="4605321" y="4574188"/>
            <a:ext cx="766242" cy="429105"/>
          </a:xfrm>
          <a:custGeom>
            <a:avLst/>
            <a:gdLst/>
            <a:ahLst/>
            <a:cxnLst/>
            <a:rect l="l" t="t" r="r" b="b"/>
            <a:pathLst>
              <a:path w="323087" h="201168">
                <a:moveTo>
                  <a:pt x="224027" y="0"/>
                </a:moveTo>
                <a:lnTo>
                  <a:pt x="224027" y="50291"/>
                </a:lnTo>
                <a:lnTo>
                  <a:pt x="0" y="50291"/>
                </a:lnTo>
                <a:lnTo>
                  <a:pt x="0" y="150875"/>
                </a:lnTo>
                <a:lnTo>
                  <a:pt x="224027" y="150875"/>
                </a:lnTo>
                <a:lnTo>
                  <a:pt x="224027" y="201167"/>
                </a:lnTo>
                <a:lnTo>
                  <a:pt x="323087" y="100583"/>
                </a:lnTo>
                <a:lnTo>
                  <a:pt x="224027" y="0"/>
                </a:lnTo>
                <a:close/>
              </a:path>
            </a:pathLst>
          </a:custGeom>
          <a:solidFill>
            <a:srgbClr val="D34817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xmlns="" id="{2E5DC6C4-8F6C-4B41-B126-5CC73B8680CD}"/>
              </a:ext>
            </a:extLst>
          </p:cNvPr>
          <p:cNvSpPr/>
          <p:nvPr/>
        </p:nvSpPr>
        <p:spPr>
          <a:xfrm>
            <a:off x="4602271" y="4549301"/>
            <a:ext cx="784314" cy="461611"/>
          </a:xfrm>
          <a:custGeom>
            <a:avLst/>
            <a:gdLst/>
            <a:ahLst/>
            <a:cxnLst/>
            <a:rect l="l" t="t" r="r" b="b"/>
            <a:pathLst>
              <a:path w="330707" h="216407">
                <a:moveTo>
                  <a:pt x="224027" y="205739"/>
                </a:moveTo>
                <a:lnTo>
                  <a:pt x="224027" y="216407"/>
                </a:lnTo>
                <a:lnTo>
                  <a:pt x="231540" y="208787"/>
                </a:lnTo>
                <a:lnTo>
                  <a:pt x="230124" y="208787"/>
                </a:lnTo>
                <a:lnTo>
                  <a:pt x="224027" y="205739"/>
                </a:lnTo>
                <a:close/>
              </a:path>
              <a:path w="330707" h="216407">
                <a:moveTo>
                  <a:pt x="230124" y="199643"/>
                </a:moveTo>
                <a:lnTo>
                  <a:pt x="224027" y="205739"/>
                </a:lnTo>
                <a:lnTo>
                  <a:pt x="230124" y="208787"/>
                </a:lnTo>
                <a:lnTo>
                  <a:pt x="230124" y="199643"/>
                </a:lnTo>
                <a:close/>
              </a:path>
              <a:path w="330707" h="216407">
                <a:moveTo>
                  <a:pt x="322308" y="107459"/>
                </a:moveTo>
                <a:lnTo>
                  <a:pt x="230124" y="199643"/>
                </a:lnTo>
                <a:lnTo>
                  <a:pt x="230124" y="208787"/>
                </a:lnTo>
                <a:lnTo>
                  <a:pt x="231540" y="208787"/>
                </a:lnTo>
                <a:lnTo>
                  <a:pt x="329205" y="109727"/>
                </a:lnTo>
                <a:lnTo>
                  <a:pt x="324611" y="109727"/>
                </a:lnTo>
                <a:lnTo>
                  <a:pt x="322308" y="107459"/>
                </a:lnTo>
                <a:close/>
              </a:path>
              <a:path w="330707" h="216407">
                <a:moveTo>
                  <a:pt x="224027" y="158495"/>
                </a:moveTo>
                <a:lnTo>
                  <a:pt x="224027" y="205739"/>
                </a:lnTo>
                <a:lnTo>
                  <a:pt x="230124" y="199643"/>
                </a:lnTo>
                <a:lnTo>
                  <a:pt x="230124" y="161543"/>
                </a:lnTo>
                <a:lnTo>
                  <a:pt x="227075" y="161543"/>
                </a:lnTo>
                <a:lnTo>
                  <a:pt x="224027" y="158495"/>
                </a:lnTo>
                <a:close/>
              </a:path>
              <a:path w="330707" h="216407">
                <a:moveTo>
                  <a:pt x="224027" y="54863"/>
                </a:moveTo>
                <a:lnTo>
                  <a:pt x="0" y="54863"/>
                </a:lnTo>
                <a:lnTo>
                  <a:pt x="0" y="161543"/>
                </a:lnTo>
                <a:lnTo>
                  <a:pt x="224027" y="161543"/>
                </a:lnTo>
                <a:lnTo>
                  <a:pt x="224027" y="158495"/>
                </a:lnTo>
                <a:lnTo>
                  <a:pt x="6095" y="158495"/>
                </a:lnTo>
                <a:lnTo>
                  <a:pt x="3048" y="155447"/>
                </a:lnTo>
                <a:lnTo>
                  <a:pt x="6095" y="155447"/>
                </a:lnTo>
                <a:lnTo>
                  <a:pt x="6095" y="60959"/>
                </a:lnTo>
                <a:lnTo>
                  <a:pt x="3048" y="60959"/>
                </a:lnTo>
                <a:lnTo>
                  <a:pt x="6095" y="57911"/>
                </a:lnTo>
                <a:lnTo>
                  <a:pt x="224027" y="57911"/>
                </a:lnTo>
                <a:lnTo>
                  <a:pt x="224027" y="54863"/>
                </a:lnTo>
                <a:close/>
              </a:path>
              <a:path w="330707" h="216407">
                <a:moveTo>
                  <a:pt x="230124" y="155447"/>
                </a:moveTo>
                <a:lnTo>
                  <a:pt x="6095" y="155447"/>
                </a:lnTo>
                <a:lnTo>
                  <a:pt x="6095" y="158495"/>
                </a:lnTo>
                <a:lnTo>
                  <a:pt x="224027" y="158495"/>
                </a:lnTo>
                <a:lnTo>
                  <a:pt x="227075" y="161543"/>
                </a:lnTo>
                <a:lnTo>
                  <a:pt x="230124" y="161543"/>
                </a:lnTo>
                <a:lnTo>
                  <a:pt x="230124" y="155447"/>
                </a:lnTo>
                <a:close/>
              </a:path>
              <a:path w="330707" h="216407">
                <a:moveTo>
                  <a:pt x="6095" y="155447"/>
                </a:moveTo>
                <a:lnTo>
                  <a:pt x="3048" y="155447"/>
                </a:lnTo>
                <a:lnTo>
                  <a:pt x="6095" y="158495"/>
                </a:lnTo>
                <a:lnTo>
                  <a:pt x="6095" y="155447"/>
                </a:lnTo>
                <a:close/>
              </a:path>
              <a:path w="330707" h="216407">
                <a:moveTo>
                  <a:pt x="324611" y="105155"/>
                </a:moveTo>
                <a:lnTo>
                  <a:pt x="322308" y="107459"/>
                </a:lnTo>
                <a:lnTo>
                  <a:pt x="324611" y="109727"/>
                </a:lnTo>
                <a:lnTo>
                  <a:pt x="324611" y="105155"/>
                </a:lnTo>
                <a:close/>
              </a:path>
              <a:path w="330707" h="216407">
                <a:moveTo>
                  <a:pt x="327702" y="105155"/>
                </a:moveTo>
                <a:lnTo>
                  <a:pt x="324611" y="105155"/>
                </a:lnTo>
                <a:lnTo>
                  <a:pt x="324611" y="109727"/>
                </a:lnTo>
                <a:lnTo>
                  <a:pt x="329205" y="109727"/>
                </a:lnTo>
                <a:lnTo>
                  <a:pt x="330707" y="108203"/>
                </a:lnTo>
                <a:lnTo>
                  <a:pt x="327702" y="105155"/>
                </a:lnTo>
                <a:close/>
              </a:path>
              <a:path w="330707" h="216407">
                <a:moveTo>
                  <a:pt x="231540" y="7619"/>
                </a:moveTo>
                <a:lnTo>
                  <a:pt x="230124" y="7619"/>
                </a:lnTo>
                <a:lnTo>
                  <a:pt x="230124" y="16671"/>
                </a:lnTo>
                <a:lnTo>
                  <a:pt x="322308" y="107459"/>
                </a:lnTo>
                <a:lnTo>
                  <a:pt x="324611" y="105155"/>
                </a:lnTo>
                <a:lnTo>
                  <a:pt x="327702" y="105155"/>
                </a:lnTo>
                <a:lnTo>
                  <a:pt x="231540" y="7619"/>
                </a:lnTo>
                <a:close/>
              </a:path>
              <a:path w="330707" h="216407">
                <a:moveTo>
                  <a:pt x="6095" y="57911"/>
                </a:moveTo>
                <a:lnTo>
                  <a:pt x="3048" y="60959"/>
                </a:lnTo>
                <a:lnTo>
                  <a:pt x="6095" y="60959"/>
                </a:lnTo>
                <a:lnTo>
                  <a:pt x="6095" y="57911"/>
                </a:lnTo>
                <a:close/>
              </a:path>
              <a:path w="330707" h="216407">
                <a:moveTo>
                  <a:pt x="230124" y="54863"/>
                </a:moveTo>
                <a:lnTo>
                  <a:pt x="227075" y="54863"/>
                </a:lnTo>
                <a:lnTo>
                  <a:pt x="224027" y="57911"/>
                </a:lnTo>
                <a:lnTo>
                  <a:pt x="6095" y="57911"/>
                </a:lnTo>
                <a:lnTo>
                  <a:pt x="6095" y="60959"/>
                </a:lnTo>
                <a:lnTo>
                  <a:pt x="230124" y="60959"/>
                </a:lnTo>
                <a:lnTo>
                  <a:pt x="230124" y="54863"/>
                </a:lnTo>
                <a:close/>
              </a:path>
              <a:path w="330707" h="216407">
                <a:moveTo>
                  <a:pt x="224027" y="10667"/>
                </a:moveTo>
                <a:lnTo>
                  <a:pt x="224027" y="57911"/>
                </a:lnTo>
                <a:lnTo>
                  <a:pt x="227075" y="54863"/>
                </a:lnTo>
                <a:lnTo>
                  <a:pt x="230124" y="54863"/>
                </a:lnTo>
                <a:lnTo>
                  <a:pt x="230124" y="16671"/>
                </a:lnTo>
                <a:lnTo>
                  <a:pt x="224027" y="10667"/>
                </a:lnTo>
                <a:close/>
              </a:path>
              <a:path w="330707" h="216407">
                <a:moveTo>
                  <a:pt x="230124" y="7619"/>
                </a:moveTo>
                <a:lnTo>
                  <a:pt x="224027" y="10667"/>
                </a:lnTo>
                <a:lnTo>
                  <a:pt x="230124" y="16671"/>
                </a:lnTo>
                <a:lnTo>
                  <a:pt x="230124" y="7619"/>
                </a:lnTo>
                <a:close/>
              </a:path>
              <a:path w="330707" h="216407">
                <a:moveTo>
                  <a:pt x="224027" y="0"/>
                </a:moveTo>
                <a:lnTo>
                  <a:pt x="224027" y="10667"/>
                </a:lnTo>
                <a:lnTo>
                  <a:pt x="230124" y="7619"/>
                </a:lnTo>
                <a:lnTo>
                  <a:pt x="231540" y="7619"/>
                </a:lnTo>
                <a:lnTo>
                  <a:pt x="224027" y="0"/>
                </a:lnTo>
                <a:close/>
              </a:path>
            </a:pathLst>
          </a:custGeom>
          <a:solidFill>
            <a:srgbClr val="9B320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xmlns="" id="{7FA61DED-6964-4B38-B041-44CBB9D5A89E}"/>
              </a:ext>
            </a:extLst>
          </p:cNvPr>
          <p:cNvSpPr/>
          <p:nvPr/>
        </p:nvSpPr>
        <p:spPr>
          <a:xfrm>
            <a:off x="4605320" y="5129126"/>
            <a:ext cx="766242" cy="425854"/>
          </a:xfrm>
          <a:custGeom>
            <a:avLst/>
            <a:gdLst/>
            <a:ahLst/>
            <a:cxnLst/>
            <a:rect l="l" t="t" r="r" b="b"/>
            <a:pathLst>
              <a:path w="323087" h="199644">
                <a:moveTo>
                  <a:pt x="224027" y="0"/>
                </a:moveTo>
                <a:lnTo>
                  <a:pt x="224027" y="48768"/>
                </a:lnTo>
                <a:lnTo>
                  <a:pt x="0" y="48768"/>
                </a:lnTo>
                <a:lnTo>
                  <a:pt x="0" y="149351"/>
                </a:lnTo>
                <a:lnTo>
                  <a:pt x="224027" y="149351"/>
                </a:lnTo>
                <a:lnTo>
                  <a:pt x="224027" y="199644"/>
                </a:lnTo>
                <a:lnTo>
                  <a:pt x="323087" y="99060"/>
                </a:lnTo>
                <a:lnTo>
                  <a:pt x="224027" y="0"/>
                </a:lnTo>
                <a:close/>
              </a:path>
            </a:pathLst>
          </a:custGeom>
          <a:solidFill>
            <a:srgbClr val="D34817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xmlns="" id="{468FB7BB-4E44-4724-B06C-4AFBFA84A75F}"/>
              </a:ext>
            </a:extLst>
          </p:cNvPr>
          <p:cNvSpPr/>
          <p:nvPr/>
        </p:nvSpPr>
        <p:spPr>
          <a:xfrm>
            <a:off x="4602271" y="5104240"/>
            <a:ext cx="784314" cy="458360"/>
          </a:xfrm>
          <a:custGeom>
            <a:avLst/>
            <a:gdLst/>
            <a:ahLst/>
            <a:cxnLst/>
            <a:rect l="l" t="t" r="r" b="b"/>
            <a:pathLst>
              <a:path w="330707" h="214883">
                <a:moveTo>
                  <a:pt x="224027" y="205740"/>
                </a:moveTo>
                <a:lnTo>
                  <a:pt x="224027" y="214884"/>
                </a:lnTo>
                <a:lnTo>
                  <a:pt x="231540" y="207264"/>
                </a:lnTo>
                <a:lnTo>
                  <a:pt x="230124" y="207264"/>
                </a:lnTo>
                <a:lnTo>
                  <a:pt x="224027" y="205740"/>
                </a:lnTo>
                <a:close/>
              </a:path>
              <a:path w="330707" h="214883">
                <a:moveTo>
                  <a:pt x="230124" y="199644"/>
                </a:moveTo>
                <a:lnTo>
                  <a:pt x="224027" y="205740"/>
                </a:lnTo>
                <a:lnTo>
                  <a:pt x="230124" y="207264"/>
                </a:lnTo>
                <a:lnTo>
                  <a:pt x="230124" y="199644"/>
                </a:lnTo>
                <a:close/>
              </a:path>
              <a:path w="330707" h="214883">
                <a:moveTo>
                  <a:pt x="322325" y="107442"/>
                </a:moveTo>
                <a:lnTo>
                  <a:pt x="230124" y="199644"/>
                </a:lnTo>
                <a:lnTo>
                  <a:pt x="230124" y="207264"/>
                </a:lnTo>
                <a:lnTo>
                  <a:pt x="231540" y="207264"/>
                </a:lnTo>
                <a:lnTo>
                  <a:pt x="327702" y="109728"/>
                </a:lnTo>
                <a:lnTo>
                  <a:pt x="324611" y="109728"/>
                </a:lnTo>
                <a:lnTo>
                  <a:pt x="322325" y="107442"/>
                </a:lnTo>
                <a:close/>
              </a:path>
              <a:path w="330707" h="214883">
                <a:moveTo>
                  <a:pt x="224027" y="156972"/>
                </a:moveTo>
                <a:lnTo>
                  <a:pt x="224027" y="205740"/>
                </a:lnTo>
                <a:lnTo>
                  <a:pt x="230124" y="199644"/>
                </a:lnTo>
                <a:lnTo>
                  <a:pt x="230124" y="160020"/>
                </a:lnTo>
                <a:lnTo>
                  <a:pt x="227075" y="160020"/>
                </a:lnTo>
                <a:lnTo>
                  <a:pt x="224027" y="156972"/>
                </a:lnTo>
                <a:close/>
              </a:path>
              <a:path w="330707" h="214883">
                <a:moveTo>
                  <a:pt x="224027" y="53340"/>
                </a:moveTo>
                <a:lnTo>
                  <a:pt x="0" y="53340"/>
                </a:lnTo>
                <a:lnTo>
                  <a:pt x="0" y="160020"/>
                </a:lnTo>
                <a:lnTo>
                  <a:pt x="224027" y="160020"/>
                </a:lnTo>
                <a:lnTo>
                  <a:pt x="224027" y="156972"/>
                </a:lnTo>
                <a:lnTo>
                  <a:pt x="6095" y="156972"/>
                </a:lnTo>
                <a:lnTo>
                  <a:pt x="3048" y="153924"/>
                </a:lnTo>
                <a:lnTo>
                  <a:pt x="6095" y="153924"/>
                </a:lnTo>
                <a:lnTo>
                  <a:pt x="6095" y="60960"/>
                </a:lnTo>
                <a:lnTo>
                  <a:pt x="3048" y="60960"/>
                </a:lnTo>
                <a:lnTo>
                  <a:pt x="6095" y="56388"/>
                </a:lnTo>
                <a:lnTo>
                  <a:pt x="224027" y="56388"/>
                </a:lnTo>
                <a:lnTo>
                  <a:pt x="224027" y="53340"/>
                </a:lnTo>
                <a:close/>
              </a:path>
              <a:path w="330707" h="214883">
                <a:moveTo>
                  <a:pt x="230124" y="153924"/>
                </a:moveTo>
                <a:lnTo>
                  <a:pt x="6095" y="153924"/>
                </a:lnTo>
                <a:lnTo>
                  <a:pt x="6095" y="156972"/>
                </a:lnTo>
                <a:lnTo>
                  <a:pt x="224027" y="156972"/>
                </a:lnTo>
                <a:lnTo>
                  <a:pt x="227075" y="160020"/>
                </a:lnTo>
                <a:lnTo>
                  <a:pt x="230124" y="160020"/>
                </a:lnTo>
                <a:lnTo>
                  <a:pt x="230124" y="153924"/>
                </a:lnTo>
                <a:close/>
              </a:path>
              <a:path w="330707" h="214883">
                <a:moveTo>
                  <a:pt x="6095" y="153924"/>
                </a:moveTo>
                <a:lnTo>
                  <a:pt x="3048" y="153924"/>
                </a:lnTo>
                <a:lnTo>
                  <a:pt x="6095" y="156972"/>
                </a:lnTo>
                <a:lnTo>
                  <a:pt x="6095" y="153924"/>
                </a:lnTo>
                <a:close/>
              </a:path>
              <a:path w="330707" h="214883">
                <a:moveTo>
                  <a:pt x="324611" y="105156"/>
                </a:moveTo>
                <a:lnTo>
                  <a:pt x="322325" y="107442"/>
                </a:lnTo>
                <a:lnTo>
                  <a:pt x="324611" y="109728"/>
                </a:lnTo>
                <a:lnTo>
                  <a:pt x="324611" y="105156"/>
                </a:lnTo>
                <a:close/>
              </a:path>
              <a:path w="330707" h="214883">
                <a:moveTo>
                  <a:pt x="329183" y="105156"/>
                </a:moveTo>
                <a:lnTo>
                  <a:pt x="324611" y="105156"/>
                </a:lnTo>
                <a:lnTo>
                  <a:pt x="324611" y="109728"/>
                </a:lnTo>
                <a:lnTo>
                  <a:pt x="327702" y="109728"/>
                </a:lnTo>
                <a:lnTo>
                  <a:pt x="330707" y="106680"/>
                </a:lnTo>
                <a:lnTo>
                  <a:pt x="329183" y="105156"/>
                </a:lnTo>
                <a:close/>
              </a:path>
              <a:path w="330707" h="214883">
                <a:moveTo>
                  <a:pt x="231647" y="7620"/>
                </a:moveTo>
                <a:lnTo>
                  <a:pt x="230124" y="7620"/>
                </a:lnTo>
                <a:lnTo>
                  <a:pt x="230124" y="15240"/>
                </a:lnTo>
                <a:lnTo>
                  <a:pt x="322325" y="107442"/>
                </a:lnTo>
                <a:lnTo>
                  <a:pt x="324611" y="105156"/>
                </a:lnTo>
                <a:lnTo>
                  <a:pt x="329183" y="105156"/>
                </a:lnTo>
                <a:lnTo>
                  <a:pt x="231647" y="7620"/>
                </a:lnTo>
                <a:close/>
              </a:path>
              <a:path w="330707" h="214883">
                <a:moveTo>
                  <a:pt x="6095" y="56388"/>
                </a:moveTo>
                <a:lnTo>
                  <a:pt x="3048" y="60960"/>
                </a:lnTo>
                <a:lnTo>
                  <a:pt x="6095" y="60960"/>
                </a:lnTo>
                <a:lnTo>
                  <a:pt x="6095" y="56388"/>
                </a:lnTo>
                <a:close/>
              </a:path>
              <a:path w="330707" h="214883">
                <a:moveTo>
                  <a:pt x="230124" y="53340"/>
                </a:moveTo>
                <a:lnTo>
                  <a:pt x="227075" y="53340"/>
                </a:lnTo>
                <a:lnTo>
                  <a:pt x="224027" y="56388"/>
                </a:lnTo>
                <a:lnTo>
                  <a:pt x="6095" y="56388"/>
                </a:lnTo>
                <a:lnTo>
                  <a:pt x="6095" y="60960"/>
                </a:lnTo>
                <a:lnTo>
                  <a:pt x="230124" y="60960"/>
                </a:lnTo>
                <a:lnTo>
                  <a:pt x="230124" y="53340"/>
                </a:lnTo>
                <a:close/>
              </a:path>
              <a:path w="330707" h="214883">
                <a:moveTo>
                  <a:pt x="224027" y="9144"/>
                </a:moveTo>
                <a:lnTo>
                  <a:pt x="224027" y="56388"/>
                </a:lnTo>
                <a:lnTo>
                  <a:pt x="227075" y="53340"/>
                </a:lnTo>
                <a:lnTo>
                  <a:pt x="230124" y="53340"/>
                </a:lnTo>
                <a:lnTo>
                  <a:pt x="230124" y="15240"/>
                </a:lnTo>
                <a:lnTo>
                  <a:pt x="224027" y="9144"/>
                </a:lnTo>
                <a:close/>
              </a:path>
              <a:path w="330707" h="214883">
                <a:moveTo>
                  <a:pt x="230124" y="7620"/>
                </a:moveTo>
                <a:lnTo>
                  <a:pt x="224027" y="9144"/>
                </a:lnTo>
                <a:lnTo>
                  <a:pt x="230124" y="15240"/>
                </a:lnTo>
                <a:lnTo>
                  <a:pt x="230124" y="7620"/>
                </a:lnTo>
                <a:close/>
              </a:path>
              <a:path w="330707" h="214883">
                <a:moveTo>
                  <a:pt x="224027" y="0"/>
                </a:moveTo>
                <a:lnTo>
                  <a:pt x="224027" y="9144"/>
                </a:lnTo>
                <a:lnTo>
                  <a:pt x="230124" y="7620"/>
                </a:lnTo>
                <a:lnTo>
                  <a:pt x="231647" y="7620"/>
                </a:lnTo>
                <a:lnTo>
                  <a:pt x="224027" y="0"/>
                </a:lnTo>
                <a:close/>
              </a:path>
            </a:pathLst>
          </a:custGeom>
          <a:solidFill>
            <a:srgbClr val="9B320E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62833184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40509"/>
            <a:ext cx="9906000" cy="524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300335"/>
            <a:ext cx="63310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2400" b="1" dirty="0" smtClean="0">
                <a:sym typeface="Wingdings" pitchFamily="2" charset="2"/>
              </a:rPr>
              <a:t>E. OPERATION</a:t>
            </a:r>
            <a:endParaRPr lang="en-US" sz="2400" b="1" dirty="0"/>
          </a:p>
        </p:txBody>
      </p:sp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E85B78-FF2D-4232-AFFB-22F38FDEF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99300" y="6492875"/>
            <a:ext cx="2311400" cy="365125"/>
          </a:xfrm>
        </p:spPr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xmlns="" id="{AED49484-D783-41D3-8452-9F286FA2EBA3}"/>
              </a:ext>
            </a:extLst>
          </p:cNvPr>
          <p:cNvSpPr txBox="1"/>
          <p:nvPr/>
        </p:nvSpPr>
        <p:spPr>
          <a:xfrm>
            <a:off x="1081920" y="1371600"/>
            <a:ext cx="8747880" cy="717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b="1" kern="0" spc="-10" noProof="0" dirty="0" smtClean="0">
                <a:solidFill>
                  <a:prstClr val="black"/>
                </a:solidFill>
                <a:cs typeface="Calibri"/>
              </a:rPr>
              <a:t>Management Configuration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ts val="1200"/>
              </a:lnSpc>
              <a:spcBef>
                <a:spcPts val="3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xmlns="" id="{8A2C4A82-23A7-4CDE-8C68-2A2C32500BDE}"/>
              </a:ext>
            </a:extLst>
          </p:cNvPr>
          <p:cNvSpPr txBox="1"/>
          <p:nvPr/>
        </p:nvSpPr>
        <p:spPr>
          <a:xfrm>
            <a:off x="1115901" y="1828281"/>
            <a:ext cx="7951899" cy="396291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2000" dirty="0"/>
          </a:p>
          <a:p>
            <a:pPr marL="18415" marR="12700" lvl="1" algn="just">
              <a:buFont typeface="Calibri"/>
              <a:buAutoNum type="arabicPeriod" startAt="5"/>
              <a:tabLst>
                <a:tab pos="257811" algn="l"/>
              </a:tabLst>
            </a:pPr>
            <a:r>
              <a:rPr sz="2000" spc="-30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erusha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an  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spc="5" dirty="0">
                <a:latin typeface="Calibri"/>
                <a:cs typeface="Calibri"/>
              </a:rPr>
              <a:t>u</a:t>
            </a:r>
            <a:r>
              <a:rPr sz="2000" spc="-5" dirty="0">
                <a:latin typeface="Calibri"/>
                <a:cs typeface="Calibri"/>
              </a:rPr>
              <a:t>s  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mer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n</a:t>
            </a:r>
            <a:r>
              <a:rPr sz="2000" spc="-1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ana</a:t>
            </a:r>
            <a:r>
              <a:rPr sz="2000" spc="-15" dirty="0">
                <a:latin typeface="Calibri"/>
                <a:cs typeface="Calibri"/>
              </a:rPr>
              <a:t>k</a:t>
            </a:r>
            <a:r>
              <a:rPr sz="2000" spc="-5" dirty="0">
                <a:latin typeface="Calibri"/>
                <a:cs typeface="Calibri"/>
              </a:rPr>
              <a:t>an,  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n</a:t>
            </a:r>
            <a:r>
              <a:rPr sz="2000" spc="1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imp</a:t>
            </a:r>
            <a:r>
              <a:rPr sz="2000" spc="5" dirty="0">
                <a:latin typeface="Calibri"/>
                <a:cs typeface="Calibri"/>
              </a:rPr>
              <a:t>l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tasi</a:t>
            </a:r>
            <a:r>
              <a:rPr sz="2000" spc="-15" dirty="0">
                <a:latin typeface="Calibri"/>
                <a:cs typeface="Calibri"/>
              </a:rPr>
              <a:t>k</a:t>
            </a:r>
            <a:r>
              <a:rPr sz="2000" spc="-5" dirty="0">
                <a:latin typeface="Calibri"/>
                <a:cs typeface="Calibri"/>
              </a:rPr>
              <a:t>an  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n  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ngen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ali</a:t>
            </a:r>
            <a:r>
              <a:rPr sz="2000" spc="-15" dirty="0">
                <a:latin typeface="Calibri"/>
                <a:cs typeface="Calibri"/>
              </a:rPr>
              <a:t>k</a:t>
            </a:r>
            <a:r>
              <a:rPr sz="2000" spc="-5" dirty="0">
                <a:latin typeface="Calibri"/>
                <a:cs typeface="Calibri"/>
              </a:rPr>
              <a:t>an </a:t>
            </a:r>
            <a:r>
              <a:rPr sz="2000" b="1" spc="-5" dirty="0">
                <a:latin typeface="Calibri"/>
                <a:cs typeface="Calibri"/>
              </a:rPr>
              <a:t>seb</a:t>
            </a:r>
            <a:r>
              <a:rPr sz="2000" b="1" spc="-10" dirty="0">
                <a:latin typeface="Calibri"/>
                <a:cs typeface="Calibri"/>
              </a:rPr>
              <a:t>uah   </a:t>
            </a:r>
            <a:r>
              <a:rPr sz="2000" b="1" spc="5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proses   </a:t>
            </a:r>
            <a:r>
              <a:rPr sz="2000" b="1" spc="4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</a:t>
            </a:r>
            <a:r>
              <a:rPr sz="2000" b="1" dirty="0">
                <a:latin typeface="Calibri"/>
                <a:cs typeface="Calibri"/>
              </a:rPr>
              <a:t>e</a:t>
            </a:r>
            <a:r>
              <a:rPr sz="2000" b="1" spc="-10" dirty="0">
                <a:latin typeface="Calibri"/>
                <a:cs typeface="Calibri"/>
              </a:rPr>
              <a:t>n</a:t>
            </a:r>
            <a:r>
              <a:rPr sz="2000" b="1" spc="-20" dirty="0">
                <a:latin typeface="Calibri"/>
                <a:cs typeface="Calibri"/>
              </a:rPr>
              <a:t>g</a:t>
            </a:r>
            <a:r>
              <a:rPr sz="2000" b="1" spc="-5" dirty="0">
                <a:latin typeface="Calibri"/>
                <a:cs typeface="Calibri"/>
              </a:rPr>
              <a:t>elola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10" dirty="0">
                <a:latin typeface="Calibri"/>
                <a:cs typeface="Calibri"/>
              </a:rPr>
              <a:t>n   </a:t>
            </a:r>
            <a:r>
              <a:rPr sz="2000" b="1" spc="45" dirty="0">
                <a:latin typeface="Calibri"/>
                <a:cs typeface="Calibri"/>
              </a:rPr>
              <a:t> </a:t>
            </a:r>
            <a:r>
              <a:rPr sz="2000" b="1" spc="-30" dirty="0">
                <a:latin typeface="Calibri"/>
                <a:cs typeface="Calibri"/>
              </a:rPr>
              <a:t>k</a:t>
            </a:r>
            <a:r>
              <a:rPr sz="2000" b="1" spc="-10" dirty="0">
                <a:latin typeface="Calibri"/>
                <a:cs typeface="Calibri"/>
              </a:rPr>
              <a:t>o</a:t>
            </a:r>
            <a:r>
              <a:rPr sz="2000" b="1" spc="-5" dirty="0">
                <a:latin typeface="Calibri"/>
                <a:cs typeface="Calibri"/>
              </a:rPr>
              <a:t>nf</a:t>
            </a:r>
            <a:r>
              <a:rPr sz="2000" b="1" spc="-15" dirty="0">
                <a:latin typeface="Calibri"/>
                <a:cs typeface="Calibri"/>
              </a:rPr>
              <a:t>i</a:t>
            </a:r>
            <a:r>
              <a:rPr sz="2000" b="1" spc="-5" dirty="0">
                <a:latin typeface="Calibri"/>
                <a:cs typeface="Calibri"/>
              </a:rPr>
              <a:t>gu</a:t>
            </a:r>
            <a:r>
              <a:rPr sz="2000" b="1" spc="-25" dirty="0">
                <a:latin typeface="Calibri"/>
                <a:cs typeface="Calibri"/>
              </a:rPr>
              <a:t>r</a:t>
            </a:r>
            <a:r>
              <a:rPr sz="2000" b="1" spc="-5" dirty="0">
                <a:latin typeface="Calibri"/>
                <a:cs typeface="Calibri"/>
              </a:rPr>
              <a:t>asi   </a:t>
            </a:r>
            <a:r>
              <a:rPr sz="2000" b="1" spc="35" dirty="0">
                <a:latin typeface="Calibri"/>
                <a:cs typeface="Calibri"/>
              </a:rPr>
              <a:t> </a:t>
            </a:r>
            <a:r>
              <a:rPr sz="2000" b="1" i="1" spc="-5" dirty="0">
                <a:latin typeface="Calibri"/>
                <a:cs typeface="Calibri"/>
              </a:rPr>
              <a:t>(</a:t>
            </a:r>
            <a:r>
              <a:rPr sz="2000" b="1" i="1" spc="-20" dirty="0">
                <a:latin typeface="Calibri"/>
                <a:cs typeface="Calibri"/>
              </a:rPr>
              <a:t>c</a:t>
            </a:r>
            <a:r>
              <a:rPr sz="2000" b="1" i="1" spc="-10" dirty="0">
                <a:latin typeface="Calibri"/>
                <a:cs typeface="Calibri"/>
              </a:rPr>
              <a:t>o</a:t>
            </a:r>
            <a:r>
              <a:rPr sz="2000" b="1" i="1" spc="-5" dirty="0">
                <a:latin typeface="Calibri"/>
                <a:cs typeface="Calibri"/>
              </a:rPr>
              <a:t>nf</a:t>
            </a:r>
            <a:r>
              <a:rPr sz="2000" b="1" i="1" spc="-15" dirty="0">
                <a:latin typeface="Calibri"/>
                <a:cs typeface="Calibri"/>
              </a:rPr>
              <a:t>i</a:t>
            </a:r>
            <a:r>
              <a:rPr sz="2000" b="1" i="1" spc="-5" dirty="0">
                <a:latin typeface="Calibri"/>
                <a:cs typeface="Calibri"/>
              </a:rPr>
              <a:t>gura</a:t>
            </a:r>
            <a:r>
              <a:rPr sz="2000" b="1" i="1" dirty="0">
                <a:latin typeface="Calibri"/>
                <a:cs typeface="Calibri"/>
              </a:rPr>
              <a:t>ti</a:t>
            </a:r>
            <a:r>
              <a:rPr sz="2000" b="1" i="1" spc="-10" dirty="0">
                <a:latin typeface="Calibri"/>
                <a:cs typeface="Calibri"/>
              </a:rPr>
              <a:t>on   </a:t>
            </a:r>
            <a:r>
              <a:rPr sz="2000" b="1" i="1" spc="45" dirty="0">
                <a:latin typeface="Calibri"/>
                <a:cs typeface="Calibri"/>
              </a:rPr>
              <a:t> </a:t>
            </a:r>
            <a:r>
              <a:rPr sz="2000" b="1" i="1" spc="-10" dirty="0">
                <a:latin typeface="Calibri"/>
                <a:cs typeface="Calibri"/>
              </a:rPr>
              <a:t>ma</a:t>
            </a:r>
            <a:r>
              <a:rPr sz="2000" b="1" i="1" spc="-5" dirty="0">
                <a:latin typeface="Calibri"/>
                <a:cs typeface="Calibri"/>
              </a:rPr>
              <a:t>n</a:t>
            </a:r>
            <a:r>
              <a:rPr sz="2000" b="1" i="1" spc="-10" dirty="0">
                <a:latin typeface="Calibri"/>
                <a:cs typeface="Calibri"/>
              </a:rPr>
              <a:t>ag</a:t>
            </a:r>
            <a:r>
              <a:rPr sz="2000" b="1" i="1" dirty="0">
                <a:latin typeface="Calibri"/>
                <a:cs typeface="Calibri"/>
              </a:rPr>
              <a:t>e</a:t>
            </a:r>
            <a:r>
              <a:rPr sz="2000" b="1" i="1" spc="-10" dirty="0">
                <a:latin typeface="Calibri"/>
                <a:cs typeface="Calibri"/>
              </a:rPr>
              <a:t>m</a:t>
            </a:r>
            <a:r>
              <a:rPr sz="2000" b="1" i="1" dirty="0">
                <a:latin typeface="Calibri"/>
                <a:cs typeface="Calibri"/>
              </a:rPr>
              <a:t>e</a:t>
            </a:r>
            <a:r>
              <a:rPr sz="2000" b="1" i="1" spc="-20" dirty="0">
                <a:latin typeface="Calibri"/>
                <a:cs typeface="Calibri"/>
              </a:rPr>
              <a:t>n</a:t>
            </a:r>
            <a:r>
              <a:rPr sz="2000" b="1" i="1" spc="-5" dirty="0">
                <a:latin typeface="Calibri"/>
                <a:cs typeface="Calibri"/>
              </a:rPr>
              <a:t>t)   </a:t>
            </a:r>
            <a:r>
              <a:rPr sz="2000" b="1" i="1" spc="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lam perusaha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n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ang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ber</a:t>
            </a:r>
            <a:r>
              <a:rPr sz="2000" spc="-15" dirty="0">
                <a:latin typeface="Calibri"/>
                <a:cs typeface="Calibri"/>
              </a:rPr>
              <a:t>k</a:t>
            </a:r>
            <a:r>
              <a:rPr sz="2000" spc="-5" dirty="0">
                <a:latin typeface="Calibri"/>
                <a:cs typeface="Calibri"/>
              </a:rPr>
              <a:t>ai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an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en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an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</a:t>
            </a:r>
            <a:r>
              <a:rPr sz="2000" spc="-1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duk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y</a:t>
            </a:r>
            <a:r>
              <a:rPr sz="2000" b="1" spc="-5" dirty="0">
                <a:latin typeface="Calibri"/>
                <a:cs typeface="Calibri"/>
              </a:rPr>
              <a:t>ang</a:t>
            </a:r>
            <a:r>
              <a:rPr sz="2000" b="1" spc="3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b</a:t>
            </a:r>
            <a:r>
              <a:rPr sz="2000" b="1" dirty="0">
                <a:latin typeface="Calibri"/>
                <a:cs typeface="Calibri"/>
              </a:rPr>
              <a:t>e</a:t>
            </a:r>
            <a:r>
              <a:rPr sz="2000" b="1" spc="-5" dirty="0">
                <a:latin typeface="Calibri"/>
                <a:cs typeface="Calibri"/>
              </a:rPr>
              <a:t>rtujuan</a:t>
            </a:r>
            <a:r>
              <a:rPr sz="2000" b="1" spc="3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untuk</a:t>
            </a:r>
            <a:r>
              <a:rPr sz="2000" b="1" spc="3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mema</a:t>
            </a:r>
            <a:r>
              <a:rPr sz="2000" b="1" spc="-20" dirty="0">
                <a:latin typeface="Calibri"/>
                <a:cs typeface="Calibri"/>
              </a:rPr>
              <a:t>s</a:t>
            </a:r>
            <a:r>
              <a:rPr sz="2000" b="1" spc="-5" dirty="0">
                <a:latin typeface="Calibri"/>
                <a:cs typeface="Calibri"/>
              </a:rPr>
              <a:t>ti</a:t>
            </a:r>
            <a:r>
              <a:rPr sz="2000" b="1" spc="-20" dirty="0">
                <a:latin typeface="Calibri"/>
                <a:cs typeface="Calibri"/>
              </a:rPr>
              <a:t>k</a:t>
            </a:r>
            <a:r>
              <a:rPr sz="2000" b="1" spc="-5" dirty="0">
                <a:latin typeface="Calibri"/>
                <a:cs typeface="Calibri"/>
              </a:rPr>
              <a:t>an</a:t>
            </a:r>
            <a:r>
              <a:rPr sz="2000" b="1" spc="4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ada</a:t>
            </a:r>
            <a:r>
              <a:rPr sz="2000" b="1" spc="-25" dirty="0">
                <a:latin typeface="Calibri"/>
                <a:cs typeface="Calibri"/>
              </a:rPr>
              <a:t>ny</a:t>
            </a:r>
            <a:r>
              <a:rPr sz="2000" b="1" spc="-5" dirty="0">
                <a:latin typeface="Calibri"/>
                <a:cs typeface="Calibri"/>
              </a:rPr>
              <a:t>a seb</a:t>
            </a:r>
            <a:r>
              <a:rPr sz="2000" b="1" spc="-10" dirty="0">
                <a:latin typeface="Calibri"/>
                <a:cs typeface="Calibri"/>
              </a:rPr>
              <a:t>uah </a:t>
            </a:r>
            <a:r>
              <a:rPr sz="2000" b="1" spc="-6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ident</a:t>
            </a:r>
            <a:r>
              <a:rPr sz="2000" b="1" spc="-15" dirty="0">
                <a:latin typeface="Calibri"/>
                <a:cs typeface="Calibri"/>
              </a:rPr>
              <a:t>i</a:t>
            </a:r>
            <a:r>
              <a:rPr sz="2000" b="1" spc="-5" dirty="0">
                <a:latin typeface="Calibri"/>
                <a:cs typeface="Calibri"/>
              </a:rPr>
              <a:t>f</a:t>
            </a:r>
            <a:r>
              <a:rPr sz="2000" b="1" spc="-15" dirty="0">
                <a:latin typeface="Calibri"/>
                <a:cs typeface="Calibri"/>
              </a:rPr>
              <a:t>ik</a:t>
            </a:r>
            <a:r>
              <a:rPr sz="2000" b="1" spc="-5" dirty="0">
                <a:latin typeface="Calibri"/>
                <a:cs typeface="Calibri"/>
              </a:rPr>
              <a:t>a</a:t>
            </a:r>
            <a:r>
              <a:rPr sz="2000" b="1" spc="5" dirty="0">
                <a:latin typeface="Calibri"/>
                <a:cs typeface="Calibri"/>
              </a:rPr>
              <a:t>s</a:t>
            </a:r>
            <a:r>
              <a:rPr sz="2000" b="1" spc="-5" dirty="0">
                <a:latin typeface="Calibri"/>
                <a:cs typeface="Calibri"/>
              </a:rPr>
              <a:t>i </a:t>
            </a:r>
            <a:r>
              <a:rPr sz="2000" b="1" spc="-7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dan </a:t>
            </a:r>
            <a:r>
              <a:rPr sz="2000" b="1" spc="-6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</a:t>
            </a:r>
            <a:r>
              <a:rPr sz="2000" b="1" dirty="0">
                <a:latin typeface="Calibri"/>
                <a:cs typeface="Calibri"/>
              </a:rPr>
              <a:t>e</a:t>
            </a:r>
            <a:r>
              <a:rPr sz="2000" b="1" spc="-20" dirty="0">
                <a:latin typeface="Calibri"/>
                <a:cs typeface="Calibri"/>
              </a:rPr>
              <a:t>n</a:t>
            </a:r>
            <a:r>
              <a:rPr sz="2000" b="1" spc="-25" dirty="0">
                <a:latin typeface="Calibri"/>
                <a:cs typeface="Calibri"/>
              </a:rPr>
              <a:t>g</a:t>
            </a:r>
            <a:r>
              <a:rPr sz="2000" b="1" spc="-5" dirty="0">
                <a:latin typeface="Calibri"/>
                <a:cs typeface="Calibri"/>
              </a:rPr>
              <a:t>endalian </a:t>
            </a:r>
            <a:r>
              <a:rPr sz="2000" b="1" spc="-7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t</a:t>
            </a:r>
            <a:r>
              <a:rPr sz="2000" b="1" spc="-5" dirty="0">
                <a:latin typeface="Calibri"/>
                <a:cs typeface="Calibri"/>
              </a:rPr>
              <a:t>e</a:t>
            </a:r>
            <a:r>
              <a:rPr sz="2000" b="1" dirty="0">
                <a:latin typeface="Calibri"/>
                <a:cs typeface="Calibri"/>
              </a:rPr>
              <a:t>r</a:t>
            </a:r>
            <a:r>
              <a:rPr sz="2000" b="1" spc="-5" dirty="0">
                <a:latin typeface="Calibri"/>
                <a:cs typeface="Calibri"/>
              </a:rPr>
              <a:t>ha</a:t>
            </a:r>
            <a:r>
              <a:rPr sz="2000" b="1" dirty="0">
                <a:latin typeface="Calibri"/>
                <a:cs typeface="Calibri"/>
              </a:rPr>
              <a:t>d</a:t>
            </a:r>
            <a:r>
              <a:rPr sz="2000" b="1" spc="-5" dirty="0">
                <a:latin typeface="Calibri"/>
                <a:cs typeface="Calibri"/>
              </a:rPr>
              <a:t>ap 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</a:t>
            </a:r>
            <a:r>
              <a:rPr sz="2000" b="1" spc="-15" dirty="0">
                <a:latin typeface="Calibri"/>
                <a:cs typeface="Calibri"/>
              </a:rPr>
              <a:t>i</a:t>
            </a:r>
            <a:r>
              <a:rPr sz="2000" b="1" spc="-5" dirty="0">
                <a:latin typeface="Calibri"/>
                <a:cs typeface="Calibri"/>
              </a:rPr>
              <a:t>klus </a:t>
            </a:r>
            <a:r>
              <a:rPr sz="2000" b="1" spc="-7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</a:t>
            </a:r>
            <a:r>
              <a:rPr sz="2000" b="1" spc="-20" dirty="0">
                <a:latin typeface="Calibri"/>
                <a:cs typeface="Calibri"/>
              </a:rPr>
              <a:t>r</a:t>
            </a:r>
            <a:r>
              <a:rPr sz="2000" b="1" spc="-10" dirty="0">
                <a:latin typeface="Calibri"/>
                <a:cs typeface="Calibri"/>
              </a:rPr>
              <a:t>o</a:t>
            </a:r>
            <a:r>
              <a:rPr sz="2000" b="1" spc="-5" dirty="0">
                <a:latin typeface="Calibri"/>
                <a:cs typeface="Calibri"/>
              </a:rPr>
              <a:t>duk 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(se</a:t>
            </a:r>
            <a:r>
              <a:rPr sz="2000" b="1" dirty="0">
                <a:latin typeface="Calibri"/>
                <a:cs typeface="Calibri"/>
              </a:rPr>
              <a:t>c</a:t>
            </a:r>
            <a:r>
              <a:rPr sz="2000" b="1" spc="-5" dirty="0">
                <a:latin typeface="Calibri"/>
                <a:cs typeface="Calibri"/>
              </a:rPr>
              <a:t>a</a:t>
            </a:r>
            <a:r>
              <a:rPr sz="2000" b="1" spc="-25" dirty="0">
                <a:latin typeface="Calibri"/>
                <a:cs typeface="Calibri"/>
              </a:rPr>
              <a:t>r</a:t>
            </a:r>
            <a:r>
              <a:rPr sz="2000" b="1" spc="-5" dirty="0">
                <a:latin typeface="Calibri"/>
                <a:cs typeface="Calibri"/>
              </a:rPr>
              <a:t>a </a:t>
            </a:r>
            <a:r>
              <a:rPr sz="2000" b="1" spc="-7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f</a:t>
            </a:r>
            <a:r>
              <a:rPr sz="2000" b="1" spc="-15" dirty="0">
                <a:latin typeface="Calibri"/>
                <a:cs typeface="Calibri"/>
              </a:rPr>
              <a:t>i</a:t>
            </a:r>
            <a:r>
              <a:rPr sz="2000" b="1" spc="-5" dirty="0">
                <a:latin typeface="Calibri"/>
                <a:cs typeface="Calibri"/>
              </a:rPr>
              <a:t>s</a:t>
            </a:r>
            <a:r>
              <a:rPr sz="2000" b="1" spc="-15" dirty="0">
                <a:latin typeface="Calibri"/>
                <a:cs typeface="Calibri"/>
              </a:rPr>
              <a:t>i</a:t>
            </a:r>
            <a:r>
              <a:rPr sz="2000" b="1" spc="-5" dirty="0">
                <a:latin typeface="Calibri"/>
                <a:cs typeface="Calibri"/>
              </a:rPr>
              <a:t>k </a:t>
            </a:r>
            <a:r>
              <a:rPr sz="2000" b="1" spc="-70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a</a:t>
            </a:r>
            <a:r>
              <a:rPr sz="2000" b="1" spc="-15" dirty="0">
                <a:latin typeface="Calibri"/>
                <a:cs typeface="Calibri"/>
              </a:rPr>
              <a:t>t</a:t>
            </a:r>
            <a:r>
              <a:rPr sz="2000" b="1" spc="-5" dirty="0">
                <a:latin typeface="Calibri"/>
                <a:cs typeface="Calibri"/>
              </a:rPr>
              <a:t>au</a:t>
            </a:r>
            <a:r>
              <a:rPr sz="2000" b="1" dirty="0">
                <a:latin typeface="Calibri"/>
                <a:cs typeface="Calibri"/>
              </a:rPr>
              <a:t>p</a:t>
            </a:r>
            <a:r>
              <a:rPr sz="2000" b="1" spc="-10" dirty="0">
                <a:latin typeface="Calibri"/>
                <a:cs typeface="Calibri"/>
              </a:rPr>
              <a:t>un</a:t>
            </a:r>
            <a:r>
              <a:rPr sz="2000" b="1" spc="-5" dirty="0">
                <a:latin typeface="Calibri"/>
                <a:cs typeface="Calibri"/>
              </a:rPr>
              <a:t> fungs</a:t>
            </a:r>
            <a:r>
              <a:rPr sz="2000" b="1" spc="-20" dirty="0">
                <a:latin typeface="Calibri"/>
                <a:cs typeface="Calibri"/>
              </a:rPr>
              <a:t>i</a:t>
            </a:r>
            <a:r>
              <a:rPr sz="2000" b="1" spc="-5" dirty="0">
                <a:latin typeface="Calibri"/>
                <a:cs typeface="Calibri"/>
              </a:rPr>
              <a:t>).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ts val="750"/>
              </a:lnSpc>
              <a:spcBef>
                <a:spcPts val="33"/>
              </a:spcBef>
              <a:buFont typeface="Calibri"/>
              <a:buAutoNum type="arabicPeriod" startAt="5"/>
            </a:pPr>
            <a:endParaRPr sz="1400" dirty="0"/>
          </a:p>
          <a:p>
            <a:pPr lvl="1">
              <a:lnSpc>
                <a:spcPts val="1000"/>
              </a:lnSpc>
              <a:buFont typeface="Calibri"/>
              <a:buAutoNum type="arabicPeriod" startAt="5"/>
            </a:pPr>
            <a:endParaRPr sz="2000" dirty="0"/>
          </a:p>
          <a:p>
            <a:pPr lvl="1">
              <a:lnSpc>
                <a:spcPts val="1000"/>
              </a:lnSpc>
              <a:buFont typeface="Calibri"/>
              <a:buAutoNum type="arabicPeriod" startAt="5"/>
            </a:pPr>
            <a:endParaRPr sz="2000" dirty="0"/>
          </a:p>
          <a:p>
            <a:pPr marL="198121" lvl="1" indent="-186056">
              <a:buFont typeface="Calibri"/>
              <a:buAutoNum type="arabicPeriod" startAt="5"/>
              <a:tabLst>
                <a:tab pos="198121" algn="l"/>
              </a:tabLst>
            </a:pP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2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os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ang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dimak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ud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da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oi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at</a:t>
            </a:r>
            <a:r>
              <a:rPr sz="2000" spc="-5" dirty="0">
                <a:latin typeface="Calibri"/>
                <a:cs typeface="Calibri"/>
              </a:rPr>
              <a:t>as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rus:</a:t>
            </a:r>
            <a:endParaRPr sz="2000" dirty="0">
              <a:latin typeface="Calibri"/>
              <a:cs typeface="Calibri"/>
            </a:endParaRPr>
          </a:p>
          <a:p>
            <a:pPr marL="184786" marR="20320" indent="-172721">
              <a:buFont typeface="Calibri"/>
              <a:buChar char="-"/>
              <a:tabLst>
                <a:tab pos="184786" algn="l"/>
              </a:tabLst>
            </a:pPr>
            <a:r>
              <a:rPr sz="2000" b="1" spc="-10" dirty="0">
                <a:latin typeface="Calibri"/>
                <a:cs typeface="Calibri"/>
              </a:rPr>
              <a:t>M</a:t>
            </a:r>
            <a:r>
              <a:rPr sz="2000" b="1" dirty="0">
                <a:latin typeface="Calibri"/>
                <a:cs typeface="Calibri"/>
              </a:rPr>
              <a:t>e</a:t>
            </a:r>
            <a:r>
              <a:rPr sz="2000" b="1" spc="-10" dirty="0">
                <a:latin typeface="Calibri"/>
                <a:cs typeface="Calibri"/>
              </a:rPr>
              <a:t>n</a:t>
            </a:r>
            <a:r>
              <a:rPr sz="2000" b="1" spc="-20" dirty="0">
                <a:latin typeface="Calibri"/>
                <a:cs typeface="Calibri"/>
              </a:rPr>
              <a:t>g</a:t>
            </a:r>
            <a:r>
              <a:rPr sz="2000" b="1" spc="-5" dirty="0">
                <a:latin typeface="Calibri"/>
                <a:cs typeface="Calibri"/>
              </a:rPr>
              <a:t>endali</a:t>
            </a:r>
            <a:r>
              <a:rPr sz="2000" b="1" spc="-20" dirty="0">
                <a:latin typeface="Calibri"/>
                <a:cs typeface="Calibri"/>
              </a:rPr>
              <a:t>k</a:t>
            </a:r>
            <a:r>
              <a:rPr sz="2000" b="1" spc="-5" dirty="0">
                <a:latin typeface="Calibri"/>
                <a:cs typeface="Calibri"/>
              </a:rPr>
              <a:t>an</a:t>
            </a:r>
            <a:r>
              <a:rPr sz="2000" b="1" spc="10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ident</a:t>
            </a:r>
            <a:r>
              <a:rPr sz="2000" b="1" spc="-15" dirty="0">
                <a:latin typeface="Calibri"/>
                <a:cs typeface="Calibri"/>
              </a:rPr>
              <a:t>it</a:t>
            </a:r>
            <a:r>
              <a:rPr sz="2000" b="1" spc="-5" dirty="0">
                <a:latin typeface="Calibri"/>
                <a:cs typeface="Calibri"/>
              </a:rPr>
              <a:t>as</a:t>
            </a:r>
            <a:r>
              <a:rPr sz="2000" b="1" spc="9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dan</a:t>
            </a:r>
            <a:r>
              <a:rPr sz="2000" b="1" spc="105" dirty="0">
                <a:latin typeface="Calibri"/>
                <a:cs typeface="Calibri"/>
              </a:rPr>
              <a:t> </a:t>
            </a:r>
            <a:r>
              <a:rPr sz="2000" b="1" spc="-30" dirty="0">
                <a:latin typeface="Calibri"/>
                <a:cs typeface="Calibri"/>
              </a:rPr>
              <a:t>k</a:t>
            </a:r>
            <a:r>
              <a:rPr sz="2000" b="1" spc="-5" dirty="0">
                <a:latin typeface="Calibri"/>
                <a:cs typeface="Calibri"/>
              </a:rPr>
              <a:t>emam</a:t>
            </a:r>
            <a:r>
              <a:rPr sz="2000" b="1" spc="-10" dirty="0">
                <a:latin typeface="Calibri"/>
                <a:cs typeface="Calibri"/>
              </a:rPr>
              <a:t>pu</a:t>
            </a:r>
            <a:r>
              <a:rPr sz="2000" b="1" spc="-20" dirty="0">
                <a:latin typeface="Calibri"/>
                <a:cs typeface="Calibri"/>
              </a:rPr>
              <a:t>t</a:t>
            </a:r>
            <a:r>
              <a:rPr sz="2000" b="1" spc="-5" dirty="0">
                <a:latin typeface="Calibri"/>
                <a:cs typeface="Calibri"/>
              </a:rPr>
              <a:t>elusu</a:t>
            </a:r>
            <a:r>
              <a:rPr sz="2000" b="1" spc="-25" dirty="0">
                <a:latin typeface="Calibri"/>
                <a:cs typeface="Calibri"/>
              </a:rPr>
              <a:t>r</a:t>
            </a:r>
            <a:r>
              <a:rPr sz="2000" b="1" spc="-5" dirty="0">
                <a:latin typeface="Calibri"/>
                <a:cs typeface="Calibri"/>
              </a:rPr>
              <a:t>an</a:t>
            </a:r>
            <a:r>
              <a:rPr sz="2000" b="1" spc="100" dirty="0">
                <a:latin typeface="Calibri"/>
                <a:cs typeface="Calibri"/>
              </a:rPr>
              <a:t> </a:t>
            </a:r>
            <a:r>
              <a:rPr sz="2000" b="1" i="1" spc="-5" dirty="0">
                <a:latin typeface="Calibri"/>
                <a:cs typeface="Calibri"/>
              </a:rPr>
              <a:t>(t</a:t>
            </a:r>
            <a:r>
              <a:rPr sz="2000" b="1" i="1" spc="-20" dirty="0">
                <a:latin typeface="Calibri"/>
                <a:cs typeface="Calibri"/>
              </a:rPr>
              <a:t>r</a:t>
            </a:r>
            <a:r>
              <a:rPr sz="2000" b="1" i="1" spc="-10" dirty="0">
                <a:latin typeface="Calibri"/>
                <a:cs typeface="Calibri"/>
              </a:rPr>
              <a:t>a</a:t>
            </a:r>
            <a:r>
              <a:rPr sz="2000" b="1" i="1" spc="-20" dirty="0">
                <a:latin typeface="Calibri"/>
                <a:cs typeface="Calibri"/>
              </a:rPr>
              <a:t>c</a:t>
            </a:r>
            <a:r>
              <a:rPr sz="2000" b="1" i="1" spc="-5" dirty="0">
                <a:latin typeface="Calibri"/>
                <a:cs typeface="Calibri"/>
              </a:rPr>
              <a:t>eabi</a:t>
            </a:r>
            <a:r>
              <a:rPr sz="2000" b="1" i="1" spc="-15" dirty="0">
                <a:latin typeface="Calibri"/>
                <a:cs typeface="Calibri"/>
              </a:rPr>
              <a:t>l</a:t>
            </a:r>
            <a:r>
              <a:rPr sz="2000" b="1" i="1" spc="-5" dirty="0">
                <a:latin typeface="Calibri"/>
                <a:cs typeface="Calibri"/>
              </a:rPr>
              <a:t>ity)</a:t>
            </a:r>
            <a:r>
              <a:rPr sz="2000" b="1" i="1" spc="9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prod</a:t>
            </a:r>
            <a:r>
              <a:rPr sz="2000" b="1" spc="-10" dirty="0">
                <a:latin typeface="Calibri"/>
                <a:cs typeface="Calibri"/>
              </a:rPr>
              <a:t>u</a:t>
            </a:r>
            <a:r>
              <a:rPr sz="2000" b="1" dirty="0">
                <a:latin typeface="Calibri"/>
                <a:cs typeface="Calibri"/>
              </a:rPr>
              <a:t>k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er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1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suk identi</a:t>
            </a:r>
            <a:r>
              <a:rPr sz="2000" spc="-15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k</a:t>
            </a:r>
            <a:r>
              <a:rPr sz="2000" spc="-5" dirty="0">
                <a:latin typeface="Calibri"/>
                <a:cs typeface="Calibri"/>
              </a:rPr>
              <a:t>asi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peru</a:t>
            </a:r>
            <a:r>
              <a:rPr sz="2000" spc="-10" dirty="0">
                <a:latin typeface="Calibri"/>
                <a:cs typeface="Calibri"/>
              </a:rPr>
              <a:t>b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n.</a:t>
            </a:r>
            <a:endParaRPr sz="2000" dirty="0">
              <a:latin typeface="Calibri"/>
              <a:cs typeface="Calibri"/>
            </a:endParaRPr>
          </a:p>
          <a:p>
            <a:pPr marL="184786" marR="20320" indent="-172721">
              <a:buFont typeface="Calibri"/>
              <a:buChar char="-"/>
              <a:tabLst>
                <a:tab pos="184786" algn="l"/>
              </a:tabLst>
            </a:pPr>
            <a:r>
              <a:rPr sz="2000" b="1" spc="-10" dirty="0">
                <a:latin typeface="Calibri"/>
                <a:cs typeface="Calibri"/>
              </a:rPr>
              <a:t>M</a:t>
            </a:r>
            <a:r>
              <a:rPr sz="2000" b="1" dirty="0">
                <a:latin typeface="Calibri"/>
                <a:cs typeface="Calibri"/>
              </a:rPr>
              <a:t>e</a:t>
            </a:r>
            <a:r>
              <a:rPr sz="2000" b="1" spc="-5" dirty="0">
                <a:latin typeface="Calibri"/>
                <a:cs typeface="Calibri"/>
              </a:rPr>
              <a:t>ma</a:t>
            </a:r>
            <a:r>
              <a:rPr sz="2000" b="1" spc="-20" dirty="0">
                <a:latin typeface="Calibri"/>
                <a:cs typeface="Calibri"/>
              </a:rPr>
              <a:t>s</a:t>
            </a:r>
            <a:r>
              <a:rPr sz="2000" b="1" spc="-5" dirty="0">
                <a:latin typeface="Calibri"/>
                <a:cs typeface="Calibri"/>
              </a:rPr>
              <a:t>ti</a:t>
            </a:r>
            <a:r>
              <a:rPr sz="2000" b="1" spc="-20" dirty="0">
                <a:latin typeface="Calibri"/>
                <a:cs typeface="Calibri"/>
              </a:rPr>
              <a:t>k</a:t>
            </a:r>
            <a:r>
              <a:rPr sz="2000" b="1" spc="-5" dirty="0">
                <a:latin typeface="Calibri"/>
                <a:cs typeface="Calibri"/>
              </a:rPr>
              <a:t>an 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h</a:t>
            </a:r>
            <a:r>
              <a:rPr sz="2000" spc="-30" dirty="0">
                <a:latin typeface="Calibri"/>
                <a:cs typeface="Calibri"/>
              </a:rPr>
              <a:t>w</a:t>
            </a:r>
            <a:r>
              <a:rPr sz="2000" spc="-5" dirty="0">
                <a:latin typeface="Calibri"/>
                <a:cs typeface="Calibri"/>
              </a:rPr>
              <a:t>a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d</a:t>
            </a:r>
            <a:r>
              <a:rPr sz="2000" b="1" spc="-5" dirty="0">
                <a:latin typeface="Calibri"/>
                <a:cs typeface="Calibri"/>
              </a:rPr>
              <a:t>o</a:t>
            </a:r>
            <a:r>
              <a:rPr sz="2000" b="1" spc="-15" dirty="0">
                <a:latin typeface="Calibri"/>
                <a:cs typeface="Calibri"/>
              </a:rPr>
              <a:t>k</a:t>
            </a:r>
            <a:r>
              <a:rPr sz="2000" b="1" spc="-10" dirty="0">
                <a:latin typeface="Calibri"/>
                <a:cs typeface="Calibri"/>
              </a:rPr>
              <a:t>u</a:t>
            </a:r>
            <a:r>
              <a:rPr sz="2000" b="1" dirty="0">
                <a:latin typeface="Calibri"/>
                <a:cs typeface="Calibri"/>
              </a:rPr>
              <a:t>m</a:t>
            </a:r>
            <a:r>
              <a:rPr sz="2000" b="1" spc="-15" dirty="0">
                <a:latin typeface="Calibri"/>
                <a:cs typeface="Calibri"/>
              </a:rPr>
              <a:t>e</a:t>
            </a:r>
            <a:r>
              <a:rPr sz="2000" b="1" spc="-10" dirty="0">
                <a:latin typeface="Calibri"/>
                <a:cs typeface="Calibri"/>
              </a:rPr>
              <a:t>n</a:t>
            </a:r>
            <a:r>
              <a:rPr sz="2000" b="1" dirty="0">
                <a:latin typeface="Calibri"/>
                <a:cs typeface="Calibri"/>
              </a:rPr>
              <a:t>/</a:t>
            </a:r>
            <a:r>
              <a:rPr sz="2000" b="1" spc="-5" dirty="0">
                <a:latin typeface="Calibri"/>
                <a:cs typeface="Calibri"/>
              </a:rPr>
              <a:t>re</a:t>
            </a:r>
            <a:r>
              <a:rPr sz="2000" b="1" spc="-20" dirty="0">
                <a:latin typeface="Calibri"/>
                <a:cs typeface="Calibri"/>
              </a:rPr>
              <a:t>k</a:t>
            </a:r>
            <a:r>
              <a:rPr sz="2000" b="1" spc="-5" dirty="0">
                <a:latin typeface="Calibri"/>
                <a:cs typeface="Calibri"/>
              </a:rPr>
              <a:t>aman 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(d</a:t>
            </a:r>
            <a:r>
              <a:rPr sz="2000" i="1" dirty="0">
                <a:latin typeface="Calibri"/>
                <a:cs typeface="Calibri"/>
              </a:rPr>
              <a:t>o</a:t>
            </a:r>
            <a:r>
              <a:rPr sz="2000" i="1" spc="-15" dirty="0">
                <a:latin typeface="Calibri"/>
                <a:cs typeface="Calibri"/>
              </a:rPr>
              <a:t>c</a:t>
            </a:r>
            <a:r>
              <a:rPr sz="2000" i="1" spc="-5" dirty="0">
                <a:latin typeface="Calibri"/>
                <a:cs typeface="Calibri"/>
              </a:rPr>
              <a:t>umen</a:t>
            </a:r>
            <a:r>
              <a:rPr sz="2000" i="1" spc="-20" dirty="0">
                <a:latin typeface="Calibri"/>
                <a:cs typeface="Calibri"/>
              </a:rPr>
              <a:t>t</a:t>
            </a:r>
            <a:r>
              <a:rPr sz="2000" i="1" spc="-5" dirty="0">
                <a:latin typeface="Calibri"/>
                <a:cs typeface="Calibri"/>
              </a:rPr>
              <a:t>ed  in</a:t>
            </a:r>
            <a:r>
              <a:rPr sz="2000" i="1" spc="-30" dirty="0">
                <a:latin typeface="Calibri"/>
                <a:cs typeface="Calibri"/>
              </a:rPr>
              <a:t>f</a:t>
            </a:r>
            <a:r>
              <a:rPr sz="2000" i="1" spc="-10" dirty="0">
                <a:latin typeface="Calibri"/>
                <a:cs typeface="Calibri"/>
              </a:rPr>
              <a:t>orm</a:t>
            </a:r>
            <a:r>
              <a:rPr sz="2000" i="1" dirty="0">
                <a:latin typeface="Calibri"/>
                <a:cs typeface="Calibri"/>
              </a:rPr>
              <a:t>a</a:t>
            </a:r>
            <a:r>
              <a:rPr sz="2000" i="1" spc="-5" dirty="0">
                <a:latin typeface="Calibri"/>
                <a:cs typeface="Calibri"/>
              </a:rPr>
              <a:t>ti</a:t>
            </a:r>
            <a:r>
              <a:rPr sz="2000" i="1" dirty="0">
                <a:latin typeface="Calibri"/>
                <a:cs typeface="Calibri"/>
              </a:rPr>
              <a:t>o</a:t>
            </a:r>
            <a:r>
              <a:rPr sz="2000" i="1" spc="-5" dirty="0">
                <a:latin typeface="Calibri"/>
                <a:cs typeface="Calibri"/>
              </a:rPr>
              <a:t>n </a:t>
            </a:r>
            <a:r>
              <a:rPr sz="2000" i="1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ya</a:t>
            </a:r>
            <a:r>
              <a:rPr sz="2000" spc="-5" dirty="0">
                <a:latin typeface="Calibri"/>
                <a:cs typeface="Calibri"/>
              </a:rPr>
              <a:t>ng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lip</a:t>
            </a:r>
            <a:r>
              <a:rPr sz="2000" dirty="0">
                <a:latin typeface="Calibri"/>
                <a:cs typeface="Calibri"/>
              </a:rPr>
              <a:t>u</a:t>
            </a:r>
            <a:r>
              <a:rPr sz="2000" spc="-5" dirty="0">
                <a:latin typeface="Calibri"/>
                <a:cs typeface="Calibri"/>
              </a:rPr>
              <a:t>ti pe</a:t>
            </a:r>
            <a:r>
              <a:rPr sz="2000" spc="-2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s</a:t>
            </a:r>
            <a:r>
              <a:rPr sz="2000" spc="-15" dirty="0"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at</a:t>
            </a:r>
            <a:r>
              <a:rPr sz="2000" spc="-5" dirty="0">
                <a:latin typeface="Calibri"/>
                <a:cs typeface="Calibri"/>
              </a:rPr>
              <a:t>an,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d</a:t>
            </a:r>
            <a:r>
              <a:rPr sz="2000" i="1" dirty="0">
                <a:latin typeface="Calibri"/>
                <a:cs typeface="Calibri"/>
              </a:rPr>
              <a:t>e</a:t>
            </a:r>
            <a:r>
              <a:rPr sz="2000" i="1" spc="-5" dirty="0">
                <a:latin typeface="Calibri"/>
                <a:cs typeface="Calibri"/>
              </a:rPr>
              <a:t>sign/</a:t>
            </a:r>
            <a:r>
              <a:rPr sz="2000" i="1" dirty="0">
                <a:latin typeface="Calibri"/>
                <a:cs typeface="Calibri"/>
              </a:rPr>
              <a:t>d</a:t>
            </a:r>
            <a:r>
              <a:rPr sz="2000" i="1" spc="-5" dirty="0">
                <a:latin typeface="Calibri"/>
                <a:cs typeface="Calibri"/>
              </a:rPr>
              <a:t>rawing) </a:t>
            </a:r>
            <a:r>
              <a:rPr sz="2000" b="1" spc="-30" dirty="0">
                <a:latin typeface="Calibri"/>
                <a:cs typeface="Calibri"/>
              </a:rPr>
              <a:t>k</a:t>
            </a:r>
            <a:r>
              <a:rPr sz="2000" b="1" spc="-10" dirty="0">
                <a:latin typeface="Calibri"/>
                <a:cs typeface="Calibri"/>
              </a:rPr>
              <a:t>o</a:t>
            </a:r>
            <a:r>
              <a:rPr sz="2000" b="1" spc="-5" dirty="0">
                <a:latin typeface="Calibri"/>
                <a:cs typeface="Calibri"/>
              </a:rPr>
              <a:t>ns</a:t>
            </a:r>
            <a:r>
              <a:rPr sz="2000" b="1" spc="-15" dirty="0">
                <a:latin typeface="Calibri"/>
                <a:cs typeface="Calibri"/>
              </a:rPr>
              <a:t>i</a:t>
            </a:r>
            <a:r>
              <a:rPr sz="2000" b="1" spc="-20" dirty="0">
                <a:latin typeface="Calibri"/>
                <a:cs typeface="Calibri"/>
              </a:rPr>
              <a:t>s</a:t>
            </a:r>
            <a:r>
              <a:rPr sz="2000" b="1" spc="-15" dirty="0">
                <a:latin typeface="Calibri"/>
                <a:cs typeface="Calibri"/>
              </a:rPr>
              <a:t>t</a:t>
            </a:r>
            <a:r>
              <a:rPr sz="2000" b="1" spc="-10" dirty="0">
                <a:latin typeface="Calibri"/>
                <a:cs typeface="Calibri"/>
              </a:rPr>
              <a:t>en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pa</a:t>
            </a:r>
            <a:r>
              <a:rPr sz="2000" b="1" dirty="0">
                <a:latin typeface="Calibri"/>
                <a:cs typeface="Calibri"/>
              </a:rPr>
              <a:t>d</a:t>
            </a:r>
            <a:r>
              <a:rPr sz="2000" b="1" spc="-5" dirty="0">
                <a:latin typeface="Calibri"/>
                <a:cs typeface="Calibri"/>
              </a:rPr>
              <a:t>a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30" dirty="0">
                <a:latin typeface="Calibri"/>
                <a:cs typeface="Calibri"/>
              </a:rPr>
              <a:t>k</a:t>
            </a:r>
            <a:r>
              <a:rPr sz="2000" b="1" spc="-10" dirty="0">
                <a:latin typeface="Calibri"/>
                <a:cs typeface="Calibri"/>
              </a:rPr>
              <a:t>o</a:t>
            </a:r>
            <a:r>
              <a:rPr sz="2000" b="1" spc="-5" dirty="0">
                <a:latin typeface="Calibri"/>
                <a:cs typeface="Calibri"/>
              </a:rPr>
              <a:t>ndisi aktual prod</a:t>
            </a:r>
            <a:r>
              <a:rPr sz="2000" b="1" spc="-10" dirty="0">
                <a:latin typeface="Calibri"/>
                <a:cs typeface="Calibri"/>
              </a:rPr>
              <a:t>u</a:t>
            </a:r>
            <a:r>
              <a:rPr sz="2000" b="1" dirty="0">
                <a:latin typeface="Calibri"/>
                <a:cs typeface="Calibri"/>
              </a:rPr>
              <a:t>k</a:t>
            </a:r>
            <a:r>
              <a:rPr sz="2000" b="1" spc="-5" dirty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2296756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40509"/>
            <a:ext cx="9906000" cy="524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300335"/>
            <a:ext cx="63310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2400" b="1" dirty="0" smtClean="0">
                <a:sym typeface="Wingdings" pitchFamily="2" charset="2"/>
              </a:rPr>
              <a:t>E. OPERATION</a:t>
            </a:r>
            <a:endParaRPr lang="en-US" sz="2400" b="1" dirty="0"/>
          </a:p>
        </p:txBody>
      </p:sp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E85B78-FF2D-4232-AFFB-22F38FDEF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99300" y="6492875"/>
            <a:ext cx="2311400" cy="365125"/>
          </a:xfrm>
        </p:spPr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xmlns="" id="{AED49484-D783-41D3-8452-9F286FA2EBA3}"/>
              </a:ext>
            </a:extLst>
          </p:cNvPr>
          <p:cNvSpPr txBox="1"/>
          <p:nvPr/>
        </p:nvSpPr>
        <p:spPr>
          <a:xfrm>
            <a:off x="1081920" y="1371600"/>
            <a:ext cx="8747880" cy="717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b="1" kern="0" spc="-10" noProof="0" dirty="0" smtClean="0">
                <a:solidFill>
                  <a:prstClr val="black"/>
                </a:solidFill>
                <a:cs typeface="Calibri"/>
              </a:rPr>
              <a:t>Management Configuration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ts val="1200"/>
              </a:lnSpc>
              <a:spcBef>
                <a:spcPts val="3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object 27">
            <a:extLst>
              <a:ext uri="{FF2B5EF4-FFF2-40B4-BE49-F238E27FC236}">
                <a16:creationId xmlns:a16="http://schemas.microsoft.com/office/drawing/2014/main" xmlns="" id="{527E4FD1-9051-4CBC-BA0A-AAE9C0764472}"/>
              </a:ext>
            </a:extLst>
          </p:cNvPr>
          <p:cNvSpPr txBox="1"/>
          <p:nvPr/>
        </p:nvSpPr>
        <p:spPr>
          <a:xfrm>
            <a:off x="7048174" y="2280424"/>
            <a:ext cx="1549288" cy="19199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1600" spc="-5" dirty="0">
                <a:latin typeface="Perpetua"/>
                <a:cs typeface="Perpetua"/>
              </a:rPr>
              <a:t>P/N </a:t>
            </a:r>
            <a:r>
              <a:rPr sz="1600" dirty="0" smtClean="0">
                <a:latin typeface="Perpetua"/>
                <a:cs typeface="Perpetua"/>
              </a:rPr>
              <a:t>91011</a:t>
            </a:r>
            <a:r>
              <a:rPr sz="1600" spc="-25" dirty="0" smtClean="0">
                <a:latin typeface="Perpetua"/>
                <a:cs typeface="Perpetua"/>
              </a:rPr>
              <a:t> </a:t>
            </a:r>
            <a:r>
              <a:rPr sz="1600" spc="-5" dirty="0" err="1" smtClean="0">
                <a:latin typeface="Perpetua"/>
                <a:cs typeface="Perpetua"/>
              </a:rPr>
              <a:t>R</a:t>
            </a:r>
            <a:r>
              <a:rPr sz="1600" spc="-20" dirty="0" err="1" smtClean="0">
                <a:latin typeface="Perpetua"/>
                <a:cs typeface="Perpetua"/>
              </a:rPr>
              <a:t>e</a:t>
            </a:r>
            <a:r>
              <a:rPr sz="1600" spc="-80" dirty="0" err="1" smtClean="0">
                <a:latin typeface="Perpetua"/>
                <a:cs typeface="Perpetua"/>
              </a:rPr>
              <a:t>v</a:t>
            </a:r>
            <a:r>
              <a:rPr sz="1600" spc="-5" dirty="0" err="1" smtClean="0">
                <a:latin typeface="Perpetua"/>
                <a:cs typeface="Perpetua"/>
              </a:rPr>
              <a:t>.E</a:t>
            </a:r>
            <a:endParaRPr sz="1600" dirty="0">
              <a:latin typeface="Perpetua"/>
              <a:cs typeface="Perpetua"/>
            </a:endParaRPr>
          </a:p>
        </p:txBody>
      </p:sp>
      <p:sp>
        <p:nvSpPr>
          <p:cNvPr id="12" name="object 28">
            <a:extLst>
              <a:ext uri="{FF2B5EF4-FFF2-40B4-BE49-F238E27FC236}">
                <a16:creationId xmlns:a16="http://schemas.microsoft.com/office/drawing/2014/main" xmlns="" id="{D19C3270-C2A7-4A91-889F-605FB8C4327A}"/>
              </a:ext>
            </a:extLst>
          </p:cNvPr>
          <p:cNvSpPr txBox="1"/>
          <p:nvPr/>
        </p:nvSpPr>
        <p:spPr>
          <a:xfrm>
            <a:off x="1279545" y="2588011"/>
            <a:ext cx="1252140" cy="19199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b="1" dirty="0">
                <a:latin typeface="Calibri"/>
                <a:cs typeface="Calibri"/>
              </a:rPr>
              <a:t>Piece </a:t>
            </a:r>
            <a:r>
              <a:rPr b="1" spc="-15" dirty="0">
                <a:latin typeface="Calibri"/>
                <a:cs typeface="Calibri"/>
              </a:rPr>
              <a:t>P</a:t>
            </a:r>
            <a:r>
              <a:rPr b="1" dirty="0">
                <a:latin typeface="Calibri"/>
                <a:cs typeface="Calibri"/>
              </a:rPr>
              <a:t>art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3" name="object 29">
            <a:extLst>
              <a:ext uri="{FF2B5EF4-FFF2-40B4-BE49-F238E27FC236}">
                <a16:creationId xmlns:a16="http://schemas.microsoft.com/office/drawing/2014/main" xmlns="" id="{74EC8C6D-CFCA-4B81-B527-E833C9725476}"/>
              </a:ext>
            </a:extLst>
          </p:cNvPr>
          <p:cNvSpPr txBox="1"/>
          <p:nvPr/>
        </p:nvSpPr>
        <p:spPr>
          <a:xfrm>
            <a:off x="1366166" y="5436311"/>
            <a:ext cx="1285977" cy="2759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1600" b="1" dirty="0">
                <a:latin typeface="Calibri"/>
                <a:cs typeface="Calibri"/>
              </a:rPr>
              <a:t>Assm</a:t>
            </a:r>
            <a:r>
              <a:rPr sz="1600" b="1" spc="-10" dirty="0">
                <a:latin typeface="Calibri"/>
                <a:cs typeface="Calibri"/>
              </a:rPr>
              <a:t>b</a:t>
            </a:r>
            <a:r>
              <a:rPr sz="1600" b="1" dirty="0">
                <a:latin typeface="Calibri"/>
                <a:cs typeface="Calibri"/>
              </a:rPr>
              <a:t>ly </a:t>
            </a:r>
            <a:r>
              <a:rPr sz="1600" b="1" spc="-15" dirty="0">
                <a:latin typeface="Calibri"/>
                <a:cs typeface="Calibri"/>
              </a:rPr>
              <a:t>P</a:t>
            </a:r>
            <a:r>
              <a:rPr sz="1600" b="1" dirty="0">
                <a:latin typeface="Calibri"/>
                <a:cs typeface="Calibri"/>
              </a:rPr>
              <a:t>art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AD69245-1C56-4AAA-8411-64E921403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897" y="2248603"/>
            <a:ext cx="5450120" cy="3694997"/>
          </a:xfrm>
          <a:prstGeom prst="rect">
            <a:avLst/>
          </a:prstGeom>
        </p:spPr>
      </p:pic>
      <p:sp>
        <p:nvSpPr>
          <p:cNvPr id="15" name="object 20">
            <a:extLst>
              <a:ext uri="{FF2B5EF4-FFF2-40B4-BE49-F238E27FC236}">
                <a16:creationId xmlns:a16="http://schemas.microsoft.com/office/drawing/2014/main" xmlns="" id="{E398FC51-8924-4676-9B39-7CA654F8474A}"/>
              </a:ext>
            </a:extLst>
          </p:cNvPr>
          <p:cNvSpPr txBox="1"/>
          <p:nvPr/>
        </p:nvSpPr>
        <p:spPr>
          <a:xfrm>
            <a:off x="4816209" y="5066988"/>
            <a:ext cx="1700205" cy="36932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1600" b="1" dirty="0">
                <a:solidFill>
                  <a:schemeClr val="bg1"/>
                </a:solidFill>
                <a:latin typeface="Perpetua"/>
                <a:cs typeface="Perpetua"/>
              </a:rPr>
              <a:t>P</a:t>
            </a:r>
            <a:r>
              <a:rPr sz="1600" b="1" spc="5" dirty="0">
                <a:solidFill>
                  <a:schemeClr val="bg1"/>
                </a:solidFill>
                <a:latin typeface="Perpetua"/>
                <a:cs typeface="Perpetua"/>
              </a:rPr>
              <a:t>/</a:t>
            </a:r>
            <a:r>
              <a:rPr sz="1600" b="1" dirty="0">
                <a:solidFill>
                  <a:schemeClr val="bg1"/>
                </a:solidFill>
                <a:latin typeface="Perpetua"/>
                <a:cs typeface="Perpetua"/>
              </a:rPr>
              <a:t>N</a:t>
            </a:r>
            <a:r>
              <a:rPr sz="1600" b="1" spc="-15" dirty="0">
                <a:solidFill>
                  <a:schemeClr val="bg1"/>
                </a:solidFill>
                <a:latin typeface="Perpetua"/>
                <a:cs typeface="Perpetua"/>
              </a:rPr>
              <a:t> </a:t>
            </a:r>
            <a:r>
              <a:rPr sz="1600" b="1" dirty="0" smtClean="0">
                <a:solidFill>
                  <a:schemeClr val="bg1"/>
                </a:solidFill>
                <a:latin typeface="Perpetua"/>
                <a:cs typeface="Perpetua"/>
              </a:rPr>
              <a:t>23456</a:t>
            </a:r>
            <a:r>
              <a:rPr sz="1600" b="1" spc="5" dirty="0" smtClean="0">
                <a:solidFill>
                  <a:schemeClr val="bg1"/>
                </a:solidFill>
                <a:latin typeface="Perpetua"/>
                <a:cs typeface="Perpetua"/>
              </a:rPr>
              <a:t> </a:t>
            </a:r>
            <a:r>
              <a:rPr sz="1600" b="1" dirty="0">
                <a:solidFill>
                  <a:schemeClr val="bg1"/>
                </a:solidFill>
                <a:latin typeface="Perpetua"/>
                <a:cs typeface="Perpetua"/>
              </a:rPr>
              <a:t>R</a:t>
            </a:r>
            <a:r>
              <a:rPr sz="1600" b="1" spc="-20" dirty="0">
                <a:solidFill>
                  <a:schemeClr val="bg1"/>
                </a:solidFill>
                <a:latin typeface="Perpetua"/>
                <a:cs typeface="Perpetua"/>
              </a:rPr>
              <a:t>e</a:t>
            </a:r>
            <a:r>
              <a:rPr sz="1600" b="1" spc="-70" dirty="0">
                <a:solidFill>
                  <a:schemeClr val="bg1"/>
                </a:solidFill>
                <a:latin typeface="Perpetua"/>
                <a:cs typeface="Perpetua"/>
              </a:rPr>
              <a:t>v</a:t>
            </a:r>
            <a:r>
              <a:rPr sz="1600" b="1" dirty="0">
                <a:solidFill>
                  <a:schemeClr val="bg1"/>
                </a:solidFill>
                <a:latin typeface="Perpetua"/>
                <a:cs typeface="Perpetua"/>
              </a:rPr>
              <a:t>.B</a:t>
            </a:r>
            <a:endParaRPr sz="1600" dirty="0">
              <a:solidFill>
                <a:schemeClr val="bg1"/>
              </a:solidFill>
              <a:latin typeface="Perpetua"/>
              <a:cs typeface="Perpetua"/>
            </a:endParaRPr>
          </a:p>
        </p:txBody>
      </p:sp>
      <p:sp>
        <p:nvSpPr>
          <p:cNvPr id="16" name="object 25">
            <a:extLst>
              <a:ext uri="{FF2B5EF4-FFF2-40B4-BE49-F238E27FC236}">
                <a16:creationId xmlns:a16="http://schemas.microsoft.com/office/drawing/2014/main" xmlns="" id="{E29CE659-1763-4A2F-A27C-EF8497F85804}"/>
              </a:ext>
            </a:extLst>
          </p:cNvPr>
          <p:cNvSpPr txBox="1"/>
          <p:nvPr/>
        </p:nvSpPr>
        <p:spPr>
          <a:xfrm>
            <a:off x="4891329" y="2421339"/>
            <a:ext cx="1505452" cy="25797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1400" b="1" spc="-5" dirty="0">
                <a:solidFill>
                  <a:schemeClr val="bg1"/>
                </a:solidFill>
                <a:latin typeface="Perpetua"/>
                <a:cs typeface="Perpetua"/>
              </a:rPr>
              <a:t>P/N </a:t>
            </a:r>
            <a:r>
              <a:rPr sz="1400" b="1" dirty="0" smtClean="0">
                <a:solidFill>
                  <a:schemeClr val="bg1"/>
                </a:solidFill>
                <a:latin typeface="Perpetua"/>
                <a:cs typeface="Perpetua"/>
              </a:rPr>
              <a:t>5678</a:t>
            </a:r>
            <a:r>
              <a:rPr sz="1400" b="1" spc="-25" dirty="0" smtClean="0">
                <a:solidFill>
                  <a:schemeClr val="bg1"/>
                </a:solidFill>
                <a:latin typeface="Perpetua"/>
                <a:cs typeface="Perpetua"/>
              </a:rPr>
              <a:t> </a:t>
            </a:r>
            <a:r>
              <a:rPr sz="1400" b="1" spc="-5" dirty="0" err="1" smtClean="0">
                <a:solidFill>
                  <a:schemeClr val="bg1"/>
                </a:solidFill>
                <a:latin typeface="Perpetua"/>
                <a:cs typeface="Perpetua"/>
              </a:rPr>
              <a:t>R</a:t>
            </a:r>
            <a:r>
              <a:rPr sz="1400" b="1" spc="-20" dirty="0" err="1" smtClean="0">
                <a:solidFill>
                  <a:schemeClr val="bg1"/>
                </a:solidFill>
                <a:latin typeface="Perpetua"/>
                <a:cs typeface="Perpetua"/>
              </a:rPr>
              <a:t>e</a:t>
            </a:r>
            <a:r>
              <a:rPr sz="1400" b="1" spc="-80" dirty="0" err="1" smtClean="0">
                <a:solidFill>
                  <a:schemeClr val="bg1"/>
                </a:solidFill>
                <a:latin typeface="Perpetua"/>
                <a:cs typeface="Perpetua"/>
              </a:rPr>
              <a:t>v</a:t>
            </a:r>
            <a:r>
              <a:rPr sz="1400" b="1" spc="-5" dirty="0" err="1" smtClean="0">
                <a:solidFill>
                  <a:schemeClr val="bg1"/>
                </a:solidFill>
                <a:latin typeface="Perpetua"/>
                <a:cs typeface="Perpetua"/>
              </a:rPr>
              <a:t>.C</a:t>
            </a:r>
            <a:endParaRPr sz="1400" b="1" dirty="0">
              <a:solidFill>
                <a:schemeClr val="bg1"/>
              </a:solidFill>
              <a:latin typeface="Perpetua"/>
              <a:cs typeface="Perpetua"/>
            </a:endParaRPr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xmlns="" id="{9CCE7D9E-B337-498D-8496-1170AFBFFFD3}"/>
              </a:ext>
            </a:extLst>
          </p:cNvPr>
          <p:cNvSpPr txBox="1"/>
          <p:nvPr/>
        </p:nvSpPr>
        <p:spPr>
          <a:xfrm>
            <a:off x="2724551" y="2401059"/>
            <a:ext cx="1374483" cy="3574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1400" b="1" spc="-5" dirty="0">
                <a:solidFill>
                  <a:schemeClr val="bg1"/>
                </a:solidFill>
                <a:latin typeface="Perpetua"/>
                <a:cs typeface="Perpetua"/>
              </a:rPr>
              <a:t>P/N </a:t>
            </a:r>
            <a:r>
              <a:rPr sz="1400" b="1" dirty="0" smtClean="0">
                <a:solidFill>
                  <a:schemeClr val="bg1"/>
                </a:solidFill>
                <a:latin typeface="Perpetua"/>
                <a:cs typeface="Perpetua"/>
              </a:rPr>
              <a:t>1234</a:t>
            </a:r>
            <a:r>
              <a:rPr sz="1400" b="1" spc="-15" dirty="0" smtClean="0">
                <a:solidFill>
                  <a:schemeClr val="bg1"/>
                </a:solidFill>
                <a:latin typeface="Perpetua"/>
                <a:cs typeface="Perpetua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Perpetua"/>
                <a:cs typeface="Perpetua"/>
              </a:rPr>
              <a:t>R</a:t>
            </a:r>
            <a:r>
              <a:rPr sz="1400" b="1" spc="-20" dirty="0">
                <a:solidFill>
                  <a:schemeClr val="bg1"/>
                </a:solidFill>
                <a:latin typeface="Perpetua"/>
                <a:cs typeface="Perpetua"/>
              </a:rPr>
              <a:t>e</a:t>
            </a:r>
            <a:r>
              <a:rPr sz="1400" b="1" spc="-80" dirty="0">
                <a:solidFill>
                  <a:schemeClr val="bg1"/>
                </a:solidFill>
                <a:latin typeface="Perpetua"/>
                <a:cs typeface="Perpetua"/>
              </a:rPr>
              <a:t>v</a:t>
            </a:r>
            <a:r>
              <a:rPr sz="1400" b="1" spc="-5" dirty="0">
                <a:solidFill>
                  <a:schemeClr val="bg1"/>
                </a:solidFill>
                <a:latin typeface="Perpetua"/>
                <a:cs typeface="Perpetua"/>
              </a:rPr>
              <a:t>.A</a:t>
            </a:r>
            <a:endParaRPr sz="1400" b="1" dirty="0">
              <a:solidFill>
                <a:schemeClr val="bg1"/>
              </a:solidFill>
              <a:latin typeface="Perpetua"/>
              <a:cs typeface="Perpetua"/>
            </a:endParaRPr>
          </a:p>
        </p:txBody>
      </p:sp>
    </p:spTree>
    <p:extLst>
      <p:ext uri="{BB962C8B-B14F-4D97-AF65-F5344CB8AC3E}">
        <p14:creationId xmlns:p14="http://schemas.microsoft.com/office/powerpoint/2010/main" val="1247245128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40509"/>
            <a:ext cx="9906000" cy="524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300335"/>
            <a:ext cx="63310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2400" b="1" dirty="0" smtClean="0">
                <a:sym typeface="Wingdings" pitchFamily="2" charset="2"/>
              </a:rPr>
              <a:t>E. OPERATION</a:t>
            </a:r>
            <a:endParaRPr lang="en-US" sz="2400" b="1" dirty="0"/>
          </a:p>
        </p:txBody>
      </p:sp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E85B78-FF2D-4232-AFFB-22F38FDEF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99300" y="6492875"/>
            <a:ext cx="2311400" cy="365125"/>
          </a:xfrm>
        </p:spPr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xmlns="" id="{AED49484-D783-41D3-8452-9F286FA2EBA3}"/>
              </a:ext>
            </a:extLst>
          </p:cNvPr>
          <p:cNvSpPr txBox="1"/>
          <p:nvPr/>
        </p:nvSpPr>
        <p:spPr>
          <a:xfrm>
            <a:off x="1081920" y="1371600"/>
            <a:ext cx="8747880" cy="717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b="1" kern="0" spc="-10" noProof="0" dirty="0" smtClean="0">
                <a:solidFill>
                  <a:prstClr val="black"/>
                </a:solidFill>
                <a:cs typeface="Calibri"/>
              </a:rPr>
              <a:t>Management Configuration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ts val="1200"/>
              </a:lnSpc>
              <a:spcBef>
                <a:spcPts val="3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xmlns="" id="{94044007-B92E-432A-BE97-9050ABAC7A8A}"/>
              </a:ext>
            </a:extLst>
          </p:cNvPr>
          <p:cNvSpPr txBox="1"/>
          <p:nvPr/>
        </p:nvSpPr>
        <p:spPr>
          <a:xfrm>
            <a:off x="5355917" y="5484826"/>
            <a:ext cx="1875042" cy="2328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1400" b="1" spc="-35" dirty="0">
                <a:latin typeface="Calibri"/>
                <a:cs typeface="Calibri"/>
              </a:rPr>
              <a:t>P</a:t>
            </a:r>
            <a:r>
              <a:rPr sz="1400" b="1" dirty="0">
                <a:latin typeface="Calibri"/>
                <a:cs typeface="Calibri"/>
              </a:rPr>
              <a:t>/N </a:t>
            </a:r>
            <a:r>
              <a:rPr sz="1400" b="1" dirty="0" smtClean="0">
                <a:latin typeface="Calibri"/>
                <a:cs typeface="Calibri"/>
              </a:rPr>
              <a:t>23456</a:t>
            </a:r>
            <a:r>
              <a:rPr sz="1400" b="1" spc="-5" dirty="0" smtClean="0">
                <a:latin typeface="Calibri"/>
                <a:cs typeface="Calibri"/>
              </a:rPr>
              <a:t> </a:t>
            </a:r>
            <a:r>
              <a:rPr sz="1400" b="1" spc="-15" dirty="0">
                <a:solidFill>
                  <a:srgbClr val="00B0F0"/>
                </a:solidFill>
                <a:latin typeface="Calibri"/>
                <a:cs typeface="Calibri"/>
              </a:rPr>
              <a:t>R</a:t>
            </a:r>
            <a:r>
              <a:rPr sz="1400" b="1" dirty="0">
                <a:solidFill>
                  <a:srgbClr val="00B0F0"/>
                </a:solidFill>
                <a:latin typeface="Calibri"/>
                <a:cs typeface="Calibri"/>
              </a:rPr>
              <a:t>e</a:t>
            </a:r>
            <a:r>
              <a:rPr sz="1400" b="1" spc="-65" dirty="0">
                <a:solidFill>
                  <a:srgbClr val="00B0F0"/>
                </a:solidFill>
                <a:latin typeface="Calibri"/>
                <a:cs typeface="Calibri"/>
              </a:rPr>
              <a:t>v</a:t>
            </a:r>
            <a:r>
              <a:rPr sz="1400" b="1" spc="-15" dirty="0">
                <a:solidFill>
                  <a:srgbClr val="00B0F0"/>
                </a:solidFill>
                <a:latin typeface="Calibri"/>
                <a:cs typeface="Calibri"/>
              </a:rPr>
              <a:t>.</a:t>
            </a:r>
            <a:r>
              <a:rPr sz="1400" b="1" dirty="0">
                <a:solidFill>
                  <a:srgbClr val="00B0F0"/>
                </a:solidFill>
                <a:latin typeface="Calibri"/>
                <a:cs typeface="Calibri"/>
              </a:rPr>
              <a:t>C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1" name="object 12">
            <a:extLst>
              <a:ext uri="{FF2B5EF4-FFF2-40B4-BE49-F238E27FC236}">
                <a16:creationId xmlns:a16="http://schemas.microsoft.com/office/drawing/2014/main" xmlns="" id="{EA0C3FD1-2F62-4B2F-B0A8-0121D7A719C1}"/>
              </a:ext>
            </a:extLst>
          </p:cNvPr>
          <p:cNvSpPr txBox="1"/>
          <p:nvPr/>
        </p:nvSpPr>
        <p:spPr>
          <a:xfrm>
            <a:off x="2348516" y="2280486"/>
            <a:ext cx="1173049" cy="5941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b="1" u="sng" dirty="0">
                <a:latin typeface="Calibri"/>
                <a:cs typeface="Calibri"/>
              </a:rPr>
              <a:t>JIKA</a:t>
            </a:r>
            <a:endParaRPr sz="2400" u="sng" dirty="0">
              <a:latin typeface="Calibri"/>
              <a:cs typeface="Calibri"/>
            </a:endParaRPr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xmlns="" id="{1C787CC6-615C-4DF5-BC5E-5E8634A3AC9E}"/>
              </a:ext>
            </a:extLst>
          </p:cNvPr>
          <p:cNvSpPr txBox="1"/>
          <p:nvPr/>
        </p:nvSpPr>
        <p:spPr>
          <a:xfrm>
            <a:off x="5103353" y="3710435"/>
            <a:ext cx="1412745" cy="4571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1400" b="1" dirty="0">
                <a:latin typeface="Calibri"/>
                <a:cs typeface="Calibri"/>
              </a:rPr>
              <a:t>Assm</a:t>
            </a:r>
            <a:r>
              <a:rPr sz="1400" b="1" spc="-10" dirty="0">
                <a:latin typeface="Calibri"/>
                <a:cs typeface="Calibri"/>
              </a:rPr>
              <a:t>b</a:t>
            </a:r>
            <a:r>
              <a:rPr sz="1400" b="1" dirty="0">
                <a:latin typeface="Calibri"/>
                <a:cs typeface="Calibri"/>
              </a:rPr>
              <a:t>ly </a:t>
            </a:r>
            <a:r>
              <a:rPr sz="1400" b="1" spc="-15" dirty="0">
                <a:latin typeface="Calibri"/>
                <a:cs typeface="Calibri"/>
              </a:rPr>
              <a:t>P</a:t>
            </a:r>
            <a:r>
              <a:rPr sz="1400" b="1" dirty="0">
                <a:latin typeface="Calibri"/>
                <a:cs typeface="Calibri"/>
              </a:rPr>
              <a:t>art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xmlns="" id="{00C6EFB9-6B57-4FD7-A73A-5CDD63D0D15D}"/>
              </a:ext>
            </a:extLst>
          </p:cNvPr>
          <p:cNvSpPr txBox="1"/>
          <p:nvPr/>
        </p:nvSpPr>
        <p:spPr>
          <a:xfrm>
            <a:off x="6516098" y="3083986"/>
            <a:ext cx="1429722" cy="14028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1400" spc="-45" dirty="0">
                <a:latin typeface="Calibri"/>
                <a:cs typeface="Calibri"/>
              </a:rPr>
              <a:t>P</a:t>
            </a:r>
            <a:r>
              <a:rPr sz="1400" spc="-5" dirty="0">
                <a:latin typeface="Calibri"/>
                <a:cs typeface="Calibri"/>
              </a:rPr>
              <a:t>/N </a:t>
            </a:r>
            <a:r>
              <a:rPr sz="1400" spc="-5" dirty="0" smtClean="0">
                <a:latin typeface="Calibri"/>
                <a:cs typeface="Calibri"/>
              </a:rPr>
              <a:t>1234</a:t>
            </a:r>
            <a:r>
              <a:rPr sz="1400" spc="40" dirty="0" smtClean="0">
                <a:latin typeface="Calibri"/>
                <a:cs typeface="Calibri"/>
              </a:rPr>
              <a:t> </a:t>
            </a:r>
            <a:r>
              <a:rPr sz="1400" b="1" spc="-15" dirty="0">
                <a:solidFill>
                  <a:srgbClr val="00FFFF"/>
                </a:solidFill>
                <a:latin typeface="Calibri"/>
                <a:cs typeface="Calibri"/>
              </a:rPr>
              <a:t>R</a:t>
            </a:r>
            <a:r>
              <a:rPr sz="1400" b="1" spc="-5" dirty="0">
                <a:solidFill>
                  <a:srgbClr val="00FFFF"/>
                </a:solidFill>
                <a:latin typeface="Calibri"/>
                <a:cs typeface="Calibri"/>
              </a:rPr>
              <a:t>e</a:t>
            </a:r>
            <a:r>
              <a:rPr sz="1400" b="1" spc="-65" dirty="0">
                <a:solidFill>
                  <a:srgbClr val="00FFFF"/>
                </a:solidFill>
                <a:latin typeface="Calibri"/>
                <a:cs typeface="Calibri"/>
              </a:rPr>
              <a:t>v</a:t>
            </a:r>
            <a:r>
              <a:rPr sz="1400" b="1" spc="-5" dirty="0">
                <a:solidFill>
                  <a:srgbClr val="00FFFF"/>
                </a:solidFill>
                <a:latin typeface="Calibri"/>
                <a:cs typeface="Calibri"/>
              </a:rPr>
              <a:t>.B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xmlns="" id="{C3DC2EF3-2C26-4AF9-90AF-87B5C2CED786}"/>
              </a:ext>
            </a:extLst>
          </p:cNvPr>
          <p:cNvSpPr txBox="1"/>
          <p:nvPr/>
        </p:nvSpPr>
        <p:spPr>
          <a:xfrm>
            <a:off x="2348516" y="4522763"/>
            <a:ext cx="1693672" cy="20064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2400" b="1" u="sng" dirty="0">
                <a:latin typeface="Calibri"/>
                <a:cs typeface="Calibri"/>
              </a:rPr>
              <a:t>MAKA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66DDEED5-4B20-44D1-B3E1-7E344A15C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955" y="2071106"/>
            <a:ext cx="4296564" cy="3299681"/>
          </a:xfrm>
          <a:prstGeom prst="rect">
            <a:avLst/>
          </a:prstGeom>
        </p:spPr>
      </p:pic>
      <p:sp>
        <p:nvSpPr>
          <p:cNvPr id="26" name="object 11">
            <a:extLst>
              <a:ext uri="{FF2B5EF4-FFF2-40B4-BE49-F238E27FC236}">
                <a16:creationId xmlns:a16="http://schemas.microsoft.com/office/drawing/2014/main" xmlns="" id="{8B645737-4562-433C-9F03-9C9291A18D92}"/>
              </a:ext>
            </a:extLst>
          </p:cNvPr>
          <p:cNvSpPr txBox="1"/>
          <p:nvPr/>
        </p:nvSpPr>
        <p:spPr>
          <a:xfrm>
            <a:off x="3389955" y="3083986"/>
            <a:ext cx="1318680" cy="13522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1400" spc="-45" dirty="0">
                <a:latin typeface="Calibri"/>
                <a:cs typeface="Calibri"/>
              </a:rPr>
              <a:t>P</a:t>
            </a:r>
            <a:r>
              <a:rPr sz="1400" spc="-5" dirty="0">
                <a:latin typeface="Calibri"/>
                <a:cs typeface="Calibri"/>
              </a:rPr>
              <a:t>/N </a:t>
            </a:r>
            <a:r>
              <a:rPr sz="1400" spc="-5" dirty="0" smtClean="0">
                <a:latin typeface="Calibri"/>
                <a:cs typeface="Calibri"/>
              </a:rPr>
              <a:t>1234</a:t>
            </a:r>
            <a:r>
              <a:rPr sz="1400" spc="40" dirty="0" smtClean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Re</a:t>
            </a:r>
            <a:r>
              <a:rPr sz="1400" spc="-75" dirty="0">
                <a:latin typeface="Calibri"/>
                <a:cs typeface="Calibri"/>
              </a:rPr>
              <a:t>v</a:t>
            </a:r>
            <a:r>
              <a:rPr sz="1400" spc="-5" dirty="0">
                <a:latin typeface="Calibri"/>
                <a:cs typeface="Calibri"/>
              </a:rPr>
              <a:t>.A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6500208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40509"/>
            <a:ext cx="9906000" cy="524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300335"/>
            <a:ext cx="63310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2400" b="1" dirty="0" smtClean="0">
                <a:sym typeface="Wingdings" pitchFamily="2" charset="2"/>
              </a:rPr>
              <a:t>E. OPERATION</a:t>
            </a:r>
            <a:endParaRPr lang="en-US" sz="2400" b="1" dirty="0"/>
          </a:p>
        </p:txBody>
      </p:sp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E85B78-FF2D-4232-AFFB-22F38FDEF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99300" y="6492875"/>
            <a:ext cx="2311400" cy="365125"/>
          </a:xfrm>
        </p:spPr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xmlns="" id="{AED49484-D783-41D3-8452-9F286FA2EBA3}"/>
              </a:ext>
            </a:extLst>
          </p:cNvPr>
          <p:cNvSpPr txBox="1"/>
          <p:nvPr/>
        </p:nvSpPr>
        <p:spPr>
          <a:xfrm>
            <a:off x="1081920" y="1371600"/>
            <a:ext cx="8747880" cy="717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2155198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spc="-10" dirty="0">
                <a:solidFill>
                  <a:prstClr val="black"/>
                </a:solidFill>
                <a:cs typeface="Calibri"/>
              </a:rPr>
              <a:t>Co</a:t>
            </a:r>
            <a:r>
              <a:rPr lang="en-US" sz="2400" b="1" kern="0" dirty="0">
                <a:solidFill>
                  <a:prstClr val="black"/>
                </a:solidFill>
                <a:cs typeface="Calibri"/>
              </a:rPr>
              <a:t>u</a:t>
            </a:r>
            <a:r>
              <a:rPr lang="en-US" sz="2400" b="1" kern="0" spc="-20" dirty="0">
                <a:solidFill>
                  <a:prstClr val="black"/>
                </a:solidFill>
                <a:cs typeface="Calibri"/>
              </a:rPr>
              <a:t>n</a:t>
            </a:r>
            <a:r>
              <a:rPr lang="en-US" sz="2400" b="1" kern="0" spc="-15" dirty="0">
                <a:solidFill>
                  <a:prstClr val="black"/>
                </a:solidFill>
                <a:cs typeface="Calibri"/>
              </a:rPr>
              <a:t>t</a:t>
            </a:r>
            <a:r>
              <a:rPr lang="en-US" sz="2400" b="1" kern="0" spc="-5" dirty="0">
                <a:solidFill>
                  <a:prstClr val="black"/>
                </a:solidFill>
                <a:cs typeface="Calibri"/>
              </a:rPr>
              <a:t>e</a:t>
            </a:r>
            <a:r>
              <a:rPr lang="en-US" sz="2400" b="1" kern="0" dirty="0">
                <a:solidFill>
                  <a:prstClr val="black"/>
                </a:solidFill>
                <a:cs typeface="Calibri"/>
              </a:rPr>
              <a:t>r</a:t>
            </a:r>
            <a:r>
              <a:rPr lang="en-US" sz="2400" b="1" kern="0" spc="-20" dirty="0">
                <a:solidFill>
                  <a:prstClr val="black"/>
                </a:solidFill>
                <a:cs typeface="Calibri"/>
              </a:rPr>
              <a:t>f</a:t>
            </a:r>
            <a:r>
              <a:rPr lang="en-US" sz="2400" b="1" kern="0" spc="-5" dirty="0">
                <a:solidFill>
                  <a:prstClr val="black"/>
                </a:solidFill>
                <a:cs typeface="Calibri"/>
              </a:rPr>
              <a:t>eit</a:t>
            </a:r>
            <a:r>
              <a:rPr lang="en-US" sz="2400" b="1" kern="0" spc="-10" dirty="0">
                <a:solidFill>
                  <a:prstClr val="black"/>
                </a:solidFill>
                <a:cs typeface="Calibri"/>
              </a:rPr>
              <a:t> and</a:t>
            </a:r>
            <a:r>
              <a:rPr lang="en-US" sz="2400" b="1" kern="0" spc="10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z="2400" b="1" kern="0" spc="-5" dirty="0">
                <a:solidFill>
                  <a:prstClr val="black"/>
                </a:solidFill>
                <a:cs typeface="Calibri"/>
              </a:rPr>
              <a:t>Susp</a:t>
            </a:r>
            <a:r>
              <a:rPr lang="en-US" sz="2400" b="1" kern="0" dirty="0">
                <a:solidFill>
                  <a:prstClr val="black"/>
                </a:solidFill>
                <a:cs typeface="Calibri"/>
              </a:rPr>
              <a:t>e</a:t>
            </a:r>
            <a:r>
              <a:rPr lang="en-US" sz="2400" b="1" kern="0" spc="-5" dirty="0">
                <a:solidFill>
                  <a:prstClr val="black"/>
                </a:solidFill>
                <a:cs typeface="Calibri"/>
              </a:rPr>
              <a:t>cted </a:t>
            </a:r>
            <a:r>
              <a:rPr lang="en-US" sz="2400" b="1" kern="0" spc="-10" dirty="0">
                <a:solidFill>
                  <a:prstClr val="black"/>
                </a:solidFill>
                <a:cs typeface="Calibri"/>
              </a:rPr>
              <a:t>Una</a:t>
            </a:r>
            <a:r>
              <a:rPr lang="en-US" sz="2400" b="1" kern="0" spc="-5" dirty="0">
                <a:solidFill>
                  <a:prstClr val="black"/>
                </a:solidFill>
                <a:cs typeface="Calibri"/>
              </a:rPr>
              <a:t>ppro</a:t>
            </a:r>
            <a:r>
              <a:rPr lang="en-US" sz="2400" b="1" kern="0" spc="-20" dirty="0">
                <a:solidFill>
                  <a:prstClr val="black"/>
                </a:solidFill>
                <a:cs typeface="Calibri"/>
              </a:rPr>
              <a:t>v</a:t>
            </a:r>
            <a:r>
              <a:rPr lang="en-US" sz="2400" b="1" kern="0" spc="-10" dirty="0">
                <a:solidFill>
                  <a:prstClr val="black"/>
                </a:solidFill>
                <a:cs typeface="Calibri"/>
              </a:rPr>
              <a:t>ed</a:t>
            </a:r>
            <a:r>
              <a:rPr lang="en-US" sz="2400" b="1" kern="0" spc="-5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z="2400" b="1" kern="0" spc="-40" dirty="0" smtClean="0">
                <a:solidFill>
                  <a:prstClr val="black"/>
                </a:solidFill>
                <a:cs typeface="Calibri"/>
              </a:rPr>
              <a:t>P</a:t>
            </a:r>
            <a:r>
              <a:rPr lang="en-US" sz="2400" b="1" kern="0" spc="-5" dirty="0" smtClean="0">
                <a:solidFill>
                  <a:prstClr val="black"/>
                </a:solidFill>
                <a:cs typeface="Calibri"/>
              </a:rPr>
              <a:t>a</a:t>
            </a:r>
            <a:r>
              <a:rPr lang="en-US" sz="2400" b="1" kern="0" dirty="0" smtClean="0">
                <a:solidFill>
                  <a:prstClr val="black"/>
                </a:solidFill>
                <a:cs typeface="Calibri"/>
              </a:rPr>
              <a:t>r</a:t>
            </a:r>
            <a:r>
              <a:rPr lang="en-US" sz="2400" b="1" kern="0" spc="-5" dirty="0" smtClean="0">
                <a:solidFill>
                  <a:prstClr val="black"/>
                </a:solidFill>
                <a:cs typeface="Calibri"/>
              </a:rPr>
              <a:t>ts</a:t>
            </a:r>
            <a:endParaRPr lang="en-US" sz="2400" kern="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6" name="object 31">
            <a:extLst>
              <a:ext uri="{FF2B5EF4-FFF2-40B4-BE49-F238E27FC236}">
                <a16:creationId xmlns:a16="http://schemas.microsoft.com/office/drawing/2014/main" xmlns="" id="{A7708257-8BD9-4673-B2FD-106CD1DBB05A}"/>
              </a:ext>
            </a:extLst>
          </p:cNvPr>
          <p:cNvSpPr txBox="1"/>
          <p:nvPr/>
        </p:nvSpPr>
        <p:spPr>
          <a:xfrm>
            <a:off x="1066921" y="3875593"/>
            <a:ext cx="8229479" cy="206800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30238" marR="12700" indent="-617538" defTabSz="914400"/>
            <a:r>
              <a:rPr sz="2400" dirty="0" smtClean="0">
                <a:solidFill>
                  <a:prstClr val="black"/>
                </a:solidFill>
                <a:cs typeface="Calibri"/>
              </a:rPr>
              <a:t>E</a:t>
            </a:r>
            <a:r>
              <a:rPr sz="2400" spc="-5" dirty="0" smtClean="0">
                <a:solidFill>
                  <a:prstClr val="black"/>
                </a:solidFill>
                <a:cs typeface="Calibri"/>
              </a:rPr>
              <a:t>.8  </a:t>
            </a:r>
            <a:r>
              <a:rPr sz="2400" spc="-30" dirty="0" smtClean="0">
                <a:solidFill>
                  <a:prstClr val="black"/>
                </a:solidFill>
                <a:cs typeface="Calibri"/>
              </a:rPr>
              <a:t>P</a:t>
            </a:r>
            <a:r>
              <a:rPr sz="2400" spc="-5" dirty="0" smtClean="0">
                <a:solidFill>
                  <a:prstClr val="black"/>
                </a:solidFill>
                <a:cs typeface="Calibri"/>
              </a:rPr>
              <a:t>erusah</a:t>
            </a:r>
            <a:r>
              <a:rPr sz="2400" dirty="0" smtClean="0">
                <a:solidFill>
                  <a:prstClr val="black"/>
                </a:solidFill>
                <a:cs typeface="Calibri"/>
              </a:rPr>
              <a:t>a</a:t>
            </a:r>
            <a:r>
              <a:rPr sz="2400" spc="-5" dirty="0" smtClean="0">
                <a:solidFill>
                  <a:prstClr val="black"/>
                </a:solidFill>
                <a:cs typeface="Calibri"/>
              </a:rPr>
              <a:t>an  </a:t>
            </a:r>
            <a:r>
              <a:rPr sz="2400" spc="-35" dirty="0" smtClean="0">
                <a:solidFill>
                  <a:prstClr val="black"/>
                </a:solidFill>
                <a:cs typeface="Calibri"/>
              </a:rPr>
              <a:t> </a:t>
            </a:r>
            <a:r>
              <a:rPr sz="2400" spc="-10" dirty="0">
                <a:solidFill>
                  <a:prstClr val="black"/>
                </a:solidFill>
                <a:cs typeface="Calibri"/>
              </a:rPr>
              <a:t>h</a:t>
            </a:r>
            <a:r>
              <a:rPr sz="2400" dirty="0">
                <a:solidFill>
                  <a:prstClr val="black"/>
                </a:solidFill>
                <a:cs typeface="Calibri"/>
              </a:rPr>
              <a:t>a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r</a:t>
            </a:r>
            <a:r>
              <a:rPr sz="2400" spc="5" dirty="0">
                <a:solidFill>
                  <a:prstClr val="black"/>
                </a:solidFill>
                <a:cs typeface="Calibri"/>
              </a:rPr>
              <a:t>u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s  </a:t>
            </a:r>
            <a:r>
              <a:rPr sz="2400" spc="-50" dirty="0">
                <a:solidFill>
                  <a:prstClr val="black"/>
                </a:solidFill>
                <a:cs typeface="Calibri"/>
              </a:rPr>
              <a:t> 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mer</a:t>
            </a:r>
            <a:r>
              <a:rPr sz="2400" spc="-15" dirty="0">
                <a:solidFill>
                  <a:prstClr val="black"/>
                </a:solidFill>
                <a:cs typeface="Calibri"/>
              </a:rPr>
              <a:t>e</a:t>
            </a:r>
            <a:r>
              <a:rPr sz="2400" spc="-10" dirty="0">
                <a:solidFill>
                  <a:prstClr val="black"/>
                </a:solidFill>
                <a:cs typeface="Calibri"/>
              </a:rPr>
              <a:t>n</a:t>
            </a:r>
            <a:r>
              <a:rPr sz="2400" spc="-15" dirty="0">
                <a:solidFill>
                  <a:prstClr val="black"/>
                </a:solidFill>
                <a:cs typeface="Calibri"/>
              </a:rPr>
              <a:t>c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ana</a:t>
            </a:r>
            <a:r>
              <a:rPr sz="2400" spc="-15" dirty="0">
                <a:solidFill>
                  <a:prstClr val="black"/>
                </a:solidFill>
                <a:cs typeface="Calibri"/>
              </a:rPr>
              <a:t>k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an,  </a:t>
            </a:r>
            <a:r>
              <a:rPr sz="2400" spc="-40" dirty="0">
                <a:solidFill>
                  <a:prstClr val="black"/>
                </a:solidFill>
                <a:cs typeface="Calibri"/>
              </a:rPr>
              <a:t> </a:t>
            </a:r>
            <a:r>
              <a:rPr sz="2400" spc="-10" dirty="0">
                <a:solidFill>
                  <a:prstClr val="black"/>
                </a:solidFill>
                <a:cs typeface="Calibri"/>
              </a:rPr>
              <a:t>m</a:t>
            </a:r>
            <a:r>
              <a:rPr sz="2400" spc="-15" dirty="0">
                <a:solidFill>
                  <a:prstClr val="black"/>
                </a:solidFill>
                <a:cs typeface="Calibri"/>
              </a:rPr>
              <a:t>e</a:t>
            </a:r>
            <a:r>
              <a:rPr sz="2400" spc="-10" dirty="0">
                <a:solidFill>
                  <a:prstClr val="black"/>
                </a:solidFill>
                <a:cs typeface="Calibri"/>
              </a:rPr>
              <a:t>n</a:t>
            </a:r>
            <a:r>
              <a:rPr sz="2400" spc="10" dirty="0">
                <a:solidFill>
                  <a:prstClr val="black"/>
                </a:solidFill>
                <a:cs typeface="Calibri"/>
              </a:rPr>
              <a:t>g</a:t>
            </a:r>
            <a:r>
              <a:rPr sz="2400" spc="-10" dirty="0">
                <a:solidFill>
                  <a:prstClr val="black"/>
                </a:solidFill>
                <a:cs typeface="Calibri"/>
              </a:rPr>
              <a:t>imp</a:t>
            </a:r>
            <a:r>
              <a:rPr sz="2400" spc="5" dirty="0">
                <a:solidFill>
                  <a:prstClr val="black"/>
                </a:solidFill>
                <a:cs typeface="Calibri"/>
              </a:rPr>
              <a:t>l</a:t>
            </a:r>
            <a:r>
              <a:rPr sz="2400" dirty="0">
                <a:solidFill>
                  <a:prstClr val="black"/>
                </a:solidFill>
                <a:cs typeface="Calibri"/>
              </a:rPr>
              <a:t>e</a:t>
            </a:r>
            <a:r>
              <a:rPr sz="2400" spc="-10" dirty="0">
                <a:solidFill>
                  <a:prstClr val="black"/>
                </a:solidFill>
                <a:cs typeface="Calibri"/>
              </a:rPr>
              <a:t>m</a:t>
            </a:r>
            <a:r>
              <a:rPr sz="2400" spc="-15" dirty="0">
                <a:solidFill>
                  <a:prstClr val="black"/>
                </a:solidFill>
                <a:cs typeface="Calibri"/>
              </a:rPr>
              <a:t>e</a:t>
            </a:r>
            <a:r>
              <a:rPr sz="2400" spc="-20" dirty="0">
                <a:solidFill>
                  <a:prstClr val="black"/>
                </a:solidFill>
                <a:cs typeface="Calibri"/>
              </a:rPr>
              <a:t>n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tasi</a:t>
            </a:r>
            <a:r>
              <a:rPr sz="2400" spc="-15" dirty="0">
                <a:solidFill>
                  <a:prstClr val="black"/>
                </a:solidFill>
                <a:cs typeface="Calibri"/>
              </a:rPr>
              <a:t>k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an  </a:t>
            </a:r>
            <a:r>
              <a:rPr sz="2400" spc="-35" dirty="0">
                <a:solidFill>
                  <a:prstClr val="black"/>
                </a:solidFill>
                <a:cs typeface="Calibri"/>
              </a:rPr>
              <a:t> </a:t>
            </a:r>
            <a:r>
              <a:rPr sz="2400" spc="-10" dirty="0">
                <a:solidFill>
                  <a:prstClr val="black"/>
                </a:solidFill>
                <a:cs typeface="Calibri"/>
              </a:rPr>
              <a:t>d</a:t>
            </a:r>
            <a:r>
              <a:rPr sz="2400" dirty="0">
                <a:solidFill>
                  <a:prstClr val="black"/>
                </a:solidFill>
                <a:cs typeface="Calibri"/>
              </a:rPr>
              <a:t>a</a:t>
            </a:r>
            <a:r>
              <a:rPr sz="2400" spc="-10" dirty="0">
                <a:solidFill>
                  <a:prstClr val="black"/>
                </a:solidFill>
                <a:cs typeface="Calibri"/>
              </a:rPr>
              <a:t>n  </a:t>
            </a:r>
            <a:r>
              <a:rPr sz="2400" spc="-40" dirty="0">
                <a:solidFill>
                  <a:prstClr val="black"/>
                </a:solidFill>
                <a:cs typeface="Calibri"/>
              </a:rPr>
              <a:t> </a:t>
            </a:r>
            <a:r>
              <a:rPr sz="2400" spc="-10" dirty="0">
                <a:solidFill>
                  <a:prstClr val="black"/>
                </a:solidFill>
                <a:cs typeface="Calibri"/>
              </a:rPr>
              <a:t>m</a:t>
            </a:r>
            <a:r>
              <a:rPr sz="2400" spc="-15" dirty="0">
                <a:solidFill>
                  <a:prstClr val="black"/>
                </a:solidFill>
                <a:cs typeface="Calibri"/>
              </a:rPr>
              <a:t>e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ngen</a:t>
            </a:r>
            <a:r>
              <a:rPr sz="2400" dirty="0">
                <a:solidFill>
                  <a:prstClr val="black"/>
                </a:solidFill>
                <a:cs typeface="Calibri"/>
              </a:rPr>
              <a:t>d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ali</a:t>
            </a:r>
            <a:r>
              <a:rPr sz="2400" spc="-15" dirty="0">
                <a:solidFill>
                  <a:prstClr val="black"/>
                </a:solidFill>
                <a:cs typeface="Calibri"/>
              </a:rPr>
              <a:t>k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an p</a:t>
            </a:r>
            <a:r>
              <a:rPr sz="2400" spc="-15" dirty="0">
                <a:solidFill>
                  <a:prstClr val="black"/>
                </a:solidFill>
                <a:cs typeface="Calibri"/>
              </a:rPr>
              <a:t>r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oses </a:t>
            </a:r>
            <a:r>
              <a:rPr sz="2400" spc="100" dirty="0">
                <a:solidFill>
                  <a:prstClr val="black"/>
                </a:solidFill>
                <a:cs typeface="Calibri"/>
              </a:rPr>
              <a:t> 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untuk </a:t>
            </a:r>
            <a:r>
              <a:rPr sz="2400" spc="105" dirty="0">
                <a:solidFill>
                  <a:prstClr val="black"/>
                </a:solidFill>
                <a:cs typeface="Calibri"/>
              </a:rPr>
              <a:t> 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mengiden</a:t>
            </a:r>
            <a:r>
              <a:rPr sz="2400" dirty="0">
                <a:solidFill>
                  <a:prstClr val="black"/>
                </a:solidFill>
                <a:cs typeface="Calibri"/>
              </a:rPr>
              <a:t>t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ifi</a:t>
            </a:r>
            <a:r>
              <a:rPr sz="2400" spc="-20" dirty="0">
                <a:solidFill>
                  <a:prstClr val="black"/>
                </a:solidFill>
                <a:cs typeface="Calibri"/>
              </a:rPr>
              <a:t>k</a:t>
            </a:r>
            <a:r>
              <a:rPr sz="2400" spc="10" dirty="0">
                <a:solidFill>
                  <a:prstClr val="black"/>
                </a:solidFill>
                <a:cs typeface="Calibri"/>
              </a:rPr>
              <a:t>a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si </a:t>
            </a:r>
            <a:r>
              <a:rPr sz="2400" spc="90" dirty="0">
                <a:solidFill>
                  <a:prstClr val="black"/>
                </a:solidFill>
                <a:cs typeface="Calibri"/>
              </a:rPr>
              <a:t> </a:t>
            </a:r>
            <a:r>
              <a:rPr sz="2400" spc="-10" dirty="0">
                <a:solidFill>
                  <a:prstClr val="black"/>
                </a:solidFill>
                <a:cs typeface="Calibri"/>
              </a:rPr>
              <a:t>d</a:t>
            </a:r>
            <a:r>
              <a:rPr sz="2400" dirty="0">
                <a:solidFill>
                  <a:prstClr val="black"/>
                </a:solidFill>
                <a:cs typeface="Calibri"/>
              </a:rPr>
              <a:t>a</a:t>
            </a:r>
            <a:r>
              <a:rPr sz="2400" spc="-10" dirty="0">
                <a:solidFill>
                  <a:prstClr val="black"/>
                </a:solidFill>
                <a:cs typeface="Calibri"/>
              </a:rPr>
              <a:t>n </a:t>
            </a:r>
            <a:r>
              <a:rPr sz="2400" spc="105" dirty="0">
                <a:solidFill>
                  <a:prstClr val="black"/>
                </a:solidFill>
                <a:cs typeface="Calibri"/>
              </a:rPr>
              <a:t> 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men</a:t>
            </a:r>
            <a:r>
              <a:rPr sz="2400" spc="5" dirty="0">
                <a:solidFill>
                  <a:prstClr val="black"/>
                </a:solidFill>
                <a:cs typeface="Calibri"/>
              </a:rPr>
              <a:t>c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e</a:t>
            </a:r>
            <a:r>
              <a:rPr sz="2400" spc="-25" dirty="0">
                <a:solidFill>
                  <a:prstClr val="black"/>
                </a:solidFill>
                <a:cs typeface="Calibri"/>
              </a:rPr>
              <a:t>g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ah </a:t>
            </a:r>
            <a:r>
              <a:rPr sz="2400" spc="105" dirty="0">
                <a:solidFill>
                  <a:prstClr val="black"/>
                </a:solidFill>
                <a:cs typeface="Calibri"/>
              </a:rPr>
              <a:t> </a:t>
            </a:r>
            <a:r>
              <a:rPr sz="2400" spc="-10" dirty="0">
                <a:solidFill>
                  <a:prstClr val="black"/>
                </a:solidFill>
                <a:cs typeface="Calibri"/>
              </a:rPr>
              <a:t>pemb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u</a:t>
            </a:r>
            <a:r>
              <a:rPr sz="2400" spc="-15" dirty="0">
                <a:solidFill>
                  <a:prstClr val="black"/>
                </a:solidFill>
                <a:cs typeface="Calibri"/>
              </a:rPr>
              <a:t>at</a:t>
            </a:r>
            <a:r>
              <a:rPr sz="2400" spc="10" dirty="0">
                <a:solidFill>
                  <a:prstClr val="black"/>
                </a:solidFill>
                <a:cs typeface="Calibri"/>
              </a:rPr>
              <a:t>a</a:t>
            </a:r>
            <a:r>
              <a:rPr sz="2400" spc="-10" dirty="0">
                <a:solidFill>
                  <a:prstClr val="black"/>
                </a:solidFill>
                <a:cs typeface="Calibri"/>
              </a:rPr>
              <a:t>n </a:t>
            </a:r>
            <a:r>
              <a:rPr sz="2400" spc="105" dirty="0">
                <a:solidFill>
                  <a:prstClr val="black"/>
                </a:solidFill>
                <a:cs typeface="Calibri"/>
              </a:rPr>
              <a:t> </a:t>
            </a:r>
            <a:r>
              <a:rPr sz="2400" spc="-10" dirty="0">
                <a:solidFill>
                  <a:prstClr val="black"/>
                </a:solidFill>
                <a:cs typeface="Calibri"/>
              </a:rPr>
              <a:t>p</a:t>
            </a:r>
            <a:r>
              <a:rPr sz="2400" spc="-15" dirty="0">
                <a:solidFill>
                  <a:prstClr val="black"/>
                </a:solidFill>
                <a:cs typeface="Calibri"/>
              </a:rPr>
              <a:t>r</a:t>
            </a:r>
            <a:r>
              <a:rPr sz="2400" spc="-10" dirty="0">
                <a:solidFill>
                  <a:prstClr val="black"/>
                </a:solidFill>
                <a:cs typeface="Calibri"/>
              </a:rPr>
              <a:t>o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duk </a:t>
            </a:r>
            <a:r>
              <a:rPr sz="2400" spc="95" dirty="0">
                <a:solidFill>
                  <a:prstClr val="black"/>
                </a:solidFill>
                <a:cs typeface="Calibri"/>
              </a:rPr>
              <a:t> </a:t>
            </a:r>
            <a:r>
              <a:rPr sz="2400" spc="-15" dirty="0">
                <a:solidFill>
                  <a:prstClr val="black"/>
                </a:solidFill>
                <a:cs typeface="Calibri"/>
              </a:rPr>
              <a:t>y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ang </a:t>
            </a:r>
            <a:r>
              <a:rPr sz="2400" spc="95" dirty="0">
                <a:solidFill>
                  <a:prstClr val="black"/>
                </a:solidFill>
                <a:cs typeface="Calibri"/>
              </a:rPr>
              <a:t> 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tidak </a:t>
            </a:r>
            <a:r>
              <a:rPr sz="2400" spc="105" dirty="0">
                <a:solidFill>
                  <a:prstClr val="black"/>
                </a:solidFill>
                <a:cs typeface="Calibri"/>
              </a:rPr>
              <a:t> 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sah </a:t>
            </a:r>
            <a:r>
              <a:rPr sz="2400" i="1" spc="-5" dirty="0">
                <a:solidFill>
                  <a:prstClr val="black"/>
                </a:solidFill>
                <a:cs typeface="Calibri"/>
              </a:rPr>
              <a:t>(u</a:t>
            </a:r>
            <a:r>
              <a:rPr sz="2400" i="1" dirty="0">
                <a:solidFill>
                  <a:prstClr val="black"/>
                </a:solidFill>
                <a:cs typeface="Calibri"/>
              </a:rPr>
              <a:t>n</a:t>
            </a:r>
            <a:r>
              <a:rPr sz="2400" i="1" spc="-5" dirty="0">
                <a:solidFill>
                  <a:prstClr val="black"/>
                </a:solidFill>
                <a:cs typeface="Calibri"/>
              </a:rPr>
              <a:t>a</a:t>
            </a:r>
            <a:r>
              <a:rPr sz="2400" i="1" dirty="0">
                <a:solidFill>
                  <a:prstClr val="black"/>
                </a:solidFill>
                <a:cs typeface="Calibri"/>
              </a:rPr>
              <a:t>p</a:t>
            </a:r>
            <a:r>
              <a:rPr sz="2400" i="1" spc="-5" dirty="0">
                <a:solidFill>
                  <a:prstClr val="black"/>
                </a:solidFill>
                <a:cs typeface="Calibri"/>
              </a:rPr>
              <a:t>roved</a:t>
            </a:r>
            <a:r>
              <a:rPr sz="2400" i="1" spc="-20" dirty="0">
                <a:solidFill>
                  <a:prstClr val="black"/>
                </a:solidFill>
                <a:cs typeface="Calibri"/>
              </a:rPr>
              <a:t> </a:t>
            </a:r>
            <a:r>
              <a:rPr sz="2400" i="1" spc="-5" dirty="0">
                <a:solidFill>
                  <a:prstClr val="black"/>
                </a:solidFill>
                <a:cs typeface="Calibri"/>
              </a:rPr>
              <a:t>p</a:t>
            </a:r>
            <a:r>
              <a:rPr sz="2400" i="1" dirty="0">
                <a:solidFill>
                  <a:prstClr val="black"/>
                </a:solidFill>
                <a:cs typeface="Calibri"/>
              </a:rPr>
              <a:t>a</a:t>
            </a:r>
            <a:r>
              <a:rPr sz="2400" i="1" spc="-5" dirty="0">
                <a:solidFill>
                  <a:prstClr val="black"/>
                </a:solidFill>
                <a:cs typeface="Calibri"/>
              </a:rPr>
              <a:t>rt)</a:t>
            </a:r>
            <a:r>
              <a:rPr sz="2400" i="1" spc="5" dirty="0">
                <a:solidFill>
                  <a:prstClr val="black"/>
                </a:solidFill>
                <a:cs typeface="Calibri"/>
              </a:rPr>
              <a:t> </a:t>
            </a:r>
            <a:r>
              <a:rPr sz="2400" spc="-15" dirty="0">
                <a:solidFill>
                  <a:prstClr val="black"/>
                </a:solidFill>
                <a:cs typeface="Calibri"/>
              </a:rPr>
              <a:t>at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au</a:t>
            </a:r>
            <a:r>
              <a:rPr sz="2400" spc="5" dirty="0">
                <a:solidFill>
                  <a:prstClr val="black"/>
                </a:solidFill>
                <a:cs typeface="Calibri"/>
              </a:rPr>
              <a:t> </a:t>
            </a:r>
            <a:r>
              <a:rPr sz="2400" spc="-10" dirty="0">
                <a:solidFill>
                  <a:prstClr val="black"/>
                </a:solidFill>
                <a:cs typeface="Calibri"/>
              </a:rPr>
              <a:t>d</a:t>
            </a:r>
            <a:r>
              <a:rPr sz="2400" dirty="0">
                <a:solidFill>
                  <a:prstClr val="black"/>
                </a:solidFill>
                <a:cs typeface="Calibri"/>
              </a:rPr>
              <a:t>u</a:t>
            </a:r>
            <a:r>
              <a:rPr sz="2400" spc="-35" dirty="0">
                <a:solidFill>
                  <a:prstClr val="black"/>
                </a:solidFill>
                <a:cs typeface="Calibri"/>
              </a:rPr>
              <a:t>g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aan</a:t>
            </a:r>
            <a:r>
              <a:rPr sz="2400" spc="10" dirty="0">
                <a:solidFill>
                  <a:prstClr val="black"/>
                </a:solidFill>
                <a:cs typeface="Calibri"/>
              </a:rPr>
              <a:t> </a:t>
            </a:r>
            <a:r>
              <a:rPr sz="2400" spc="-10" dirty="0">
                <a:solidFill>
                  <a:prstClr val="black"/>
                </a:solidFill>
                <a:cs typeface="Calibri"/>
              </a:rPr>
              <a:t>p</a:t>
            </a:r>
            <a:r>
              <a:rPr sz="2400" spc="-15" dirty="0">
                <a:solidFill>
                  <a:prstClr val="black"/>
                </a:solidFill>
                <a:cs typeface="Calibri"/>
              </a:rPr>
              <a:t>r</a:t>
            </a:r>
            <a:r>
              <a:rPr sz="2400" spc="-10" dirty="0">
                <a:solidFill>
                  <a:prstClr val="black"/>
                </a:solidFill>
                <a:cs typeface="Calibri"/>
              </a:rPr>
              <a:t>o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duk</a:t>
            </a:r>
            <a:r>
              <a:rPr sz="2400" spc="-15" dirty="0">
                <a:solidFill>
                  <a:prstClr val="black"/>
                </a:solidFill>
                <a:cs typeface="Calibri"/>
              </a:rPr>
              <a:t> y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ang</a:t>
            </a:r>
            <a:r>
              <a:rPr sz="2400" spc="-15" dirty="0">
                <a:solidFill>
                  <a:prstClr val="black"/>
                </a:solidFill>
                <a:cs typeface="Calibri"/>
              </a:rPr>
              <a:t> 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tidak</a:t>
            </a:r>
            <a:r>
              <a:rPr sz="2400" spc="5" dirty="0">
                <a:solidFill>
                  <a:prstClr val="black"/>
                </a:solidFill>
                <a:cs typeface="Calibri"/>
              </a:rPr>
              <a:t> 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sah</a:t>
            </a:r>
            <a:r>
              <a:rPr sz="2400" spc="15" dirty="0">
                <a:solidFill>
                  <a:prstClr val="black"/>
                </a:solidFill>
                <a:cs typeface="Calibri"/>
              </a:rPr>
              <a:t> </a:t>
            </a:r>
            <a:r>
              <a:rPr sz="2400" i="1" spc="-5" dirty="0">
                <a:solidFill>
                  <a:prstClr val="black"/>
                </a:solidFill>
                <a:cs typeface="Calibri"/>
              </a:rPr>
              <a:t>(suspe</a:t>
            </a:r>
            <a:r>
              <a:rPr sz="2400" i="1" dirty="0">
                <a:solidFill>
                  <a:prstClr val="black"/>
                </a:solidFill>
                <a:cs typeface="Calibri"/>
              </a:rPr>
              <a:t>c</a:t>
            </a:r>
            <a:r>
              <a:rPr sz="2400" i="1" spc="-15" dirty="0">
                <a:solidFill>
                  <a:prstClr val="black"/>
                </a:solidFill>
                <a:cs typeface="Calibri"/>
              </a:rPr>
              <a:t>t</a:t>
            </a:r>
            <a:r>
              <a:rPr sz="2400" i="1" spc="-5" dirty="0">
                <a:solidFill>
                  <a:prstClr val="black"/>
                </a:solidFill>
                <a:cs typeface="Calibri"/>
              </a:rPr>
              <a:t>ed u</a:t>
            </a:r>
            <a:r>
              <a:rPr sz="2400" i="1" dirty="0">
                <a:solidFill>
                  <a:prstClr val="black"/>
                </a:solidFill>
                <a:cs typeface="Calibri"/>
              </a:rPr>
              <a:t>n</a:t>
            </a:r>
            <a:r>
              <a:rPr sz="2400" i="1" spc="-5" dirty="0">
                <a:solidFill>
                  <a:prstClr val="black"/>
                </a:solidFill>
                <a:cs typeface="Calibri"/>
              </a:rPr>
              <a:t>a</a:t>
            </a:r>
            <a:r>
              <a:rPr sz="2400" i="1" dirty="0">
                <a:solidFill>
                  <a:prstClr val="black"/>
                </a:solidFill>
                <a:cs typeface="Calibri"/>
              </a:rPr>
              <a:t>p</a:t>
            </a:r>
            <a:r>
              <a:rPr sz="2400" i="1" spc="-5" dirty="0">
                <a:solidFill>
                  <a:prstClr val="black"/>
                </a:solidFill>
                <a:cs typeface="Calibri"/>
              </a:rPr>
              <a:t>roved</a:t>
            </a:r>
            <a:r>
              <a:rPr sz="2400" i="1" spc="-20" dirty="0">
                <a:solidFill>
                  <a:prstClr val="black"/>
                </a:solidFill>
                <a:cs typeface="Calibri"/>
              </a:rPr>
              <a:t> </a:t>
            </a:r>
            <a:r>
              <a:rPr sz="2400" i="1" spc="-5" dirty="0">
                <a:solidFill>
                  <a:prstClr val="black"/>
                </a:solidFill>
                <a:cs typeface="Calibri"/>
              </a:rPr>
              <a:t>p</a:t>
            </a:r>
            <a:r>
              <a:rPr sz="2400" i="1" dirty="0">
                <a:solidFill>
                  <a:prstClr val="black"/>
                </a:solidFill>
                <a:cs typeface="Calibri"/>
              </a:rPr>
              <a:t>a</a:t>
            </a:r>
            <a:r>
              <a:rPr sz="2400" i="1" spc="-5" dirty="0">
                <a:solidFill>
                  <a:prstClr val="black"/>
                </a:solidFill>
                <a:cs typeface="Calibri"/>
              </a:rPr>
              <a:t>r</a:t>
            </a:r>
            <a:r>
              <a:rPr sz="2400" i="1" spc="-10" dirty="0">
                <a:solidFill>
                  <a:prstClr val="black"/>
                </a:solidFill>
                <a:cs typeface="Calibri"/>
              </a:rPr>
              <a:t>t)</a:t>
            </a:r>
            <a:r>
              <a:rPr sz="2400" spc="-5" dirty="0">
                <a:solidFill>
                  <a:prstClr val="black"/>
                </a:solidFill>
                <a:cs typeface="Calibri"/>
              </a:rPr>
              <a:t>.</a:t>
            </a:r>
            <a:endParaRPr sz="24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8" name="object 30">
            <a:extLst>
              <a:ext uri="{FF2B5EF4-FFF2-40B4-BE49-F238E27FC236}">
                <a16:creationId xmlns:a16="http://schemas.microsoft.com/office/drawing/2014/main" xmlns="" id="{9E0A8B62-9489-4246-8190-F78647D18EE6}"/>
              </a:ext>
            </a:extLst>
          </p:cNvPr>
          <p:cNvSpPr txBox="1"/>
          <p:nvPr/>
        </p:nvSpPr>
        <p:spPr>
          <a:xfrm>
            <a:off x="1022956" y="1852295"/>
            <a:ext cx="8273444" cy="202329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714375" marR="12700" lvl="0" indent="-6778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kern="0" dirty="0" smtClean="0">
                <a:solidFill>
                  <a:prstClr val="black"/>
                </a:solidFill>
                <a:cs typeface="Calibri"/>
              </a:rPr>
              <a:t>E.7   </a:t>
            </a:r>
            <a:r>
              <a:rPr kumimoji="0" sz="2400" b="0" i="0" u="none" strike="noStrike" kern="0" cap="none" spc="-3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sz="2400" b="0" i="0" u="none" strike="noStrike" kern="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erusah</a:t>
            </a:r>
            <a:r>
              <a:rPr kumimoji="0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sz="2400" b="0" i="0" u="none" strike="noStrike" kern="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  </a:t>
            </a:r>
            <a:r>
              <a:rPr kumimoji="0" sz="2400" b="0" i="0" u="none" strike="noStrike" kern="0" cap="none" spc="-3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h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sz="24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  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mer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c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ana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an,  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sz="240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g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imp</a:t>
            </a:r>
            <a:r>
              <a:rPr kumimoji="0" sz="24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l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tasi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  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  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ngen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ali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 p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oses   </a:t>
            </a:r>
            <a:r>
              <a:rPr kumimoji="0" sz="2400" b="0" i="0" u="none" strike="noStrike" kern="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penc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g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ahan   </a:t>
            </a:r>
            <a:r>
              <a:rPr kumimoji="0" sz="240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pem</a:t>
            </a:r>
            <a:r>
              <a:rPr kumimoji="0" sz="24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al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   </a:t>
            </a:r>
            <a:r>
              <a:rPr kumimoji="0" sz="2400" b="0" i="0" u="none" strike="noStrike" kern="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40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(</a:t>
            </a:r>
            <a:r>
              <a:rPr kumimoji="0" sz="2400" b="0" i="1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c</a:t>
            </a:r>
            <a:r>
              <a:rPr kumimoji="0" sz="240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o</a:t>
            </a:r>
            <a:r>
              <a:rPr kumimoji="0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</a:t>
            </a:r>
            <a:r>
              <a:rPr kumimoji="0" sz="2400" b="0" i="1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nt</a:t>
            </a:r>
            <a:r>
              <a:rPr kumimoji="0" sz="240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er</a:t>
            </a:r>
            <a:r>
              <a:rPr kumimoji="0" sz="2400" b="0" i="1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f</a:t>
            </a:r>
            <a:r>
              <a:rPr kumimoji="0" sz="240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ei</a:t>
            </a:r>
            <a:r>
              <a:rPr kumimoji="0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sz="240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)   </a:t>
            </a:r>
            <a:r>
              <a:rPr kumimoji="0" sz="2400" b="0" i="1" u="none" strike="noStrike" kern="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at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au   </a:t>
            </a:r>
            <a:r>
              <a:rPr kumimoji="0" sz="240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du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g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aan   </a:t>
            </a:r>
            <a:r>
              <a:rPr kumimoji="0" sz="240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pem</a:t>
            </a:r>
            <a:r>
              <a:rPr kumimoji="0" sz="24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lsuan   </a:t>
            </a:r>
            <a:r>
              <a:rPr kumimoji="0" sz="2400" b="0" i="0" u="none" strike="noStrike" kern="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40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(suspe</a:t>
            </a:r>
            <a:r>
              <a:rPr kumimoji="0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c</a:t>
            </a:r>
            <a:r>
              <a:rPr kumimoji="0" sz="240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 </a:t>
            </a:r>
            <a:r>
              <a:rPr kumimoji="0" sz="2400" b="0" i="1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c</a:t>
            </a:r>
            <a:r>
              <a:rPr kumimoji="0" sz="240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o</a:t>
            </a:r>
            <a:r>
              <a:rPr kumimoji="0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</a:t>
            </a:r>
            <a:r>
              <a:rPr kumimoji="0" sz="2400" b="0" i="1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nt</a:t>
            </a:r>
            <a:r>
              <a:rPr kumimoji="0" sz="240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er</a:t>
            </a:r>
            <a:r>
              <a:rPr kumimoji="0" sz="2400" b="0" i="1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f</a:t>
            </a:r>
            <a:r>
              <a:rPr kumimoji="0" sz="240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ei</a:t>
            </a:r>
            <a:r>
              <a:rPr kumimoji="0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sz="240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)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o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duk 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y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ang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di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irim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</a:t>
            </a:r>
            <a:r>
              <a:rPr kumimoji="0" sz="2400" b="0" i="0" u="none" strike="noStrike" kern="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 </a:t>
            </a:r>
            <a:r>
              <a:rPr kumimoji="0" sz="240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c</a:t>
            </a:r>
            <a:r>
              <a:rPr kumimoji="0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</a:t>
            </a:r>
            <a:r>
              <a:rPr kumimoji="0" sz="2400" b="0" i="1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sz="2400" b="0" i="1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sz="240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ome</a:t>
            </a:r>
            <a:r>
              <a:rPr kumimoji="0" sz="2400" b="0" i="1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.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6975457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40509"/>
            <a:ext cx="9906000" cy="524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300335"/>
            <a:ext cx="63310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2400" b="1" dirty="0" smtClean="0">
                <a:sym typeface="Wingdings" pitchFamily="2" charset="2"/>
              </a:rPr>
              <a:t>E. OPERATION</a:t>
            </a:r>
            <a:endParaRPr lang="en-US" sz="2400" b="1" dirty="0"/>
          </a:p>
        </p:txBody>
      </p:sp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E85B78-FF2D-4232-AFFB-22F38FDEF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99300" y="6492875"/>
            <a:ext cx="2311400" cy="365125"/>
          </a:xfrm>
        </p:spPr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xmlns="" id="{AED49484-D783-41D3-8452-9F286FA2EBA3}"/>
              </a:ext>
            </a:extLst>
          </p:cNvPr>
          <p:cNvSpPr txBox="1"/>
          <p:nvPr/>
        </p:nvSpPr>
        <p:spPr>
          <a:xfrm>
            <a:off x="1081920" y="1371600"/>
            <a:ext cx="8747880" cy="717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2155198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 kern="0" spc="-10" dirty="0" smtClean="0">
                <a:solidFill>
                  <a:prstClr val="black"/>
                </a:solidFill>
                <a:cs typeface="Calibri"/>
              </a:rPr>
              <a:t>Contract Review</a:t>
            </a:r>
            <a:endParaRPr lang="en-US" sz="2400" kern="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xmlns="" id="{30DBB52F-088E-405E-AEC0-88D4E57EB6F8}"/>
              </a:ext>
            </a:extLst>
          </p:cNvPr>
          <p:cNvSpPr txBox="1"/>
          <p:nvPr/>
        </p:nvSpPr>
        <p:spPr>
          <a:xfrm>
            <a:off x="1066800" y="2057400"/>
            <a:ext cx="7991134" cy="24745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536575" marR="13335" lvl="1" indent="-536575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 startAt="9"/>
              <a:tabLst>
                <a:tab pos="238126" algn="l"/>
              </a:tabLst>
              <a:defRPr/>
            </a:pPr>
            <a:r>
              <a:rPr kumimoji="0" sz="2000" b="1" i="0" u="none" strike="noStrike" kern="0" cap="none" spc="-3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sz="2000" b="1" i="0" u="none" strike="noStrike" kern="0" cap="none" spc="-5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aji</a:t>
            </a:r>
            <a:r>
              <a:rPr kumimoji="0" sz="2000" b="1" i="0" u="none" strike="noStrike" kern="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1" i="0" u="none" strike="noStrike" kern="0" cap="none" spc="-7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ulang </a:t>
            </a:r>
            <a:r>
              <a:rPr kumimoji="0" sz="2000" b="1" i="0" u="none" strike="noStrike" kern="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1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(</a:t>
            </a:r>
            <a:r>
              <a:rPr kumimoji="0" sz="2000" b="1" i="1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sz="2000" b="1" i="1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sz="2000" b="1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v</a:t>
            </a:r>
            <a:r>
              <a:rPr kumimoji="0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</a:t>
            </a:r>
            <a:r>
              <a:rPr kumimoji="0" sz="2000" b="1" i="1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sz="2000" b="1" i="1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w) </a:t>
            </a:r>
            <a:r>
              <a:rPr kumimoji="0" sz="2000" b="1" i="1" u="none" strike="noStrike" kern="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y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ang 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dil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ukan 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h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rus 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di</a:t>
            </a:r>
            <a:r>
              <a:rPr kumimoji="0" sz="2000" b="1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o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ordinas</a:t>
            </a:r>
            <a:r>
              <a:rPr kumimoji="0" sz="2000" b="1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</a:t>
            </a:r>
            <a:r>
              <a:rPr kumimoji="0" sz="200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 </a:t>
            </a:r>
            <a:r>
              <a:rPr kumimoji="0" sz="2000" b="1" i="0" u="none" strike="noStrike" kern="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sz="200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g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 </a:t>
            </a:r>
            <a:r>
              <a:rPr kumimoji="0" sz="2000" b="1" i="0" u="none" strike="noStrike" kern="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bagian/fung</a:t>
            </a:r>
            <a:r>
              <a:rPr kumimoji="0" sz="2000" b="1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 </a:t>
            </a:r>
            <a:r>
              <a:rPr kumimoji="0" sz="200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sz="200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ait</a:t>
            </a:r>
            <a:r>
              <a:rPr kumimoji="0" sz="200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di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lam</a:t>
            </a:r>
            <a:r>
              <a:rPr kumimoji="0" sz="200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perusaha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  <a:p>
            <a:pPr marL="536575" marR="0" lvl="1" indent="-536575" defTabSz="914400" eaLnBrk="1" fontAlgn="auto" latinLnBrk="0" hangingPunct="1">
              <a:lnSpc>
                <a:spcPts val="600"/>
              </a:lnSpc>
              <a:spcBef>
                <a:spcPts val="43"/>
              </a:spcBef>
              <a:spcAft>
                <a:spcPts val="0"/>
              </a:spcAft>
              <a:buClrTx/>
              <a:buSzTx/>
              <a:buFont typeface="Calibri"/>
              <a:buAutoNum type="arabicPeriod" startAt="9"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536575" marR="0" lvl="1" indent="-536575" defTabSz="91440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 startAt="9"/>
              <a:tabLst/>
              <a:defRPr/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536575" marR="12700" lvl="1" indent="-536575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 startAt="9"/>
              <a:tabLst>
                <a:tab pos="291466" algn="l"/>
              </a:tabLst>
              <a:defRPr/>
            </a:pP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J</a:t>
            </a:r>
            <a:r>
              <a:rPr kumimoji="0" sz="200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</a:t>
            </a:r>
            <a:r>
              <a:rPr kumimoji="0" sz="200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sz="2000" b="1" i="0" u="none" strike="noStrike" kern="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da</a:t>
            </a:r>
            <a:r>
              <a:rPr kumimoji="0" sz="2000" b="0" i="0" u="none" strike="noStrike" kern="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sz="2000" b="1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j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</a:t>
            </a:r>
            <a:r>
              <a:rPr kumimoji="0" sz="2000" b="1" i="0" u="none" strike="noStrike" kern="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ulang</a:t>
            </a:r>
            <a:r>
              <a:rPr kumimoji="0" sz="2000" b="1" i="0" u="none" strike="noStrike" kern="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1" i="1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(</a:t>
            </a:r>
            <a:r>
              <a:rPr kumimoji="0" sz="2000" b="1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sz="2000" b="1" i="1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sz="2000" b="1" i="1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v</a:t>
            </a:r>
            <a:r>
              <a:rPr kumimoji="0" sz="2000" b="1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</a:t>
            </a:r>
            <a:r>
              <a:rPr kumimoji="0" sz="2000" b="1" i="1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sz="2000" b="1" i="1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w)</a:t>
            </a:r>
            <a:r>
              <a:rPr kumimoji="0" sz="2000" b="1" i="1" u="none" strike="noStrike" kern="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ebut</a:t>
            </a:r>
            <a:r>
              <a:rPr kumimoji="0" sz="2000" b="0" i="0" u="none" strike="noStrike" kern="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per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saha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sz="2000" b="0" i="0" u="none" strike="noStrike" kern="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sz="2000" b="1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sz="2000" b="1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sz="2000" b="1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y</a:t>
            </a:r>
            <a:r>
              <a:rPr kumimoji="0" sz="200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sz="200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sz="200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</a:t>
            </a:r>
            <a:r>
              <a:rPr kumimoji="0" sz="2000" b="1" i="0" u="none" strike="noStrike" kern="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b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h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wa</a:t>
            </a:r>
            <a:r>
              <a:rPr kumimoji="0" sz="2000" b="0" i="0" u="none" strike="noStrike" kern="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beb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apa 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at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au 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ebagian 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sz="2000" b="1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sy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sz="2000" b="1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sz="200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sz="200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 </a:t>
            </a:r>
            <a:r>
              <a:rPr kumimoji="0" sz="2000" b="1" i="0" u="none" strike="noStrike" kern="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c</a:t>
            </a:r>
            <a:r>
              <a:rPr kumimoji="0" sz="2000" b="1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us</a:t>
            </a:r>
            <a:r>
              <a:rPr kumimoji="0" sz="2000" b="1" i="1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sz="2000" b="1" i="1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o</a:t>
            </a:r>
            <a:r>
              <a:rPr kumimoji="0" sz="2000" b="1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mer </a:t>
            </a:r>
            <a:r>
              <a:rPr kumimoji="0" sz="2000" b="1" i="1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tidak </a:t>
            </a:r>
            <a:r>
              <a:rPr kumimoji="0" sz="2000" b="1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da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sz="200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 </a:t>
            </a:r>
            <a:r>
              <a:rPr kumimoji="0" sz="2000" b="1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dip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nuhi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, 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ma</a:t>
            </a:r>
            <a:r>
              <a:rPr kumimoji="0" sz="200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 </a:t>
            </a:r>
            <a:r>
              <a:rPr kumimoji="0" sz="2000" b="1" i="0" u="none" strike="noStrike" kern="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er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usahaan </a:t>
            </a:r>
            <a:r>
              <a:rPr kumimoji="0" sz="2000" b="1" i="0" u="none" strike="noStrike" kern="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h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rus 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mene</a:t>
            </a:r>
            <a:r>
              <a:rPr kumimoji="0" sz="200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g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osias</a:t>
            </a:r>
            <a:r>
              <a:rPr kumimoji="0" sz="200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ik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</a:t>
            </a:r>
            <a:r>
              <a:rPr kumimoji="0" sz="2000" b="1" i="0" u="none" strike="noStrike" kern="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sz="2000" b="1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sy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sz="2000" b="1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sz="200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sz="200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</a:t>
            </a:r>
            <a:r>
              <a:rPr kumimoji="0" sz="2000" b="1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d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sz="200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g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 </a:t>
            </a:r>
            <a:r>
              <a:rPr kumimoji="0" sz="2000" b="1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cu</a:t>
            </a:r>
            <a:r>
              <a:rPr kumimoji="0" sz="2000" b="1" i="1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st</a:t>
            </a:r>
            <a:r>
              <a:rPr kumimoji="0" sz="2000" b="1" i="1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o</a:t>
            </a:r>
            <a:r>
              <a:rPr kumimoji="0" sz="2000" b="1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mer</a:t>
            </a:r>
            <a:r>
              <a:rPr kumimoji="0" sz="200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1426221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40509"/>
            <a:ext cx="9906000" cy="524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300335"/>
            <a:ext cx="63310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2400" b="1" dirty="0" smtClean="0">
                <a:sym typeface="Wingdings" pitchFamily="2" charset="2"/>
              </a:rPr>
              <a:t>E. OPERATION</a:t>
            </a:r>
            <a:endParaRPr lang="en-US" sz="2400" b="1" dirty="0"/>
          </a:p>
        </p:txBody>
      </p:sp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E85B78-FF2D-4232-AFFB-22F38FDEF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99300" y="6492875"/>
            <a:ext cx="2311400" cy="365125"/>
          </a:xfrm>
        </p:spPr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xmlns="" id="{AED49484-D783-41D3-8452-9F286FA2EBA3}"/>
              </a:ext>
            </a:extLst>
          </p:cNvPr>
          <p:cNvSpPr txBox="1"/>
          <p:nvPr/>
        </p:nvSpPr>
        <p:spPr>
          <a:xfrm>
            <a:off x="1081920" y="1371600"/>
            <a:ext cx="8747880" cy="717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 kern="0" spc="-5" dirty="0">
                <a:solidFill>
                  <a:prstClr val="black"/>
                </a:solidFill>
                <a:cs typeface="Calibri"/>
              </a:rPr>
              <a:t>Des</a:t>
            </a:r>
            <a:r>
              <a:rPr lang="id-ID" sz="2400" b="1" kern="0" spc="-15" dirty="0">
                <a:solidFill>
                  <a:prstClr val="black"/>
                </a:solidFill>
                <a:cs typeface="Calibri"/>
              </a:rPr>
              <a:t>i</a:t>
            </a:r>
            <a:r>
              <a:rPr lang="id-ID" sz="2400" b="1" kern="0" spc="-5" dirty="0">
                <a:solidFill>
                  <a:prstClr val="black"/>
                </a:solidFill>
                <a:cs typeface="Calibri"/>
              </a:rPr>
              <a:t>gn</a:t>
            </a:r>
            <a:r>
              <a:rPr lang="id-ID" sz="2400" b="1" kern="0" spc="25" dirty="0">
                <a:solidFill>
                  <a:prstClr val="black"/>
                </a:solidFill>
                <a:cs typeface="Calibri"/>
              </a:rPr>
              <a:t> </a:t>
            </a:r>
            <a:r>
              <a:rPr lang="id-ID" sz="2400" b="1" kern="0" spc="-10" dirty="0">
                <a:solidFill>
                  <a:prstClr val="black"/>
                </a:solidFill>
                <a:cs typeface="Calibri"/>
              </a:rPr>
              <a:t>and De</a:t>
            </a:r>
            <a:r>
              <a:rPr lang="id-ID" sz="2400" b="1" kern="0" spc="-25" dirty="0">
                <a:solidFill>
                  <a:prstClr val="black"/>
                </a:solidFill>
                <a:cs typeface="Calibri"/>
              </a:rPr>
              <a:t>v</a:t>
            </a:r>
            <a:r>
              <a:rPr lang="id-ID" sz="2400" b="1" kern="0" spc="-5" dirty="0">
                <a:solidFill>
                  <a:prstClr val="black"/>
                </a:solidFill>
                <a:cs typeface="Calibri"/>
              </a:rPr>
              <a:t>elopment</a:t>
            </a:r>
            <a:r>
              <a:rPr lang="id-ID" sz="2400" b="1" kern="0" spc="10" dirty="0">
                <a:solidFill>
                  <a:prstClr val="black"/>
                </a:solidFill>
                <a:cs typeface="Calibri"/>
              </a:rPr>
              <a:t> </a:t>
            </a:r>
            <a:r>
              <a:rPr lang="id-ID" sz="2400" b="1" kern="0" spc="-10" dirty="0">
                <a:solidFill>
                  <a:prstClr val="black"/>
                </a:solidFill>
                <a:cs typeface="Calibri"/>
              </a:rPr>
              <a:t>C</a:t>
            </a:r>
            <a:r>
              <a:rPr lang="id-ID" sz="2400" b="1" kern="0" spc="-5" dirty="0">
                <a:solidFill>
                  <a:prstClr val="black"/>
                </a:solidFill>
                <a:cs typeface="Calibri"/>
              </a:rPr>
              <a:t>han</a:t>
            </a:r>
            <a:r>
              <a:rPr lang="id-ID" sz="2400" b="1" kern="0" spc="-20" dirty="0">
                <a:solidFill>
                  <a:prstClr val="black"/>
                </a:solidFill>
                <a:cs typeface="Calibri"/>
              </a:rPr>
              <a:t>g</a:t>
            </a:r>
            <a:r>
              <a:rPr lang="id-ID" sz="2400" b="1" kern="0" spc="-5" dirty="0">
                <a:solidFill>
                  <a:prstClr val="black"/>
                </a:solidFill>
                <a:cs typeface="Calibri"/>
              </a:rPr>
              <a:t>es</a:t>
            </a:r>
            <a:endParaRPr lang="id-ID" sz="2400" kern="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xmlns="" id="{54F6D3DB-2796-4566-80DD-9C8FAC120DAE}"/>
              </a:ext>
            </a:extLst>
          </p:cNvPr>
          <p:cNvSpPr txBox="1"/>
          <p:nvPr/>
        </p:nvSpPr>
        <p:spPr>
          <a:xfrm>
            <a:off x="1066800" y="2133600"/>
            <a:ext cx="7992253" cy="17767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536575" marR="12700" indent="-536575" defTabSz="914400">
              <a:tabLst>
                <a:tab pos="357188" algn="l"/>
                <a:tab pos="536575" algn="l"/>
              </a:tabLst>
            </a:pPr>
            <a:r>
              <a:rPr kumimoji="0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sz="2000" b="0" i="0" u="none" strike="noStrike" kern="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.11</a:t>
            </a:r>
            <a:r>
              <a:rPr lang="en-US" sz="2000" kern="0" spc="-5" dirty="0">
                <a:solidFill>
                  <a:prstClr val="black"/>
                </a:solidFill>
                <a:cs typeface="Calibri"/>
              </a:rPr>
              <a:t>	</a:t>
            </a:r>
            <a:r>
              <a:rPr lang="id-ID" sz="2000" kern="0" spc="-5" dirty="0" smtClean="0">
                <a:solidFill>
                  <a:prstClr val="black"/>
                </a:solidFill>
                <a:cs typeface="Calibri"/>
              </a:rPr>
              <a:t> </a:t>
            </a:r>
            <a:r>
              <a:rPr kumimoji="0" sz="2000" b="0" i="0" u="none" strike="noStrike" kern="0" cap="none" spc="-3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sz="2000" b="0" i="0" u="none" strike="noStrike" kern="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er</a:t>
            </a:r>
            <a:r>
              <a:rPr kumimoji="0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</a:t>
            </a:r>
            <a:r>
              <a:rPr kumimoji="0" sz="2000" b="0" i="0" u="none" strike="noStrike" kern="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saha</a:t>
            </a:r>
            <a:r>
              <a:rPr kumimoji="0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sz="2000" b="0" i="0" u="none" strike="noStrike" kern="0" cap="none" spc="-1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  </a:t>
            </a:r>
            <a:r>
              <a:rPr kumimoji="0" sz="2000" b="0" i="0" u="none" strike="noStrike" kern="0" cap="none" spc="-4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h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sz="2000" b="0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sz="2000" b="0" i="0" u="none" strike="noStrike" kern="0" cap="none" spc="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</a:t>
            </a:r>
            <a:r>
              <a:rPr kumimoji="0" sz="2000" b="0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 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0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sz="2000" b="0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ngimpl</a:t>
            </a:r>
            <a:r>
              <a:rPr kumimoji="0" sz="2000" b="0" i="0" u="none" strike="noStrike" kern="0" cap="none" spc="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sz="2000" b="0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me</a:t>
            </a:r>
            <a:r>
              <a:rPr kumimoji="0" sz="2000" b="0" i="0" u="none" strike="noStrike" kern="0" cap="none" spc="-2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sz="2000" b="0" i="0" u="none" strike="noStrike" kern="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sz="2000" b="0" i="0" u="none" strike="noStrike" kern="0" cap="none" spc="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sz="2000" b="0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si</a:t>
            </a:r>
            <a:r>
              <a:rPr kumimoji="0" sz="2000" b="0" i="0" u="none" strike="noStrike" kern="0" cap="none" spc="-2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sz="2000" b="0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an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0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s</a:t>
            </a:r>
            <a:r>
              <a:rPr kumimoji="0" sz="2000" b="0" i="0" u="none" strike="noStrike" kern="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sz="2000" b="0" i="0" u="none" strike="noStrike" kern="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b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</a:t>
            </a:r>
            <a:r>
              <a:rPr kumimoji="0" sz="2000" b="0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ah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oses  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0" i="0" u="none" strike="noStrike" kern="0" cap="none" spc="-4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p</a:t>
            </a:r>
            <a:r>
              <a:rPr kumimoji="0" sz="2000" b="0" i="0" u="none" strike="noStrike" kern="0" cap="none" spc="5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sz="2000" b="0" i="0" u="none" strike="noStrike" kern="0" cap="none" spc="-1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mbe</a:t>
            </a:r>
            <a:r>
              <a:rPr kumimoji="0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r</a:t>
            </a:r>
            <a:r>
              <a:rPr kumimoji="0" sz="2000" b="0" i="0" u="none" strike="noStrike" kern="0" cap="none" spc="-5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i</a:t>
            </a:r>
            <a:r>
              <a:rPr kumimoji="0" sz="2000" b="0" i="0" u="none" strike="noStrike" kern="0" cap="none" spc="-15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t</a:t>
            </a:r>
            <a:r>
              <a:rPr kumimoji="0" sz="2000" b="0" i="0" u="none" strike="noStrike" kern="0" cap="none" spc="-5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ah</a:t>
            </a:r>
            <a:r>
              <a:rPr kumimoji="0" sz="2000" b="0" i="0" u="none" strike="noStrike" kern="0" cap="none" spc="-1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u</a:t>
            </a:r>
            <a:r>
              <a:rPr kumimoji="0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a</a:t>
            </a:r>
            <a:r>
              <a:rPr kumimoji="0" sz="2000" b="0" i="0" u="none" strike="noStrike" kern="0" cap="none" spc="-1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n</a:t>
            </a:r>
            <a:r>
              <a:rPr kumimoji="0" sz="2000" b="0" i="0" u="none" strike="noStrike" kern="0" cap="none" spc="-1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 </a:t>
            </a:r>
            <a:r>
              <a:rPr kumimoji="0" sz="2000" b="0" i="0" u="none" strike="noStrike" kern="0" cap="none" spc="-4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kumimoji="0" sz="2000" b="0" i="0" u="none" strike="noStrike" kern="0" cap="none" spc="-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k</a:t>
            </a:r>
            <a:r>
              <a:rPr kumimoji="0" sz="2000" b="0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e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/>
              </a:rPr>
              <a:t> </a:t>
            </a:r>
            <a:r>
              <a:rPr lang="en-US" sz="2000" i="1" spc="-5" dirty="0">
                <a:solidFill>
                  <a:prstClr val="black"/>
                </a:solidFill>
                <a:cs typeface="Calibri"/>
              </a:rPr>
              <a:t>c</a:t>
            </a:r>
            <a:r>
              <a:rPr lang="en-US" sz="2000" i="1" dirty="0">
                <a:solidFill>
                  <a:prstClr val="black"/>
                </a:solidFill>
                <a:cs typeface="Calibri"/>
              </a:rPr>
              <a:t>u</a:t>
            </a:r>
            <a:r>
              <a:rPr lang="en-US" sz="2000" i="1" spc="-25" dirty="0">
                <a:solidFill>
                  <a:prstClr val="black"/>
                </a:solidFill>
                <a:cs typeface="Calibri"/>
              </a:rPr>
              <a:t>s</a:t>
            </a:r>
            <a:r>
              <a:rPr lang="en-US" sz="2000" i="1" spc="-15" dirty="0">
                <a:solidFill>
                  <a:prstClr val="black"/>
                </a:solidFill>
                <a:cs typeface="Calibri"/>
              </a:rPr>
              <a:t>t</a:t>
            </a:r>
            <a:r>
              <a:rPr lang="en-US" sz="2000" i="1" spc="-5" dirty="0">
                <a:solidFill>
                  <a:prstClr val="black"/>
                </a:solidFill>
                <a:cs typeface="Calibri"/>
              </a:rPr>
              <a:t>omer   </a:t>
            </a:r>
            <a:r>
              <a:rPr lang="en-US" sz="2000" i="1" spc="100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z="2000" spc="-5" dirty="0" err="1">
                <a:solidFill>
                  <a:prstClr val="black"/>
                </a:solidFill>
                <a:cs typeface="Calibri"/>
              </a:rPr>
              <a:t>perihal</a:t>
            </a:r>
            <a:r>
              <a:rPr lang="en-US" sz="2000" spc="-5" dirty="0">
                <a:solidFill>
                  <a:prstClr val="black"/>
                </a:solidFill>
                <a:cs typeface="Calibri"/>
              </a:rPr>
              <a:t>   </a:t>
            </a:r>
            <a:r>
              <a:rPr lang="en-US" sz="2000" spc="105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z="2000" spc="5" dirty="0" err="1" smtClean="0">
                <a:solidFill>
                  <a:prstClr val="black"/>
                </a:solidFill>
                <a:cs typeface="Calibri"/>
              </a:rPr>
              <a:t>p</a:t>
            </a:r>
            <a:r>
              <a:rPr lang="en-US" sz="2000" spc="-5" dirty="0" err="1" smtClean="0">
                <a:solidFill>
                  <a:prstClr val="black"/>
                </a:solidFill>
                <a:cs typeface="Calibri"/>
              </a:rPr>
              <a:t>erubahan</a:t>
            </a:r>
            <a:r>
              <a:rPr lang="id-ID" sz="2000" spc="-5" dirty="0" smtClean="0">
                <a:solidFill>
                  <a:prstClr val="black"/>
                </a:solidFill>
                <a:cs typeface="Calibri"/>
              </a:rPr>
              <a:t> </a:t>
            </a:r>
            <a:r>
              <a:rPr lang="en-US" sz="2000" spc="-15" dirty="0" smtClean="0">
                <a:solidFill>
                  <a:prstClr val="black"/>
                </a:solidFill>
                <a:cs typeface="Calibri"/>
              </a:rPr>
              <a:t>y</a:t>
            </a:r>
            <a:r>
              <a:rPr lang="en-US" sz="2000" spc="-5" dirty="0" smtClean="0">
                <a:solidFill>
                  <a:prstClr val="black"/>
                </a:solidFill>
                <a:cs typeface="Calibri"/>
              </a:rPr>
              <a:t>ang</a:t>
            </a:r>
            <a:r>
              <a:rPr lang="id-ID" sz="2000" spc="-5" dirty="0" smtClean="0">
                <a:solidFill>
                  <a:prstClr val="black"/>
                </a:solidFill>
                <a:cs typeface="Calibri"/>
              </a:rPr>
              <a:t> </a:t>
            </a:r>
            <a:r>
              <a:rPr lang="en-US" sz="2000" spc="-5" dirty="0" err="1" smtClean="0">
                <a:solidFill>
                  <a:prstClr val="black"/>
                </a:solidFill>
                <a:cs typeface="Calibri"/>
              </a:rPr>
              <a:t>be</a:t>
            </a:r>
            <a:r>
              <a:rPr lang="en-US" sz="2000" spc="-20" dirty="0" err="1" smtClean="0">
                <a:solidFill>
                  <a:prstClr val="black"/>
                </a:solidFill>
                <a:cs typeface="Calibri"/>
              </a:rPr>
              <a:t>r</a:t>
            </a:r>
            <a:r>
              <a:rPr lang="en-US" sz="2000" spc="-10" dirty="0" err="1" smtClean="0">
                <a:solidFill>
                  <a:prstClr val="black"/>
                </a:solidFill>
                <a:cs typeface="Calibri"/>
              </a:rPr>
              <a:t>d</a:t>
            </a:r>
            <a:r>
              <a:rPr lang="en-US" sz="2000" dirty="0" err="1" smtClean="0">
                <a:solidFill>
                  <a:prstClr val="black"/>
                </a:solidFill>
                <a:cs typeface="Calibri"/>
              </a:rPr>
              <a:t>a</a:t>
            </a:r>
            <a:r>
              <a:rPr lang="en-US" sz="2000" spc="-10" dirty="0" err="1" smtClean="0">
                <a:solidFill>
                  <a:prstClr val="black"/>
                </a:solidFill>
                <a:cs typeface="Calibri"/>
              </a:rPr>
              <a:t>mpa</a:t>
            </a:r>
            <a:r>
              <a:rPr lang="id-ID" sz="2000" spc="-10" dirty="0" smtClean="0">
                <a:solidFill>
                  <a:prstClr val="black"/>
                </a:solidFill>
                <a:cs typeface="Calibri"/>
              </a:rPr>
              <a:t>k </a:t>
            </a:r>
            <a:r>
              <a:rPr lang="en-US" sz="2000" spc="-10" dirty="0" err="1" smtClean="0">
                <a:solidFill>
                  <a:prstClr val="black"/>
                </a:solidFill>
                <a:cs typeface="Calibri"/>
              </a:rPr>
              <a:t>p</a:t>
            </a:r>
            <a:r>
              <a:rPr lang="en-US" sz="2000" dirty="0" err="1" smtClean="0">
                <a:solidFill>
                  <a:prstClr val="black"/>
                </a:solidFill>
                <a:cs typeface="Calibri"/>
              </a:rPr>
              <a:t>a</a:t>
            </a:r>
            <a:r>
              <a:rPr lang="en-US" sz="2000" spc="-5" dirty="0" err="1" smtClean="0">
                <a:solidFill>
                  <a:prstClr val="black"/>
                </a:solidFill>
                <a:cs typeface="Calibri"/>
              </a:rPr>
              <a:t>da</a:t>
            </a:r>
            <a:r>
              <a:rPr lang="en-US" sz="2000" spc="-5" dirty="0">
                <a:solidFill>
                  <a:prstClr val="black"/>
                </a:solidFill>
                <a:cs typeface="Calibri"/>
              </a:rPr>
              <a:t>	</a:t>
            </a:r>
            <a:r>
              <a:rPr lang="en-US" sz="2000" spc="-5" dirty="0" err="1">
                <a:solidFill>
                  <a:prstClr val="black"/>
                </a:solidFill>
                <a:cs typeface="Calibri"/>
              </a:rPr>
              <a:t>per</a:t>
            </a:r>
            <a:r>
              <a:rPr lang="en-US" sz="2000" spc="-35" dirty="0" err="1">
                <a:solidFill>
                  <a:prstClr val="black"/>
                </a:solidFill>
                <a:cs typeface="Calibri"/>
              </a:rPr>
              <a:t>s</a:t>
            </a:r>
            <a:r>
              <a:rPr lang="en-US" sz="2000" spc="-15" dirty="0" err="1">
                <a:solidFill>
                  <a:prstClr val="black"/>
                </a:solidFill>
                <a:cs typeface="Calibri"/>
              </a:rPr>
              <a:t>y</a:t>
            </a:r>
            <a:r>
              <a:rPr lang="en-US" sz="2000" spc="-5" dirty="0" err="1">
                <a:solidFill>
                  <a:prstClr val="black"/>
                </a:solidFill>
                <a:cs typeface="Calibri"/>
              </a:rPr>
              <a:t>a</a:t>
            </a:r>
            <a:r>
              <a:rPr lang="en-US" sz="2000" spc="-30" dirty="0" err="1">
                <a:solidFill>
                  <a:prstClr val="black"/>
                </a:solidFill>
                <a:cs typeface="Calibri"/>
              </a:rPr>
              <a:t>r</a:t>
            </a:r>
            <a:r>
              <a:rPr lang="en-US" sz="2000" spc="-15" dirty="0" err="1">
                <a:solidFill>
                  <a:prstClr val="black"/>
                </a:solidFill>
                <a:cs typeface="Calibri"/>
              </a:rPr>
              <a:t>at</a:t>
            </a:r>
            <a:r>
              <a:rPr lang="en-US" sz="2000" spc="-5" dirty="0" err="1">
                <a:solidFill>
                  <a:prstClr val="black"/>
                </a:solidFill>
                <a:cs typeface="Calibri"/>
              </a:rPr>
              <a:t>an</a:t>
            </a:r>
            <a:r>
              <a:rPr lang="en-US" sz="2000" spc="-5" dirty="0">
                <a:solidFill>
                  <a:prstClr val="black"/>
                </a:solidFill>
                <a:cs typeface="Calibri"/>
              </a:rPr>
              <a:t>	</a:t>
            </a:r>
            <a:r>
              <a:rPr lang="en-US" sz="2000" i="1" spc="-5" dirty="0" smtClean="0">
                <a:solidFill>
                  <a:prstClr val="black"/>
                </a:solidFill>
                <a:cs typeface="Calibri"/>
              </a:rPr>
              <a:t>c</a:t>
            </a:r>
            <a:r>
              <a:rPr lang="en-US" sz="2000" i="1" dirty="0" smtClean="0">
                <a:solidFill>
                  <a:prstClr val="black"/>
                </a:solidFill>
                <a:cs typeface="Calibri"/>
              </a:rPr>
              <a:t>u</a:t>
            </a:r>
            <a:r>
              <a:rPr lang="en-US" sz="2000" i="1" spc="-25" dirty="0" smtClean="0">
                <a:solidFill>
                  <a:prstClr val="black"/>
                </a:solidFill>
                <a:cs typeface="Calibri"/>
              </a:rPr>
              <a:t>s</a:t>
            </a:r>
            <a:r>
              <a:rPr lang="en-US" sz="2000" i="1" spc="-15" dirty="0" smtClean="0">
                <a:solidFill>
                  <a:prstClr val="black"/>
                </a:solidFill>
                <a:cs typeface="Calibri"/>
              </a:rPr>
              <a:t>t</a:t>
            </a:r>
            <a:r>
              <a:rPr lang="en-US" sz="2000" i="1" spc="-5" dirty="0" smtClean="0">
                <a:solidFill>
                  <a:prstClr val="black"/>
                </a:solidFill>
                <a:cs typeface="Calibri"/>
              </a:rPr>
              <a:t>ome</a:t>
            </a:r>
            <a:r>
              <a:rPr lang="en-US" sz="2000" i="1" spc="-95" dirty="0" smtClean="0">
                <a:solidFill>
                  <a:prstClr val="black"/>
                </a:solidFill>
                <a:cs typeface="Calibri"/>
              </a:rPr>
              <a:t>r</a:t>
            </a:r>
            <a:r>
              <a:rPr lang="en-US" sz="2000" i="1" spc="-5" dirty="0" smtClean="0">
                <a:solidFill>
                  <a:prstClr val="black"/>
                </a:solidFill>
                <a:cs typeface="Calibri"/>
              </a:rPr>
              <a:t>.</a:t>
            </a:r>
            <a:r>
              <a:rPr lang="id-ID" sz="2000" i="1" spc="-5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z="2000" b="1" spc="-25" dirty="0" err="1" smtClean="0">
                <a:solidFill>
                  <a:prstClr val="black"/>
                </a:solidFill>
                <a:cs typeface="Calibri"/>
              </a:rPr>
              <a:t>P</a:t>
            </a:r>
            <a:r>
              <a:rPr lang="en-US" sz="2000" b="1" spc="-5" dirty="0" err="1" smtClean="0">
                <a:solidFill>
                  <a:prstClr val="black"/>
                </a:solidFill>
                <a:cs typeface="Calibri"/>
              </a:rPr>
              <a:t>em</a:t>
            </a:r>
            <a:r>
              <a:rPr lang="en-US" sz="2000" b="1" spc="-10" dirty="0" err="1" smtClean="0">
                <a:solidFill>
                  <a:prstClr val="black"/>
                </a:solidFill>
                <a:cs typeface="Calibri"/>
              </a:rPr>
              <a:t>b</a:t>
            </a:r>
            <a:r>
              <a:rPr lang="en-US" sz="2000" b="1" dirty="0" err="1" smtClean="0">
                <a:solidFill>
                  <a:prstClr val="black"/>
                </a:solidFill>
                <a:cs typeface="Calibri"/>
              </a:rPr>
              <a:t>er</a:t>
            </a:r>
            <a:r>
              <a:rPr lang="en-US" sz="2000" b="1" spc="-5" dirty="0" err="1" smtClean="0">
                <a:solidFill>
                  <a:prstClr val="black"/>
                </a:solidFill>
                <a:cs typeface="Calibri"/>
              </a:rPr>
              <a:t>i</a:t>
            </a:r>
            <a:r>
              <a:rPr lang="en-US" sz="2000" b="1" spc="-20" dirty="0" err="1" smtClean="0">
                <a:solidFill>
                  <a:prstClr val="black"/>
                </a:solidFill>
                <a:cs typeface="Calibri"/>
              </a:rPr>
              <a:t>t</a:t>
            </a:r>
            <a:r>
              <a:rPr lang="en-US" sz="2000" b="1" spc="-5" dirty="0" err="1" smtClean="0">
                <a:solidFill>
                  <a:prstClr val="black"/>
                </a:solidFill>
                <a:cs typeface="Calibri"/>
              </a:rPr>
              <a:t>ah</a:t>
            </a:r>
            <a:r>
              <a:rPr lang="en-US" sz="2000" b="1" dirty="0" err="1" smtClean="0">
                <a:solidFill>
                  <a:prstClr val="black"/>
                </a:solidFill>
                <a:cs typeface="Calibri"/>
              </a:rPr>
              <a:t>u</a:t>
            </a:r>
            <a:r>
              <a:rPr lang="en-US" sz="2000" b="1" spc="-5" dirty="0" err="1" smtClean="0">
                <a:solidFill>
                  <a:prstClr val="black"/>
                </a:solidFill>
                <a:cs typeface="Calibri"/>
              </a:rPr>
              <a:t>an</a:t>
            </a:r>
            <a:r>
              <a:rPr lang="en-US" sz="2000" b="1" spc="-5" dirty="0" smtClean="0">
                <a:solidFill>
                  <a:prstClr val="black"/>
                </a:solidFill>
                <a:cs typeface="Calibri"/>
              </a:rPr>
              <a:t>  </a:t>
            </a:r>
            <a:r>
              <a:rPr lang="en-US" sz="2000" b="1" spc="70" dirty="0" smtClean="0">
                <a:solidFill>
                  <a:prstClr val="black"/>
                </a:solidFill>
                <a:cs typeface="Calibri"/>
              </a:rPr>
              <a:t> </a:t>
            </a:r>
            <a:r>
              <a:rPr lang="en-US" sz="2000" spc="-5" dirty="0" err="1">
                <a:solidFill>
                  <a:prstClr val="black"/>
                </a:solidFill>
                <a:cs typeface="Calibri"/>
              </a:rPr>
              <a:t>ini</a:t>
            </a:r>
            <a:r>
              <a:rPr lang="en-US" sz="2000" spc="-5" dirty="0">
                <a:solidFill>
                  <a:prstClr val="black"/>
                </a:solidFill>
                <a:cs typeface="Calibri"/>
              </a:rPr>
              <a:t>  </a:t>
            </a:r>
            <a:r>
              <a:rPr lang="en-US" sz="2000" spc="70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z="2000" b="1" spc="-5" dirty="0" err="1">
                <a:solidFill>
                  <a:prstClr val="black"/>
                </a:solidFill>
                <a:cs typeface="Calibri"/>
              </a:rPr>
              <a:t>dila</a:t>
            </a:r>
            <a:r>
              <a:rPr lang="en-US" sz="2000" b="1" spc="-20" dirty="0" err="1">
                <a:solidFill>
                  <a:prstClr val="black"/>
                </a:solidFill>
                <a:cs typeface="Calibri"/>
              </a:rPr>
              <a:t>k</a:t>
            </a:r>
            <a:r>
              <a:rPr lang="en-US" sz="2000" b="1" spc="-5" dirty="0" err="1">
                <a:solidFill>
                  <a:prstClr val="black"/>
                </a:solidFill>
                <a:cs typeface="Calibri"/>
              </a:rPr>
              <a:t>ukan</a:t>
            </a:r>
            <a:r>
              <a:rPr lang="en-US" sz="2000" b="1" spc="-5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z="2000" b="1" spc="-5" dirty="0" err="1">
                <a:solidFill>
                  <a:prstClr val="black"/>
                </a:solidFill>
                <a:cs typeface="Calibri"/>
              </a:rPr>
              <a:t>seb</a:t>
            </a:r>
            <a:r>
              <a:rPr lang="en-US" sz="2000" b="1" spc="-10" dirty="0" err="1">
                <a:solidFill>
                  <a:prstClr val="black"/>
                </a:solidFill>
                <a:cs typeface="Calibri"/>
              </a:rPr>
              <a:t>elum</a:t>
            </a:r>
            <a:r>
              <a:rPr lang="en-US" sz="2000" b="1" spc="-10" dirty="0">
                <a:solidFill>
                  <a:prstClr val="black"/>
                </a:solidFill>
                <a:cs typeface="Calibri"/>
              </a:rPr>
              <a:t>  </a:t>
            </a:r>
            <a:r>
              <a:rPr lang="en-US" sz="2000" b="1" spc="75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z="2000" b="1" spc="-5" dirty="0" err="1">
                <a:solidFill>
                  <a:prstClr val="black"/>
                </a:solidFill>
                <a:cs typeface="Calibri"/>
              </a:rPr>
              <a:t>meng</a:t>
            </a:r>
            <a:r>
              <a:rPr lang="en-US" sz="2000" b="1" spc="-15" dirty="0" err="1">
                <a:solidFill>
                  <a:prstClr val="black"/>
                </a:solidFill>
                <a:cs typeface="Calibri"/>
              </a:rPr>
              <a:t>i</a:t>
            </a:r>
            <a:r>
              <a:rPr lang="en-US" sz="2000" b="1" spc="-5" dirty="0" err="1">
                <a:solidFill>
                  <a:prstClr val="black"/>
                </a:solidFill>
                <a:cs typeface="Calibri"/>
              </a:rPr>
              <a:t>mplem</a:t>
            </a:r>
            <a:r>
              <a:rPr lang="en-US" sz="2000" b="1" spc="5" dirty="0" err="1">
                <a:solidFill>
                  <a:prstClr val="black"/>
                </a:solidFill>
                <a:cs typeface="Calibri"/>
              </a:rPr>
              <a:t>e</a:t>
            </a:r>
            <a:r>
              <a:rPr lang="en-US" sz="2000" b="1" spc="-20" dirty="0" err="1">
                <a:solidFill>
                  <a:prstClr val="black"/>
                </a:solidFill>
                <a:cs typeface="Calibri"/>
              </a:rPr>
              <a:t>n</a:t>
            </a:r>
            <a:r>
              <a:rPr lang="en-US" sz="2000" b="1" spc="-15" dirty="0" err="1">
                <a:solidFill>
                  <a:prstClr val="black"/>
                </a:solidFill>
                <a:cs typeface="Calibri"/>
              </a:rPr>
              <a:t>t</a:t>
            </a:r>
            <a:r>
              <a:rPr lang="en-US" sz="2000" b="1" spc="-5" dirty="0" err="1">
                <a:solidFill>
                  <a:prstClr val="black"/>
                </a:solidFill>
                <a:cs typeface="Calibri"/>
              </a:rPr>
              <a:t>as</a:t>
            </a:r>
            <a:r>
              <a:rPr lang="en-US" sz="2000" b="1" spc="-15" dirty="0" err="1">
                <a:solidFill>
                  <a:prstClr val="black"/>
                </a:solidFill>
                <a:cs typeface="Calibri"/>
              </a:rPr>
              <a:t>ik</a:t>
            </a:r>
            <a:r>
              <a:rPr lang="en-US" sz="2000" b="1" spc="-5" dirty="0" err="1">
                <a:solidFill>
                  <a:prstClr val="black"/>
                </a:solidFill>
                <a:cs typeface="Calibri"/>
              </a:rPr>
              <a:t>an</a:t>
            </a:r>
            <a:r>
              <a:rPr lang="en-US" sz="2000" b="1" spc="-5" dirty="0">
                <a:solidFill>
                  <a:prstClr val="black"/>
                </a:solidFill>
                <a:cs typeface="Calibri"/>
              </a:rPr>
              <a:t>  </a:t>
            </a:r>
            <a:r>
              <a:rPr lang="en-US" sz="2000" b="1" spc="70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z="2000" b="1" spc="-10" dirty="0" err="1">
                <a:solidFill>
                  <a:prstClr val="black"/>
                </a:solidFill>
                <a:cs typeface="Calibri"/>
              </a:rPr>
              <a:t>p</a:t>
            </a:r>
            <a:r>
              <a:rPr lang="en-US" sz="2000" b="1" dirty="0" err="1">
                <a:solidFill>
                  <a:prstClr val="black"/>
                </a:solidFill>
                <a:cs typeface="Calibri"/>
              </a:rPr>
              <a:t>er</a:t>
            </a:r>
            <a:r>
              <a:rPr lang="en-US" sz="2000" b="1" spc="-10" dirty="0" err="1">
                <a:solidFill>
                  <a:prstClr val="black"/>
                </a:solidFill>
                <a:cs typeface="Calibri"/>
              </a:rPr>
              <a:t>u</a:t>
            </a:r>
            <a:r>
              <a:rPr lang="en-US" sz="2000" b="1" dirty="0" err="1">
                <a:solidFill>
                  <a:prstClr val="black"/>
                </a:solidFill>
                <a:cs typeface="Calibri"/>
              </a:rPr>
              <a:t>b</a:t>
            </a:r>
            <a:r>
              <a:rPr lang="en-US" sz="2000" b="1" spc="-5" dirty="0" err="1">
                <a:solidFill>
                  <a:prstClr val="black"/>
                </a:solidFill>
                <a:cs typeface="Calibri"/>
              </a:rPr>
              <a:t>ahan</a:t>
            </a:r>
            <a:r>
              <a:rPr lang="en-US" sz="2000" b="1" spc="-5" dirty="0">
                <a:solidFill>
                  <a:prstClr val="black"/>
                </a:solidFill>
                <a:cs typeface="Calibri"/>
              </a:rPr>
              <a:t>  </a:t>
            </a:r>
            <a:r>
              <a:rPr lang="en-US" sz="2000" b="1" spc="75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z="2000" spc="-15" dirty="0">
                <a:solidFill>
                  <a:prstClr val="black"/>
                </a:solidFill>
                <a:cs typeface="Calibri"/>
              </a:rPr>
              <a:t>y</a:t>
            </a:r>
            <a:r>
              <a:rPr lang="en-US" sz="2000" spc="-5" dirty="0">
                <a:solidFill>
                  <a:prstClr val="black"/>
                </a:solidFill>
                <a:cs typeface="Calibri"/>
              </a:rPr>
              <a:t>ang </a:t>
            </a:r>
            <a:r>
              <a:rPr lang="en-US" sz="2000" spc="-5" dirty="0" err="1">
                <a:solidFill>
                  <a:prstClr val="black"/>
                </a:solidFill>
                <a:cs typeface="Calibri"/>
              </a:rPr>
              <a:t>dimak</a:t>
            </a:r>
            <a:r>
              <a:rPr lang="en-US" sz="2000" spc="-20" dirty="0" err="1">
                <a:solidFill>
                  <a:prstClr val="black"/>
                </a:solidFill>
                <a:cs typeface="Calibri"/>
              </a:rPr>
              <a:t>s</a:t>
            </a:r>
            <a:r>
              <a:rPr lang="en-US" sz="2000" spc="-10" dirty="0" err="1">
                <a:solidFill>
                  <a:prstClr val="black"/>
                </a:solidFill>
                <a:cs typeface="Calibri"/>
              </a:rPr>
              <a:t>u</a:t>
            </a:r>
            <a:r>
              <a:rPr lang="en-US" sz="2000" dirty="0" err="1">
                <a:solidFill>
                  <a:prstClr val="black"/>
                </a:solidFill>
                <a:cs typeface="Calibri"/>
              </a:rPr>
              <a:t>d</a:t>
            </a:r>
            <a:r>
              <a:rPr lang="en-US" sz="2000" spc="-5" dirty="0">
                <a:solidFill>
                  <a:prstClr val="black"/>
                </a:solidFill>
                <a:cs typeface="Calibri"/>
              </a:rPr>
              <a:t>. </a:t>
            </a:r>
            <a:endParaRPr lang="en-US" sz="2000" dirty="0">
              <a:solidFill>
                <a:prstClr val="black"/>
              </a:solidFill>
              <a:cs typeface="Calibri"/>
            </a:endParaRPr>
          </a:p>
          <a:p>
            <a:pPr marL="3048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9909536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40509"/>
            <a:ext cx="9906000" cy="524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300335"/>
            <a:ext cx="63310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2400" b="1" dirty="0" smtClean="0">
                <a:sym typeface="Wingdings" pitchFamily="2" charset="2"/>
              </a:rPr>
              <a:t>E. OPERATION</a:t>
            </a:r>
            <a:endParaRPr lang="en-US" sz="2400" b="1" dirty="0"/>
          </a:p>
        </p:txBody>
      </p:sp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E85B78-FF2D-4232-AFFB-22F38FDEF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99300" y="6492875"/>
            <a:ext cx="2311400" cy="365125"/>
          </a:xfrm>
        </p:spPr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xmlns="" id="{AED49484-D783-41D3-8452-9F286FA2EBA3}"/>
              </a:ext>
            </a:extLst>
          </p:cNvPr>
          <p:cNvSpPr txBox="1"/>
          <p:nvPr/>
        </p:nvSpPr>
        <p:spPr>
          <a:xfrm>
            <a:off x="1081920" y="1371600"/>
            <a:ext cx="8747880" cy="717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3056902" algn="just"/>
            <a:r>
              <a:rPr lang="id-ID" sz="2400" b="1" spc="-5" dirty="0">
                <a:latin typeface="Calibri"/>
                <a:cs typeface="Calibri"/>
              </a:rPr>
              <a:t>Control</a:t>
            </a:r>
            <a:r>
              <a:rPr lang="id-ID" sz="2400" b="1" spc="-20" dirty="0">
                <a:latin typeface="Calibri"/>
                <a:cs typeface="Calibri"/>
              </a:rPr>
              <a:t> </a:t>
            </a:r>
            <a:r>
              <a:rPr lang="id-ID" sz="2400" b="1" spc="-5" dirty="0">
                <a:latin typeface="Calibri"/>
                <a:cs typeface="Calibri"/>
              </a:rPr>
              <a:t>of </a:t>
            </a:r>
            <a:r>
              <a:rPr lang="id-ID" sz="2400" b="1" spc="-15" dirty="0">
                <a:latin typeface="Calibri"/>
                <a:cs typeface="Calibri"/>
              </a:rPr>
              <a:t>e</a:t>
            </a:r>
            <a:r>
              <a:rPr lang="id-ID" sz="2400" b="1" spc="-5" dirty="0">
                <a:latin typeface="Calibri"/>
                <a:cs typeface="Calibri"/>
              </a:rPr>
              <a:t>x</a:t>
            </a:r>
            <a:r>
              <a:rPr lang="id-ID" sz="2400" b="1" spc="-20" dirty="0">
                <a:latin typeface="Calibri"/>
                <a:cs typeface="Calibri"/>
              </a:rPr>
              <a:t>t</a:t>
            </a:r>
            <a:r>
              <a:rPr lang="id-ID" sz="2400" b="1" spc="-5" dirty="0">
                <a:latin typeface="Calibri"/>
                <a:cs typeface="Calibri"/>
              </a:rPr>
              <a:t>e</a:t>
            </a:r>
            <a:r>
              <a:rPr lang="id-ID" sz="2400" b="1" dirty="0">
                <a:latin typeface="Calibri"/>
                <a:cs typeface="Calibri"/>
              </a:rPr>
              <a:t>r</a:t>
            </a:r>
            <a:r>
              <a:rPr lang="id-ID" sz="2400" b="1" spc="-5" dirty="0">
                <a:latin typeface="Calibri"/>
                <a:cs typeface="Calibri"/>
              </a:rPr>
              <a:t>nal provider</a:t>
            </a:r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xmlns="" id="{F7629D67-0EBA-4D31-9696-6EBBE8279AAC}"/>
              </a:ext>
            </a:extLst>
          </p:cNvPr>
          <p:cNvSpPr txBox="1"/>
          <p:nvPr/>
        </p:nvSpPr>
        <p:spPr>
          <a:xfrm>
            <a:off x="1095058" y="1828800"/>
            <a:ext cx="8506142" cy="4114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52438" marR="12700" lvl="1" indent="-452438" algn="just">
              <a:buFont typeface="Calibri"/>
              <a:buAutoNum type="arabicPeriod" startAt="13"/>
              <a:tabLst>
                <a:tab pos="292736" algn="l"/>
              </a:tabLst>
            </a:pPr>
            <a:r>
              <a:rPr spc="-30" dirty="0" smtClean="0">
                <a:latin typeface="Calibri"/>
                <a:cs typeface="Calibri"/>
              </a:rPr>
              <a:t>P</a:t>
            </a:r>
            <a:r>
              <a:rPr spc="-5" dirty="0" smtClean="0">
                <a:latin typeface="Calibri"/>
                <a:cs typeface="Calibri"/>
              </a:rPr>
              <a:t>erusah</a:t>
            </a:r>
            <a:r>
              <a:rPr dirty="0" smtClean="0">
                <a:latin typeface="Calibri"/>
                <a:cs typeface="Calibri"/>
              </a:rPr>
              <a:t>a</a:t>
            </a:r>
            <a:r>
              <a:rPr spc="-5" dirty="0" smtClean="0">
                <a:latin typeface="Calibri"/>
                <a:cs typeface="Calibri"/>
              </a:rPr>
              <a:t>an</a:t>
            </a:r>
            <a:r>
              <a:rPr spc="90" dirty="0" smtClean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h</a:t>
            </a:r>
            <a:r>
              <a:rPr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rus</a:t>
            </a:r>
            <a:r>
              <a:rPr spc="8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b</a:t>
            </a:r>
            <a:r>
              <a:rPr spc="5" dirty="0">
                <a:latin typeface="Calibri"/>
                <a:cs typeface="Calibri"/>
              </a:rPr>
              <a:t>e</a:t>
            </a:r>
            <a:r>
              <a:rPr spc="-5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t</a:t>
            </a:r>
            <a:r>
              <a:rPr spc="10" dirty="0">
                <a:latin typeface="Calibri"/>
                <a:cs typeface="Calibri"/>
              </a:rPr>
              <a:t>a</a:t>
            </a:r>
            <a:r>
              <a:rPr spc="-10" dirty="0">
                <a:latin typeface="Calibri"/>
                <a:cs typeface="Calibri"/>
              </a:rPr>
              <a:t>n</a:t>
            </a:r>
            <a:r>
              <a:rPr spc="10" dirty="0">
                <a:latin typeface="Calibri"/>
                <a:cs typeface="Calibri"/>
              </a:rPr>
              <a:t>g</a:t>
            </a:r>
            <a:r>
              <a:rPr spc="-5" dirty="0">
                <a:latin typeface="Calibri"/>
                <a:cs typeface="Calibri"/>
              </a:rPr>
              <a:t>gung</a:t>
            </a:r>
            <a:r>
              <a:rPr spc="8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j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-30" dirty="0">
                <a:latin typeface="Calibri"/>
                <a:cs typeface="Calibri"/>
              </a:rPr>
              <a:t>w</a:t>
            </a:r>
            <a:r>
              <a:rPr spc="-5" dirty="0">
                <a:latin typeface="Calibri"/>
                <a:cs typeface="Calibri"/>
              </a:rPr>
              <a:t>ab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at</a:t>
            </a:r>
            <a:r>
              <a:rPr spc="-5" dirty="0">
                <a:latin typeface="Calibri"/>
                <a:cs typeface="Calibri"/>
              </a:rPr>
              <a:t>as</a:t>
            </a:r>
            <a:r>
              <a:rPr spc="80" dirty="0">
                <a:latin typeface="Calibri"/>
                <a:cs typeface="Calibri"/>
              </a:rPr>
              <a:t> </a:t>
            </a:r>
            <a:r>
              <a:rPr spc="-40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e</a:t>
            </a:r>
            <a:r>
              <a:rPr spc="-5" dirty="0">
                <a:latin typeface="Calibri"/>
                <a:cs typeface="Calibri"/>
              </a:rPr>
              <a:t>sesuai</a:t>
            </a:r>
            <a:r>
              <a:rPr spc="15" dirty="0">
                <a:latin typeface="Calibri"/>
                <a:cs typeface="Calibri"/>
              </a:rPr>
              <a:t>a</a:t>
            </a:r>
            <a:r>
              <a:rPr spc="-10" dirty="0">
                <a:latin typeface="Calibri"/>
                <a:cs typeface="Calibri"/>
              </a:rPr>
              <a:t>n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</a:t>
            </a:r>
            <a:r>
              <a:rPr spc="-15"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mua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</a:t>
            </a:r>
            <a:r>
              <a:rPr spc="-15" dirty="0">
                <a:latin typeface="Calibri"/>
                <a:cs typeface="Calibri"/>
              </a:rPr>
              <a:t>r</a:t>
            </a:r>
            <a:r>
              <a:rPr spc="-10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se</a:t>
            </a:r>
            <a:r>
              <a:rPr spc="-5" dirty="0">
                <a:latin typeface="Calibri"/>
                <a:cs typeface="Calibri"/>
              </a:rPr>
              <a:t>s</a:t>
            </a:r>
            <a:r>
              <a:rPr spc="8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0" dirty="0">
                <a:latin typeface="Calibri"/>
                <a:cs typeface="Calibri"/>
              </a:rPr>
              <a:t>n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</a:t>
            </a:r>
            <a:r>
              <a:rPr spc="-15" dirty="0">
                <a:latin typeface="Calibri"/>
                <a:cs typeface="Calibri"/>
              </a:rPr>
              <a:t>r</a:t>
            </a:r>
            <a:r>
              <a:rPr spc="-20" dirty="0">
                <a:latin typeface="Calibri"/>
                <a:cs typeface="Calibri"/>
              </a:rPr>
              <a:t>o</a:t>
            </a:r>
            <a:r>
              <a:rPr spc="-10" dirty="0">
                <a:latin typeface="Calibri"/>
                <a:cs typeface="Calibri"/>
              </a:rPr>
              <a:t>d</a:t>
            </a:r>
            <a:r>
              <a:rPr dirty="0">
                <a:latin typeface="Calibri"/>
                <a:cs typeface="Calibri"/>
              </a:rPr>
              <a:t>u</a:t>
            </a:r>
            <a:r>
              <a:rPr spc="-5" dirty="0">
                <a:latin typeface="Calibri"/>
                <a:cs typeface="Calibri"/>
              </a:rPr>
              <a:t>k </a:t>
            </a:r>
            <a:r>
              <a:rPr spc="-15" dirty="0">
                <a:latin typeface="Calibri"/>
                <a:cs typeface="Calibri"/>
              </a:rPr>
              <a:t>y</a:t>
            </a:r>
            <a:r>
              <a:rPr spc="-5" dirty="0">
                <a:latin typeface="Calibri"/>
                <a:cs typeface="Calibri"/>
              </a:rPr>
              <a:t>ang 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di</a:t>
            </a:r>
            <a:r>
              <a:rPr dirty="0">
                <a:latin typeface="Calibri"/>
                <a:cs typeface="Calibri"/>
              </a:rPr>
              <a:t>b</a:t>
            </a:r>
            <a:r>
              <a:rPr spc="-5" dirty="0">
                <a:latin typeface="Calibri"/>
                <a:cs typeface="Calibri"/>
              </a:rPr>
              <a:t>eri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an 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oleh 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pe</a:t>
            </a:r>
            <a:r>
              <a:rPr spc="-25" dirty="0">
                <a:latin typeface="Calibri"/>
                <a:cs typeface="Calibri"/>
              </a:rPr>
              <a:t>n</a:t>
            </a:r>
            <a:r>
              <a:rPr spc="-15" dirty="0">
                <a:latin typeface="Calibri"/>
                <a:cs typeface="Calibri"/>
              </a:rPr>
              <a:t>y</a:t>
            </a:r>
            <a:r>
              <a:rPr spc="-5" dirty="0">
                <a:latin typeface="Calibri"/>
                <a:cs typeface="Calibri"/>
              </a:rPr>
              <a:t>ed</a:t>
            </a:r>
            <a:r>
              <a:rPr spc="5" dirty="0">
                <a:latin typeface="Calibri"/>
                <a:cs typeface="Calibri"/>
              </a:rPr>
              <a:t>i</a:t>
            </a:r>
            <a:r>
              <a:rPr spc="-5" dirty="0">
                <a:latin typeface="Calibri"/>
                <a:cs typeface="Calibri"/>
              </a:rPr>
              <a:t>a 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ek</a:t>
            </a:r>
            <a:r>
              <a:rPr spc="-25" dirty="0">
                <a:latin typeface="Calibri"/>
                <a:cs typeface="Calibri"/>
              </a:rPr>
              <a:t>s</a:t>
            </a:r>
            <a:r>
              <a:rPr spc="-5" dirty="0">
                <a:latin typeface="Calibri"/>
                <a:cs typeface="Calibri"/>
              </a:rPr>
              <a:t>tern</a:t>
            </a:r>
            <a:r>
              <a:rPr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l 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(p</a:t>
            </a:r>
            <a:r>
              <a:rPr spc="5"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m</a:t>
            </a:r>
            <a:r>
              <a:rPr spc="5"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sok/</a:t>
            </a:r>
            <a:r>
              <a:rPr i="1" spc="-5" dirty="0">
                <a:latin typeface="Calibri"/>
                <a:cs typeface="Calibri"/>
              </a:rPr>
              <a:t>sup</a:t>
            </a:r>
            <a:r>
              <a:rPr i="1" dirty="0">
                <a:latin typeface="Calibri"/>
                <a:cs typeface="Calibri"/>
              </a:rPr>
              <a:t>p</a:t>
            </a:r>
            <a:r>
              <a:rPr i="1" spc="-5" dirty="0">
                <a:latin typeface="Calibri"/>
                <a:cs typeface="Calibri"/>
              </a:rPr>
              <a:t>l</a:t>
            </a:r>
            <a:r>
              <a:rPr i="1" spc="5" dirty="0">
                <a:latin typeface="Calibri"/>
                <a:cs typeface="Calibri"/>
              </a:rPr>
              <a:t>i</a:t>
            </a:r>
            <a:r>
              <a:rPr i="1" spc="-5" dirty="0">
                <a:latin typeface="Calibri"/>
                <a:cs typeface="Calibri"/>
              </a:rPr>
              <a:t>e</a:t>
            </a:r>
            <a:r>
              <a:rPr i="1" spc="-10" dirty="0">
                <a:latin typeface="Calibri"/>
                <a:cs typeface="Calibri"/>
              </a:rPr>
              <a:t>r</a:t>
            </a:r>
            <a:r>
              <a:rPr spc="-5" dirty="0">
                <a:latin typeface="Calibri"/>
                <a:cs typeface="Calibri"/>
              </a:rPr>
              <a:t>), 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rm</a:t>
            </a:r>
            <a:r>
              <a:rPr spc="5"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suk </a:t>
            </a:r>
            <a:r>
              <a:rPr spc="-10" dirty="0">
                <a:latin typeface="Calibri"/>
                <a:cs typeface="Calibri"/>
              </a:rPr>
              <a:t> sum</a:t>
            </a:r>
            <a:r>
              <a:rPr dirty="0">
                <a:latin typeface="Calibri"/>
                <a:cs typeface="Calibri"/>
              </a:rPr>
              <a:t>b</a:t>
            </a:r>
            <a:r>
              <a:rPr spc="-5" dirty="0">
                <a:latin typeface="Calibri"/>
                <a:cs typeface="Calibri"/>
              </a:rPr>
              <a:t>er 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</a:t>
            </a:r>
            <a:r>
              <a:rPr spc="-25" dirty="0">
                <a:latin typeface="Calibri"/>
                <a:cs typeface="Calibri"/>
              </a:rPr>
              <a:t>a</a:t>
            </a:r>
            <a:r>
              <a:rPr spc="-15" dirty="0">
                <a:latin typeface="Calibri"/>
                <a:cs typeface="Calibri"/>
              </a:rPr>
              <a:t>y</a:t>
            </a:r>
            <a:r>
              <a:rPr spc="-5" dirty="0">
                <a:latin typeface="Calibri"/>
                <a:cs typeface="Calibri"/>
              </a:rPr>
              <a:t>a </a:t>
            </a:r>
            <a:r>
              <a:rPr spc="-10" dirty="0">
                <a:latin typeface="Calibri"/>
                <a:cs typeface="Calibri"/>
              </a:rPr>
              <a:t>(</a:t>
            </a:r>
            <a:r>
              <a:rPr spc="-5" dirty="0">
                <a:latin typeface="Calibri"/>
                <a:cs typeface="Calibri"/>
              </a:rPr>
              <a:t>pemasok/</a:t>
            </a:r>
            <a:r>
              <a:rPr i="1" spc="-5" dirty="0">
                <a:latin typeface="Calibri"/>
                <a:cs typeface="Calibri"/>
              </a:rPr>
              <a:t>sup</a:t>
            </a:r>
            <a:r>
              <a:rPr i="1" dirty="0">
                <a:latin typeface="Calibri"/>
                <a:cs typeface="Calibri"/>
              </a:rPr>
              <a:t>p</a:t>
            </a:r>
            <a:r>
              <a:rPr i="1" spc="-5" dirty="0">
                <a:latin typeface="Calibri"/>
                <a:cs typeface="Calibri"/>
              </a:rPr>
              <a:t>lie</a:t>
            </a:r>
            <a:r>
              <a:rPr i="1" spc="-10" dirty="0">
                <a:latin typeface="Calibri"/>
                <a:cs typeface="Calibri"/>
              </a:rPr>
              <a:t>r</a:t>
            </a:r>
            <a:r>
              <a:rPr spc="-5" dirty="0">
                <a:latin typeface="Calibri"/>
                <a:cs typeface="Calibri"/>
              </a:rPr>
              <a:t>)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y</a:t>
            </a:r>
            <a:r>
              <a:rPr spc="-5" dirty="0">
                <a:latin typeface="Calibri"/>
                <a:cs typeface="Calibri"/>
              </a:rPr>
              <a:t>ang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di</a:t>
            </a:r>
            <a:r>
              <a:rPr dirty="0">
                <a:latin typeface="Calibri"/>
                <a:cs typeface="Calibri"/>
              </a:rPr>
              <a:t>t</a:t>
            </a:r>
            <a:r>
              <a:rPr spc="-10" dirty="0">
                <a:latin typeface="Calibri"/>
                <a:cs typeface="Calibri"/>
              </a:rPr>
              <a:t>u</a:t>
            </a:r>
            <a:r>
              <a:rPr dirty="0">
                <a:latin typeface="Calibri"/>
                <a:cs typeface="Calibri"/>
              </a:rPr>
              <a:t>n</a:t>
            </a:r>
            <a:r>
              <a:rPr spc="-5" dirty="0">
                <a:latin typeface="Calibri"/>
                <a:cs typeface="Calibri"/>
              </a:rPr>
              <a:t>juk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oleh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i="1" spc="-5" dirty="0">
                <a:latin typeface="Calibri"/>
                <a:cs typeface="Calibri"/>
              </a:rPr>
              <a:t>c</a:t>
            </a:r>
            <a:r>
              <a:rPr i="1" dirty="0">
                <a:latin typeface="Calibri"/>
                <a:cs typeface="Calibri"/>
              </a:rPr>
              <a:t>u</a:t>
            </a:r>
            <a:r>
              <a:rPr i="1" spc="-25" dirty="0">
                <a:latin typeface="Calibri"/>
                <a:cs typeface="Calibri"/>
              </a:rPr>
              <a:t>s</a:t>
            </a:r>
            <a:r>
              <a:rPr i="1" spc="-15" dirty="0">
                <a:latin typeface="Calibri"/>
                <a:cs typeface="Calibri"/>
              </a:rPr>
              <a:t>t</a:t>
            </a:r>
            <a:r>
              <a:rPr i="1" spc="-5" dirty="0">
                <a:latin typeface="Calibri"/>
                <a:cs typeface="Calibri"/>
              </a:rPr>
              <a:t>ome</a:t>
            </a:r>
            <a:r>
              <a:rPr i="1" spc="-95" dirty="0">
                <a:latin typeface="Calibri"/>
                <a:cs typeface="Calibri"/>
              </a:rPr>
              <a:t>r</a:t>
            </a:r>
            <a:r>
              <a:rPr i="1" spc="-5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  <a:p>
            <a:pPr marL="452438" lvl="1" indent="-452438">
              <a:lnSpc>
                <a:spcPts val="1200"/>
              </a:lnSpc>
              <a:spcBef>
                <a:spcPts val="24"/>
              </a:spcBef>
              <a:buFont typeface="Calibri"/>
              <a:buAutoNum type="arabicPeriod" startAt="13"/>
            </a:pPr>
            <a:endParaRPr sz="2800" dirty="0"/>
          </a:p>
          <a:p>
            <a:pPr marL="452438" marR="13335" lvl="1" indent="-452438" algn="just">
              <a:buFont typeface="Calibri"/>
              <a:buAutoNum type="arabicPeriod" startAt="13"/>
              <a:tabLst>
                <a:tab pos="338456" algn="l"/>
              </a:tabLst>
            </a:pPr>
            <a:r>
              <a:rPr spc="-5" dirty="0">
                <a:latin typeface="Calibri"/>
                <a:cs typeface="Calibri"/>
              </a:rPr>
              <a:t>Ji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a   di</a:t>
            </a:r>
            <a:r>
              <a:rPr dirty="0">
                <a:latin typeface="Calibri"/>
                <a:cs typeface="Calibri"/>
              </a:rPr>
              <a:t>p</a:t>
            </a:r>
            <a:r>
              <a:rPr spc="-5" dirty="0">
                <a:latin typeface="Calibri"/>
                <a:cs typeface="Calibri"/>
              </a:rPr>
              <a:t>erlu</a:t>
            </a:r>
            <a:r>
              <a:rPr spc="-15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an,   peru</a:t>
            </a:r>
            <a:r>
              <a:rPr dirty="0">
                <a:latin typeface="Calibri"/>
                <a:cs typeface="Calibri"/>
              </a:rPr>
              <a:t>s</a:t>
            </a:r>
            <a:r>
              <a:rPr spc="-5" dirty="0">
                <a:latin typeface="Calibri"/>
                <a:cs typeface="Calibri"/>
              </a:rPr>
              <a:t>ahaan  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h</a:t>
            </a:r>
            <a:r>
              <a:rPr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rus  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me</a:t>
            </a:r>
            <a:r>
              <a:rPr spc="-20" dirty="0">
                <a:latin typeface="Calibri"/>
                <a:cs typeface="Calibri"/>
              </a:rPr>
              <a:t>m</a:t>
            </a:r>
            <a:r>
              <a:rPr spc="10" dirty="0">
                <a:latin typeface="Calibri"/>
                <a:cs typeface="Calibri"/>
              </a:rPr>
              <a:t>a</a:t>
            </a:r>
            <a:r>
              <a:rPr spc="-25" dirty="0">
                <a:latin typeface="Calibri"/>
                <a:cs typeface="Calibri"/>
              </a:rPr>
              <a:t>s</a:t>
            </a:r>
            <a:r>
              <a:rPr spc="5" dirty="0">
                <a:latin typeface="Calibri"/>
                <a:cs typeface="Calibri"/>
              </a:rPr>
              <a:t>t</a:t>
            </a:r>
            <a:r>
              <a:rPr spc="-5" dirty="0">
                <a:latin typeface="Calibri"/>
                <a:cs typeface="Calibri"/>
              </a:rPr>
              <a:t>i</a:t>
            </a:r>
            <a:r>
              <a:rPr spc="-15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an   </a:t>
            </a:r>
            <a:r>
              <a:rPr spc="-10" dirty="0">
                <a:latin typeface="Calibri"/>
                <a:cs typeface="Calibri"/>
              </a:rPr>
              <a:t>b</a:t>
            </a:r>
            <a:r>
              <a:rPr dirty="0">
                <a:latin typeface="Calibri"/>
                <a:cs typeface="Calibri"/>
              </a:rPr>
              <a:t>a</a:t>
            </a:r>
            <a:r>
              <a:rPr spc="-20" dirty="0">
                <a:latin typeface="Calibri"/>
                <a:cs typeface="Calibri"/>
              </a:rPr>
              <a:t>h</a:t>
            </a:r>
            <a:r>
              <a:rPr spc="-30" dirty="0">
                <a:latin typeface="Calibri"/>
                <a:cs typeface="Calibri"/>
              </a:rPr>
              <a:t>w</a:t>
            </a:r>
            <a:r>
              <a:rPr spc="-5" dirty="0">
                <a:latin typeface="Calibri"/>
                <a:cs typeface="Calibri"/>
              </a:rPr>
              <a:t>a   pe</a:t>
            </a:r>
            <a:r>
              <a:rPr spc="-25" dirty="0">
                <a:latin typeface="Calibri"/>
                <a:cs typeface="Calibri"/>
              </a:rPr>
              <a:t>n</a:t>
            </a:r>
            <a:r>
              <a:rPr spc="-15" dirty="0">
                <a:latin typeface="Calibri"/>
                <a:cs typeface="Calibri"/>
              </a:rPr>
              <a:t>y</a:t>
            </a:r>
            <a:r>
              <a:rPr spc="-5" dirty="0">
                <a:latin typeface="Calibri"/>
                <a:cs typeface="Calibri"/>
              </a:rPr>
              <a:t>edia  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ek</a:t>
            </a:r>
            <a:r>
              <a:rPr spc="-25" dirty="0">
                <a:latin typeface="Calibri"/>
                <a:cs typeface="Calibri"/>
              </a:rPr>
              <a:t>s</a:t>
            </a:r>
            <a:r>
              <a:rPr spc="-5" dirty="0">
                <a:latin typeface="Calibri"/>
                <a:cs typeface="Calibri"/>
              </a:rPr>
              <a:t>tern</a:t>
            </a:r>
            <a:r>
              <a:rPr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l (p</a:t>
            </a:r>
            <a:r>
              <a:rPr spc="5"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m</a:t>
            </a:r>
            <a:r>
              <a:rPr spc="5"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sok/</a:t>
            </a:r>
            <a:r>
              <a:rPr i="1" spc="-5" dirty="0">
                <a:latin typeface="Calibri"/>
                <a:cs typeface="Calibri"/>
              </a:rPr>
              <a:t>sup</a:t>
            </a:r>
            <a:r>
              <a:rPr i="1" dirty="0">
                <a:latin typeface="Calibri"/>
                <a:cs typeface="Calibri"/>
              </a:rPr>
              <a:t>p</a:t>
            </a:r>
            <a:r>
              <a:rPr i="1" spc="-5" dirty="0">
                <a:latin typeface="Calibri"/>
                <a:cs typeface="Calibri"/>
              </a:rPr>
              <a:t>lier  </a:t>
            </a:r>
            <a:r>
              <a:rPr i="1" spc="4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y</a:t>
            </a:r>
            <a:r>
              <a:rPr spc="-5" dirty="0">
                <a:latin typeface="Calibri"/>
                <a:cs typeface="Calibri"/>
              </a:rPr>
              <a:t>ang  </a:t>
            </a:r>
            <a:r>
              <a:rPr spc="4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ditun</a:t>
            </a:r>
            <a:r>
              <a:rPr dirty="0">
                <a:latin typeface="Calibri"/>
                <a:cs typeface="Calibri"/>
              </a:rPr>
              <a:t>j</a:t>
            </a:r>
            <a:r>
              <a:rPr spc="-5" dirty="0">
                <a:latin typeface="Calibri"/>
                <a:cs typeface="Calibri"/>
              </a:rPr>
              <a:t>uk  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oleh  </a:t>
            </a:r>
            <a:r>
              <a:rPr spc="45" dirty="0">
                <a:latin typeface="Calibri"/>
                <a:cs typeface="Calibri"/>
              </a:rPr>
              <a:t> </a:t>
            </a:r>
            <a:r>
              <a:rPr i="1" spc="-5" dirty="0">
                <a:latin typeface="Calibri"/>
                <a:cs typeface="Calibri"/>
              </a:rPr>
              <a:t>c</a:t>
            </a:r>
            <a:r>
              <a:rPr i="1" dirty="0">
                <a:latin typeface="Calibri"/>
                <a:cs typeface="Calibri"/>
              </a:rPr>
              <a:t>u</a:t>
            </a:r>
            <a:r>
              <a:rPr i="1" spc="-25" dirty="0">
                <a:latin typeface="Calibri"/>
                <a:cs typeface="Calibri"/>
              </a:rPr>
              <a:t>s</a:t>
            </a:r>
            <a:r>
              <a:rPr i="1" spc="-15" dirty="0">
                <a:latin typeface="Calibri"/>
                <a:cs typeface="Calibri"/>
              </a:rPr>
              <a:t>t</a:t>
            </a:r>
            <a:r>
              <a:rPr i="1" spc="-5" dirty="0">
                <a:latin typeface="Calibri"/>
                <a:cs typeface="Calibri"/>
              </a:rPr>
              <a:t>omer  </a:t>
            </a:r>
            <a:r>
              <a:rPr i="1" spc="4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at</a:t>
            </a:r>
            <a:r>
              <a:rPr spc="-5" dirty="0">
                <a:latin typeface="Calibri"/>
                <a:cs typeface="Calibri"/>
              </a:rPr>
              <a:t>au</a:t>
            </a:r>
            <a:r>
              <a:rPr spc="-20" dirty="0">
                <a:latin typeface="Calibri"/>
                <a:cs typeface="Calibri"/>
              </a:rPr>
              <a:t>p</a:t>
            </a:r>
            <a:r>
              <a:rPr spc="-10" dirty="0">
                <a:latin typeface="Calibri"/>
                <a:cs typeface="Calibri"/>
              </a:rPr>
              <a:t>un  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y</a:t>
            </a:r>
            <a:r>
              <a:rPr spc="-5" dirty="0">
                <a:latin typeface="Calibri"/>
                <a:cs typeface="Calibri"/>
              </a:rPr>
              <a:t>ang  </a:t>
            </a:r>
            <a:r>
              <a:rPr spc="4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t</a:t>
            </a:r>
            <a:r>
              <a:rPr spc="-5" dirty="0">
                <a:latin typeface="Calibri"/>
                <a:cs typeface="Calibri"/>
              </a:rPr>
              <a:t>elah  </a:t>
            </a:r>
            <a:r>
              <a:rPr spc="4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disah</a:t>
            </a:r>
            <a:r>
              <a:rPr spc="-15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an) digu</a:t>
            </a:r>
            <a:r>
              <a:rPr spc="-10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5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an 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oleh 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perusaha</a:t>
            </a:r>
            <a:r>
              <a:rPr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n. </a:t>
            </a:r>
            <a:r>
              <a:rPr spc="-105" dirty="0">
                <a:latin typeface="Calibri"/>
                <a:cs typeface="Calibri"/>
              </a:rPr>
              <a:t> </a:t>
            </a:r>
            <a:r>
              <a:rPr spc="-95" dirty="0">
                <a:latin typeface="Calibri"/>
                <a:cs typeface="Calibri"/>
              </a:rPr>
              <a:t>T</a:t>
            </a:r>
            <a:r>
              <a:rPr spc="-5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r</a:t>
            </a:r>
            <a:r>
              <a:rPr spc="-10" dirty="0">
                <a:latin typeface="Calibri"/>
                <a:cs typeface="Calibri"/>
              </a:rPr>
              <a:t>m</a:t>
            </a:r>
            <a:r>
              <a:rPr spc="5"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suk 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di 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</a:t>
            </a:r>
            <a:r>
              <a:rPr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lam</a:t>
            </a:r>
            <a:r>
              <a:rPr spc="-25" dirty="0">
                <a:latin typeface="Calibri"/>
                <a:cs typeface="Calibri"/>
              </a:rPr>
              <a:t>n</a:t>
            </a:r>
            <a:r>
              <a:rPr spc="-15" dirty="0">
                <a:latin typeface="Calibri"/>
                <a:cs typeface="Calibri"/>
              </a:rPr>
              <a:t>y</a:t>
            </a:r>
            <a:r>
              <a:rPr spc="-5" dirty="0">
                <a:latin typeface="Calibri"/>
                <a:cs typeface="Calibri"/>
              </a:rPr>
              <a:t>a 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pemasok/</a:t>
            </a:r>
            <a:r>
              <a:rPr i="1" spc="-5" dirty="0">
                <a:latin typeface="Calibri"/>
                <a:cs typeface="Calibri"/>
              </a:rPr>
              <a:t>sup</a:t>
            </a:r>
            <a:r>
              <a:rPr i="1" dirty="0">
                <a:latin typeface="Calibri"/>
                <a:cs typeface="Calibri"/>
              </a:rPr>
              <a:t>p</a:t>
            </a:r>
            <a:r>
              <a:rPr i="1" spc="-5" dirty="0">
                <a:latin typeface="Calibri"/>
                <a:cs typeface="Calibri"/>
              </a:rPr>
              <a:t>lier</a:t>
            </a:r>
            <a:r>
              <a:rPr i="1" spc="-25" dirty="0">
                <a:latin typeface="Calibri"/>
                <a:cs typeface="Calibri"/>
              </a:rPr>
              <a:t>/</a:t>
            </a:r>
            <a:r>
              <a:rPr i="1" spc="-5" dirty="0">
                <a:latin typeface="Calibri"/>
                <a:cs typeface="Calibri"/>
              </a:rPr>
              <a:t>sub </a:t>
            </a:r>
            <a:r>
              <a:rPr i="1" spc="-90" dirty="0">
                <a:latin typeface="Calibri"/>
                <a:cs typeface="Calibri"/>
              </a:rPr>
              <a:t> </a:t>
            </a:r>
            <a:r>
              <a:rPr i="1" spc="-15" dirty="0">
                <a:latin typeface="Calibri"/>
                <a:cs typeface="Calibri"/>
              </a:rPr>
              <a:t>c</a:t>
            </a:r>
            <a:r>
              <a:rPr i="1" spc="-5" dirty="0">
                <a:latin typeface="Calibri"/>
                <a:cs typeface="Calibri"/>
              </a:rPr>
              <a:t>ont</a:t>
            </a:r>
            <a:r>
              <a:rPr i="1" spc="-15" dirty="0">
                <a:latin typeface="Calibri"/>
                <a:cs typeface="Calibri"/>
              </a:rPr>
              <a:t>r</a:t>
            </a:r>
            <a:r>
              <a:rPr i="1" spc="-5" dirty="0">
                <a:latin typeface="Calibri"/>
                <a:cs typeface="Calibri"/>
              </a:rPr>
              <a:t>a</a:t>
            </a:r>
            <a:r>
              <a:rPr i="1" dirty="0">
                <a:latin typeface="Calibri"/>
                <a:cs typeface="Calibri"/>
              </a:rPr>
              <a:t>c</a:t>
            </a:r>
            <a:r>
              <a:rPr i="1" spc="-15" dirty="0">
                <a:latin typeface="Calibri"/>
                <a:cs typeface="Calibri"/>
              </a:rPr>
              <a:t>t</a:t>
            </a:r>
            <a:r>
              <a:rPr i="1" spc="-5" dirty="0">
                <a:latin typeface="Calibri"/>
                <a:cs typeface="Calibri"/>
              </a:rPr>
              <a:t>or </a:t>
            </a:r>
            <a:r>
              <a:rPr spc="-10" dirty="0">
                <a:latin typeface="Calibri"/>
                <a:cs typeface="Calibri"/>
              </a:rPr>
              <a:t>p</a:t>
            </a:r>
            <a:r>
              <a:rPr spc="-15" dirty="0">
                <a:latin typeface="Calibri"/>
                <a:cs typeface="Calibri"/>
              </a:rPr>
              <a:t>r</a:t>
            </a:r>
            <a:r>
              <a:rPr spc="-5" dirty="0">
                <a:latin typeface="Calibri"/>
                <a:cs typeface="Calibri"/>
              </a:rPr>
              <a:t>os</a:t>
            </a:r>
            <a:r>
              <a:rPr spc="-15" dirty="0">
                <a:latin typeface="Calibri"/>
                <a:cs typeface="Calibri"/>
              </a:rPr>
              <a:t>e</a:t>
            </a:r>
            <a:r>
              <a:rPr spc="-5" dirty="0">
                <a:latin typeface="Calibri"/>
                <a:cs typeface="Calibri"/>
              </a:rPr>
              <a:t>s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khusu</a:t>
            </a:r>
            <a:r>
              <a:rPr spc="-10" dirty="0">
                <a:latin typeface="Calibri"/>
                <a:cs typeface="Calibri"/>
              </a:rPr>
              <a:t>s</a:t>
            </a:r>
            <a:r>
              <a:rPr spc="-5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  <a:p>
            <a:pPr marL="452438" lvl="1" indent="-452438">
              <a:lnSpc>
                <a:spcPts val="1000"/>
              </a:lnSpc>
              <a:spcBef>
                <a:spcPts val="8"/>
              </a:spcBef>
              <a:buFont typeface="Calibri"/>
              <a:buAutoNum type="arabicPeriod" startAt="13"/>
            </a:pPr>
            <a:endParaRPr dirty="0"/>
          </a:p>
          <a:p>
            <a:pPr marL="452438" marR="13970" lvl="1" indent="-452438" algn="just">
              <a:buFont typeface="Calibri"/>
              <a:buAutoNum type="arabicPeriod" startAt="13"/>
              <a:tabLst>
                <a:tab pos="297181" algn="l"/>
              </a:tabLst>
            </a:pPr>
            <a:r>
              <a:rPr spc="-30" dirty="0">
                <a:latin typeface="Calibri"/>
                <a:cs typeface="Calibri"/>
              </a:rPr>
              <a:t>P</a:t>
            </a:r>
            <a:r>
              <a:rPr spc="-5" dirty="0">
                <a:latin typeface="Calibri"/>
                <a:cs typeface="Calibri"/>
              </a:rPr>
              <a:t>er</a:t>
            </a:r>
            <a:r>
              <a:rPr dirty="0">
                <a:latin typeface="Calibri"/>
                <a:cs typeface="Calibri"/>
              </a:rPr>
              <a:t>u</a:t>
            </a:r>
            <a:r>
              <a:rPr spc="-5" dirty="0">
                <a:latin typeface="Calibri"/>
                <a:cs typeface="Calibri"/>
              </a:rPr>
              <a:t>saha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0" dirty="0">
                <a:latin typeface="Calibri"/>
                <a:cs typeface="Calibri"/>
              </a:rPr>
              <a:t>n 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h</a:t>
            </a:r>
            <a:r>
              <a:rPr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r</a:t>
            </a:r>
            <a:r>
              <a:rPr spc="5" dirty="0">
                <a:latin typeface="Calibri"/>
                <a:cs typeface="Calibri"/>
              </a:rPr>
              <a:t>u</a:t>
            </a:r>
            <a:r>
              <a:rPr spc="-5" dirty="0">
                <a:latin typeface="Calibri"/>
                <a:cs typeface="Calibri"/>
              </a:rPr>
              <a:t>s </a:t>
            </a:r>
            <a:r>
              <a:rPr spc="-1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men</a:t>
            </a:r>
            <a:r>
              <a:rPr spc="5" dirty="0">
                <a:latin typeface="Calibri"/>
                <a:cs typeface="Calibri"/>
              </a:rPr>
              <a:t>g</a:t>
            </a:r>
            <a:r>
              <a:rPr spc="-5" dirty="0">
                <a:latin typeface="Calibri"/>
                <a:cs typeface="Calibri"/>
              </a:rPr>
              <a:t>ident</a:t>
            </a:r>
            <a:r>
              <a:rPr dirty="0">
                <a:latin typeface="Calibri"/>
                <a:cs typeface="Calibri"/>
              </a:rPr>
              <a:t>i</a:t>
            </a:r>
            <a:r>
              <a:rPr spc="-5" dirty="0">
                <a:latin typeface="Calibri"/>
                <a:cs typeface="Calibri"/>
              </a:rPr>
              <a:t>fi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s</a:t>
            </a:r>
            <a:r>
              <a:rPr spc="-5" dirty="0">
                <a:latin typeface="Calibri"/>
                <a:cs typeface="Calibri"/>
              </a:rPr>
              <a:t>i </a:t>
            </a:r>
            <a:r>
              <a:rPr spc="-10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0" dirty="0">
                <a:latin typeface="Calibri"/>
                <a:cs typeface="Calibri"/>
              </a:rPr>
              <a:t>n 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mengelola </a:t>
            </a:r>
            <a:r>
              <a:rPr spc="-10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ri</a:t>
            </a:r>
            <a:r>
              <a:rPr dirty="0">
                <a:latin typeface="Calibri"/>
                <a:cs typeface="Calibri"/>
              </a:rPr>
              <a:t>s</a:t>
            </a:r>
            <a:r>
              <a:rPr spc="-5" dirty="0">
                <a:latin typeface="Calibri"/>
                <a:cs typeface="Calibri"/>
              </a:rPr>
              <a:t>i</a:t>
            </a:r>
            <a:r>
              <a:rPr spc="-40" dirty="0">
                <a:latin typeface="Calibri"/>
                <a:cs typeface="Calibri"/>
              </a:rPr>
              <a:t>k</a:t>
            </a:r>
            <a:r>
              <a:rPr spc="-10" dirty="0">
                <a:latin typeface="Calibri"/>
                <a:cs typeface="Calibri"/>
              </a:rPr>
              <a:t>o </a:t>
            </a:r>
            <a:r>
              <a:rPr spc="-10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y</a:t>
            </a:r>
            <a:r>
              <a:rPr spc="-5" dirty="0">
                <a:latin typeface="Calibri"/>
                <a:cs typeface="Calibri"/>
              </a:rPr>
              <a:t>ang </a:t>
            </a:r>
            <a:r>
              <a:rPr spc="-10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ber</a:t>
            </a:r>
            <a:r>
              <a:rPr spc="-15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ai</a:t>
            </a:r>
            <a:r>
              <a:rPr spc="-15" dirty="0">
                <a:latin typeface="Calibri"/>
                <a:cs typeface="Calibri"/>
              </a:rPr>
              <a:t>t</a:t>
            </a:r>
            <a:r>
              <a:rPr spc="-5" dirty="0">
                <a:latin typeface="Calibri"/>
                <a:cs typeface="Calibri"/>
              </a:rPr>
              <a:t>an 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den</a:t>
            </a:r>
            <a:r>
              <a:rPr spc="-35" dirty="0">
                <a:latin typeface="Calibri"/>
                <a:cs typeface="Calibri"/>
              </a:rPr>
              <a:t>g</a:t>
            </a:r>
            <a:r>
              <a:rPr spc="-5" dirty="0">
                <a:latin typeface="Calibri"/>
                <a:cs typeface="Calibri"/>
              </a:rPr>
              <a:t>an pe</a:t>
            </a:r>
            <a:r>
              <a:rPr spc="-25" dirty="0">
                <a:latin typeface="Calibri"/>
                <a:cs typeface="Calibri"/>
              </a:rPr>
              <a:t>n</a:t>
            </a:r>
            <a:r>
              <a:rPr spc="-15" dirty="0">
                <a:latin typeface="Calibri"/>
                <a:cs typeface="Calibri"/>
              </a:rPr>
              <a:t>y</a:t>
            </a:r>
            <a:r>
              <a:rPr spc="-5" dirty="0">
                <a:latin typeface="Calibri"/>
                <a:cs typeface="Calibri"/>
              </a:rPr>
              <a:t>edia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0" dirty="0">
                <a:latin typeface="Calibri"/>
                <a:cs typeface="Calibri"/>
              </a:rPr>
              <a:t>n   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</a:t>
            </a:r>
            <a:r>
              <a:rPr spc="-15" dirty="0">
                <a:latin typeface="Calibri"/>
                <a:cs typeface="Calibri"/>
              </a:rPr>
              <a:t>r</a:t>
            </a:r>
            <a:r>
              <a:rPr spc="-5" dirty="0">
                <a:latin typeface="Calibri"/>
                <a:cs typeface="Calibri"/>
              </a:rPr>
              <a:t>oses   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0" dirty="0">
                <a:latin typeface="Calibri"/>
                <a:cs typeface="Calibri"/>
              </a:rPr>
              <a:t>n   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</a:t>
            </a:r>
            <a:r>
              <a:rPr spc="-15" dirty="0">
                <a:latin typeface="Calibri"/>
                <a:cs typeface="Calibri"/>
              </a:rPr>
              <a:t>r</a:t>
            </a:r>
            <a:r>
              <a:rPr spc="-10" dirty="0">
                <a:latin typeface="Calibri"/>
                <a:cs typeface="Calibri"/>
              </a:rPr>
              <a:t>o</a:t>
            </a:r>
            <a:r>
              <a:rPr spc="-5" dirty="0">
                <a:latin typeface="Calibri"/>
                <a:cs typeface="Calibri"/>
              </a:rPr>
              <a:t>duk   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oleh   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pi</a:t>
            </a:r>
            <a:r>
              <a:rPr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ak   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lu</a:t>
            </a:r>
            <a:r>
              <a:rPr dirty="0">
                <a:latin typeface="Calibri"/>
                <a:cs typeface="Calibri"/>
              </a:rPr>
              <a:t>a</a:t>
            </a:r>
            <a:r>
              <a:rPr spc="-90" dirty="0">
                <a:latin typeface="Calibri"/>
                <a:cs typeface="Calibri"/>
              </a:rPr>
              <a:t>r</a:t>
            </a:r>
            <a:r>
              <a:rPr spc="-5" dirty="0">
                <a:latin typeface="Calibri"/>
                <a:cs typeface="Calibri"/>
              </a:rPr>
              <a:t>,   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</a:t>
            </a:r>
            <a:r>
              <a:rPr spc="-15" dirty="0">
                <a:latin typeface="Calibri"/>
                <a:cs typeface="Calibri"/>
              </a:rPr>
              <a:t>e</a:t>
            </a:r>
            <a:r>
              <a:rPr spc="-5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t</a:t>
            </a:r>
            <a:r>
              <a:rPr spc="-5" dirty="0">
                <a:latin typeface="Calibri"/>
                <a:cs typeface="Calibri"/>
              </a:rPr>
              <a:t>a   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</a:t>
            </a:r>
            <a:r>
              <a:rPr spc="-15" dirty="0">
                <a:latin typeface="Calibri"/>
                <a:cs typeface="Calibri"/>
              </a:rPr>
              <a:t>r</a:t>
            </a:r>
            <a:r>
              <a:rPr spc="-10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se</a:t>
            </a:r>
            <a:r>
              <a:rPr spc="-5" dirty="0">
                <a:latin typeface="Calibri"/>
                <a:cs typeface="Calibri"/>
              </a:rPr>
              <a:t>s   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</a:t>
            </a:r>
            <a:r>
              <a:rPr spc="-5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l</a:t>
            </a:r>
            <a:r>
              <a:rPr spc="-5" dirty="0">
                <a:latin typeface="Calibri"/>
                <a:cs typeface="Calibri"/>
              </a:rPr>
              <a:t>ek</a:t>
            </a:r>
            <a:r>
              <a:rPr spc="-15" dirty="0">
                <a:latin typeface="Calibri"/>
                <a:cs typeface="Calibri"/>
              </a:rPr>
              <a:t>s</a:t>
            </a:r>
            <a:r>
              <a:rPr spc="-5" dirty="0">
                <a:latin typeface="Calibri"/>
                <a:cs typeface="Calibri"/>
              </a:rPr>
              <a:t>i   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0" dirty="0">
                <a:latin typeface="Calibri"/>
                <a:cs typeface="Calibri"/>
              </a:rPr>
              <a:t>n</a:t>
            </a:r>
            <a:r>
              <a:rPr spc="-5" dirty="0">
                <a:latin typeface="Calibri"/>
                <a:cs typeface="Calibri"/>
              </a:rPr>
              <a:t> pen</a:t>
            </a:r>
            <a:r>
              <a:rPr spc="5" dirty="0">
                <a:latin typeface="Calibri"/>
                <a:cs typeface="Calibri"/>
              </a:rPr>
              <a:t>g</a:t>
            </a:r>
            <a:r>
              <a:rPr spc="-5" dirty="0">
                <a:latin typeface="Calibri"/>
                <a:cs typeface="Calibri"/>
              </a:rPr>
              <a:t>gunaa</a:t>
            </a:r>
            <a:r>
              <a:rPr dirty="0">
                <a:latin typeface="Calibri"/>
                <a:cs typeface="Calibri"/>
              </a:rPr>
              <a:t>n</a:t>
            </a:r>
            <a:r>
              <a:rPr spc="-25" dirty="0">
                <a:latin typeface="Calibri"/>
                <a:cs typeface="Calibri"/>
              </a:rPr>
              <a:t>n</a:t>
            </a:r>
            <a:r>
              <a:rPr spc="-15" dirty="0">
                <a:latin typeface="Calibri"/>
                <a:cs typeface="Calibri"/>
              </a:rPr>
              <a:t>y</a:t>
            </a:r>
            <a:r>
              <a:rPr spc="-5" dirty="0">
                <a:latin typeface="Calibri"/>
                <a:cs typeface="Calibri"/>
              </a:rPr>
              <a:t>a.</a:t>
            </a:r>
            <a:endParaRPr dirty="0">
              <a:latin typeface="Calibri"/>
              <a:cs typeface="Calibri"/>
            </a:endParaRPr>
          </a:p>
          <a:p>
            <a:pPr marL="452438" lvl="1" indent="-452438">
              <a:lnSpc>
                <a:spcPts val="1000"/>
              </a:lnSpc>
              <a:spcBef>
                <a:spcPts val="8"/>
              </a:spcBef>
              <a:buFont typeface="Calibri"/>
              <a:buAutoNum type="arabicPeriod" startAt="13"/>
            </a:pPr>
            <a:endParaRPr dirty="0"/>
          </a:p>
          <a:p>
            <a:pPr marL="452438" marR="14604" lvl="1" indent="-452438" algn="just">
              <a:buFont typeface="Calibri"/>
              <a:buAutoNum type="arabicPeriod" startAt="13"/>
              <a:tabLst>
                <a:tab pos="326391" algn="l"/>
              </a:tabLst>
            </a:pPr>
            <a:r>
              <a:rPr spc="-30" dirty="0">
                <a:latin typeface="Calibri"/>
                <a:cs typeface="Calibri"/>
              </a:rPr>
              <a:t>P</a:t>
            </a:r>
            <a:r>
              <a:rPr spc="-5" dirty="0">
                <a:latin typeface="Calibri"/>
                <a:cs typeface="Calibri"/>
              </a:rPr>
              <a:t>erusah</a:t>
            </a:r>
            <a:r>
              <a:rPr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an  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h</a:t>
            </a:r>
            <a:r>
              <a:rPr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rus  </a:t>
            </a:r>
            <a:r>
              <a:rPr spc="-10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m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n</a:t>
            </a:r>
            <a:r>
              <a:rPr spc="-30" dirty="0">
                <a:latin typeface="Calibri"/>
                <a:cs typeface="Calibri"/>
              </a:rPr>
              <a:t>s</a:t>
            </a:r>
            <a:r>
              <a:rPr spc="-15" dirty="0">
                <a:latin typeface="Calibri"/>
                <a:cs typeface="Calibri"/>
              </a:rPr>
              <a:t>y</a:t>
            </a:r>
            <a:r>
              <a:rPr spc="-5" dirty="0">
                <a:latin typeface="Calibri"/>
                <a:cs typeface="Calibri"/>
              </a:rPr>
              <a:t>a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spc="-15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an  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b</a:t>
            </a:r>
            <a:r>
              <a:rPr dirty="0">
                <a:latin typeface="Calibri"/>
                <a:cs typeface="Calibri"/>
              </a:rPr>
              <a:t>a</a:t>
            </a:r>
            <a:r>
              <a:rPr spc="-20" dirty="0">
                <a:latin typeface="Calibri"/>
                <a:cs typeface="Calibri"/>
              </a:rPr>
              <a:t>h</a:t>
            </a:r>
            <a:r>
              <a:rPr spc="-30" dirty="0">
                <a:latin typeface="Calibri"/>
                <a:cs typeface="Calibri"/>
              </a:rPr>
              <a:t>w</a:t>
            </a:r>
            <a:r>
              <a:rPr spc="-5" dirty="0">
                <a:latin typeface="Calibri"/>
                <a:cs typeface="Calibri"/>
              </a:rPr>
              <a:t>a  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pe</a:t>
            </a:r>
            <a:r>
              <a:rPr spc="-25" dirty="0">
                <a:latin typeface="Calibri"/>
                <a:cs typeface="Calibri"/>
              </a:rPr>
              <a:t>n</a:t>
            </a:r>
            <a:r>
              <a:rPr spc="-15" dirty="0">
                <a:latin typeface="Calibri"/>
                <a:cs typeface="Calibri"/>
              </a:rPr>
              <a:t>y</a:t>
            </a:r>
            <a:r>
              <a:rPr spc="-5" dirty="0">
                <a:latin typeface="Calibri"/>
                <a:cs typeface="Calibri"/>
              </a:rPr>
              <a:t>edia  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e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s</a:t>
            </a:r>
            <a:r>
              <a:rPr spc="-20" dirty="0">
                <a:latin typeface="Calibri"/>
                <a:cs typeface="Calibri"/>
              </a:rPr>
              <a:t>t</a:t>
            </a:r>
            <a:r>
              <a:rPr spc="-5" dirty="0">
                <a:latin typeface="Calibri"/>
                <a:cs typeface="Calibri"/>
              </a:rPr>
              <a:t>ernal  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m</a:t>
            </a:r>
            <a:r>
              <a:rPr spc="-15" dirty="0">
                <a:latin typeface="Calibri"/>
                <a:cs typeface="Calibri"/>
              </a:rPr>
              <a:t>e</a:t>
            </a:r>
            <a:r>
              <a:rPr spc="5" dirty="0">
                <a:latin typeface="Calibri"/>
                <a:cs typeface="Calibri"/>
              </a:rPr>
              <a:t>n</a:t>
            </a:r>
            <a:r>
              <a:rPr spc="-35" dirty="0">
                <a:latin typeface="Calibri"/>
                <a:cs typeface="Calibri"/>
              </a:rPr>
              <a:t>g</a:t>
            </a:r>
            <a:r>
              <a:rPr spc="-5" dirty="0">
                <a:latin typeface="Calibri"/>
                <a:cs typeface="Calibri"/>
              </a:rPr>
              <a:t>apli</a:t>
            </a:r>
            <a:r>
              <a:rPr spc="-15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s</a:t>
            </a:r>
            <a:r>
              <a:rPr spc="-5" dirty="0">
                <a:latin typeface="Calibri"/>
                <a:cs typeface="Calibri"/>
              </a:rPr>
              <a:t>i</a:t>
            </a:r>
            <a:r>
              <a:rPr spc="-15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an pen</a:t>
            </a:r>
            <a:r>
              <a:rPr spc="-20" dirty="0">
                <a:latin typeface="Calibri"/>
                <a:cs typeface="Calibri"/>
              </a:rPr>
              <a:t>g</a:t>
            </a:r>
            <a:r>
              <a:rPr spc="-5" dirty="0">
                <a:latin typeface="Calibri"/>
                <a:cs typeface="Calibri"/>
              </a:rPr>
              <a:t>endalian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untuk </a:t>
            </a:r>
            <a:r>
              <a:rPr spc="-10" dirty="0">
                <a:latin typeface="Calibri"/>
                <a:cs typeface="Calibri"/>
              </a:rPr>
              <a:t>m</a:t>
            </a:r>
            <a:r>
              <a:rPr spc="-15"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ma</a:t>
            </a:r>
            <a:r>
              <a:rPr spc="-25" dirty="0">
                <a:latin typeface="Calibri"/>
                <a:cs typeface="Calibri"/>
              </a:rPr>
              <a:t>s</a:t>
            </a:r>
            <a:r>
              <a:rPr spc="-5" dirty="0">
                <a:latin typeface="Calibri"/>
                <a:cs typeface="Calibri"/>
              </a:rPr>
              <a:t>ti</a:t>
            </a:r>
            <a:r>
              <a:rPr spc="-15" dirty="0">
                <a:latin typeface="Calibri"/>
                <a:cs typeface="Calibri"/>
              </a:rPr>
              <a:t>k</a:t>
            </a:r>
            <a:r>
              <a:rPr spc="-5" dirty="0">
                <a:latin typeface="Calibri"/>
                <a:cs typeface="Calibri"/>
              </a:rPr>
              <a:t>an</a:t>
            </a:r>
            <a:r>
              <a:rPr spc="4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pe</a:t>
            </a:r>
            <a:r>
              <a:rPr spc="-20" dirty="0">
                <a:latin typeface="Calibri"/>
                <a:cs typeface="Calibri"/>
              </a:rPr>
              <a:t>r</a:t>
            </a:r>
            <a:r>
              <a:rPr spc="-35" dirty="0">
                <a:latin typeface="Calibri"/>
                <a:cs typeface="Calibri"/>
              </a:rPr>
              <a:t>s</a:t>
            </a:r>
            <a:r>
              <a:rPr spc="-15" dirty="0">
                <a:latin typeface="Calibri"/>
                <a:cs typeface="Calibri"/>
              </a:rPr>
              <a:t>y</a:t>
            </a:r>
            <a:r>
              <a:rPr spc="-5" dirty="0">
                <a:latin typeface="Calibri"/>
                <a:cs typeface="Calibri"/>
              </a:rPr>
              <a:t>a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at</a:t>
            </a:r>
            <a:r>
              <a:rPr spc="-5" dirty="0">
                <a:latin typeface="Calibri"/>
                <a:cs typeface="Calibri"/>
              </a:rPr>
              <a:t>an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t</a:t>
            </a:r>
            <a:r>
              <a:rPr spc="-5" dirty="0">
                <a:latin typeface="Calibri"/>
                <a:cs typeface="Calibri"/>
              </a:rPr>
              <a:t>elah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di</a:t>
            </a:r>
            <a:r>
              <a:rPr dirty="0">
                <a:latin typeface="Calibri"/>
                <a:cs typeface="Calibri"/>
              </a:rPr>
              <a:t>p</a:t>
            </a:r>
            <a:r>
              <a:rPr spc="-5" dirty="0">
                <a:latin typeface="Calibri"/>
                <a:cs typeface="Calibri"/>
              </a:rPr>
              <a:t>enuhi.</a:t>
            </a:r>
            <a:endParaRPr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826806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40509"/>
            <a:ext cx="9906000" cy="524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300335"/>
            <a:ext cx="63310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2400" b="1" dirty="0" smtClean="0">
                <a:sym typeface="Wingdings" pitchFamily="2" charset="2"/>
              </a:rPr>
              <a:t>E. OPERATION</a:t>
            </a:r>
            <a:endParaRPr lang="en-US" sz="2400" b="1" dirty="0"/>
          </a:p>
        </p:txBody>
      </p:sp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E85B78-FF2D-4232-AFFB-22F38FDEF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99300" y="6492875"/>
            <a:ext cx="2311400" cy="365125"/>
          </a:xfrm>
        </p:spPr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xmlns="" id="{AED49484-D783-41D3-8452-9F286FA2EBA3}"/>
              </a:ext>
            </a:extLst>
          </p:cNvPr>
          <p:cNvSpPr txBox="1"/>
          <p:nvPr/>
        </p:nvSpPr>
        <p:spPr>
          <a:xfrm>
            <a:off x="1081920" y="1371600"/>
            <a:ext cx="8747880" cy="717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3056902" algn="just"/>
            <a:r>
              <a:rPr lang="id-ID" sz="2400" b="1" spc="-5" dirty="0">
                <a:latin typeface="Calibri"/>
                <a:cs typeface="Calibri"/>
              </a:rPr>
              <a:t>Control</a:t>
            </a:r>
            <a:r>
              <a:rPr lang="id-ID" sz="2400" b="1" spc="-20" dirty="0">
                <a:latin typeface="Calibri"/>
                <a:cs typeface="Calibri"/>
              </a:rPr>
              <a:t> </a:t>
            </a:r>
            <a:r>
              <a:rPr lang="id-ID" sz="2400" b="1" spc="-5" dirty="0">
                <a:latin typeface="Calibri"/>
                <a:cs typeface="Calibri"/>
              </a:rPr>
              <a:t>of </a:t>
            </a:r>
            <a:r>
              <a:rPr lang="id-ID" sz="2400" b="1" spc="-15" dirty="0">
                <a:latin typeface="Calibri"/>
                <a:cs typeface="Calibri"/>
              </a:rPr>
              <a:t>e</a:t>
            </a:r>
            <a:r>
              <a:rPr lang="id-ID" sz="2400" b="1" spc="-5" dirty="0">
                <a:latin typeface="Calibri"/>
                <a:cs typeface="Calibri"/>
              </a:rPr>
              <a:t>x</a:t>
            </a:r>
            <a:r>
              <a:rPr lang="id-ID" sz="2400" b="1" spc="-20" dirty="0">
                <a:latin typeface="Calibri"/>
                <a:cs typeface="Calibri"/>
              </a:rPr>
              <a:t>t</a:t>
            </a:r>
            <a:r>
              <a:rPr lang="id-ID" sz="2400" b="1" spc="-5" dirty="0">
                <a:latin typeface="Calibri"/>
                <a:cs typeface="Calibri"/>
              </a:rPr>
              <a:t>e</a:t>
            </a:r>
            <a:r>
              <a:rPr lang="id-ID" sz="2400" b="1" dirty="0">
                <a:latin typeface="Calibri"/>
                <a:cs typeface="Calibri"/>
              </a:rPr>
              <a:t>r</a:t>
            </a:r>
            <a:r>
              <a:rPr lang="id-ID" sz="2400" b="1" spc="-5" dirty="0">
                <a:latin typeface="Calibri"/>
                <a:cs typeface="Calibri"/>
              </a:rPr>
              <a:t>nal provider</a:t>
            </a: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xmlns="" id="{2903CAAD-9B1D-4A71-BDA2-FE050758993F}"/>
              </a:ext>
            </a:extLst>
          </p:cNvPr>
          <p:cNvSpPr txBox="1"/>
          <p:nvPr/>
        </p:nvSpPr>
        <p:spPr>
          <a:xfrm>
            <a:off x="1066800" y="1721070"/>
            <a:ext cx="8345213" cy="39177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</a:endParaRPr>
          </a:p>
          <a:p>
            <a:pPr marL="3048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.17 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P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erusah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</a:t>
            </a:r>
            <a:r>
              <a:rPr kumimoji="0" b="0" i="0" u="none" strike="noStrike" kern="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h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rus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cs typeface="Calibri"/>
            </a:endParaRPr>
          </a:p>
          <a:p>
            <a:pPr marL="203201" marR="13970" lvl="0" indent="-172721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>
                <a:tab pos="202566" algn="l"/>
              </a:tabLst>
              <a:defRPr/>
            </a:pP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m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en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f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ini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i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 </a:t>
            </a:r>
            <a:r>
              <a:rPr kumimoji="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p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os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s, </a:t>
            </a:r>
            <a:r>
              <a:rPr kumimoji="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g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gung </a:t>
            </a:r>
            <a:r>
              <a:rPr kumimoji="0" b="0" i="0" u="none" strike="noStrike" kern="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j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w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ab, </a:t>
            </a:r>
            <a:r>
              <a:rPr kumimoji="0" b="0" i="0" u="none" strike="noStrike" kern="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 </a:t>
            </a:r>
            <a:r>
              <a:rPr kumimoji="0" b="0" i="0" u="none" strike="noStrike" kern="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w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w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enang </a:t>
            </a:r>
            <a:r>
              <a:rPr kumimoji="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as </a:t>
            </a:r>
            <a:r>
              <a:rPr kumimoji="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u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 </a:t>
            </a:r>
            <a:r>
              <a:rPr kumimoji="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pen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g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saha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, peru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b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h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 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tus 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pengesahan,   pen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g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endalian  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pen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g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gun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   pe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y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edia   e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tern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l be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sar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</a:t>
            </a:r>
            <a:r>
              <a:rPr kumimoji="0" b="0" i="0" u="none" strike="noStrike" kern="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tus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pen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g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ahan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y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a.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cs typeface="Calibri"/>
            </a:endParaRPr>
          </a:p>
          <a:p>
            <a:pPr marL="203201" marR="12700" lvl="0" indent="-172721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>
                <a:tab pos="202566" algn="l"/>
              </a:tabLst>
              <a:defRPr/>
            </a:pP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m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melih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f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ar</a:t>
            </a:r>
            <a:r>
              <a:rPr kumimoji="0" b="0" i="0" u="none" strike="noStrike" kern="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pe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y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edia</a:t>
            </a:r>
            <a:r>
              <a:rPr kumimoji="0" b="0" i="0" u="none" strike="noStrike" kern="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ek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tern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l,</a:t>
            </a:r>
            <a:r>
              <a:rPr kumimoji="0" b="0" i="0" u="none" strike="noStrike" kern="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m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suk</a:t>
            </a:r>
            <a:r>
              <a:rPr kumimoji="0" b="0" i="0" u="none" strike="noStrike" kern="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u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</a:t>
            </a:r>
            <a:r>
              <a:rPr kumimoji="0" b="0" i="0" u="none" strike="noStrike" kern="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p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g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saha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,</a:t>
            </a:r>
            <a:r>
              <a:rPr kumimoji="0" b="0" i="0" u="none" strike="noStrike" kern="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ru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ng</a:t>
            </a:r>
            <a:r>
              <a:rPr kumimoji="0" b="0" i="0" u="none" strike="noStrike" kern="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ling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u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p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pen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g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ahan.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cs typeface="Calibri"/>
            </a:endParaRPr>
          </a:p>
          <a:p>
            <a:pPr marL="203201" marR="13970" lvl="0" indent="-172721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>
                <a:tab pos="202566" algn="l"/>
              </a:tabLst>
              <a:defRPr/>
            </a:pP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m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eng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aji  </a:t>
            </a:r>
            <a:r>
              <a:rPr kumimoji="0" b="0" i="0" u="none" strike="noStrike" kern="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ul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ng  </a:t>
            </a:r>
            <a:r>
              <a:rPr kumimoji="0" b="0" i="0" u="none" strike="noStrike" kern="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1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(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</a:t>
            </a:r>
            <a:r>
              <a:rPr kumimoji="0" b="0" i="1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view)  </a:t>
            </a:r>
            <a:r>
              <a:rPr kumimoji="0" b="0" i="1" u="none" strike="noStrike" kern="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inerja  </a:t>
            </a:r>
            <a:r>
              <a:rPr kumimoji="0" b="0" i="0" u="none" strike="noStrike" kern="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pe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yedia  </a:t>
            </a:r>
            <a:r>
              <a:rPr kumimoji="0" b="0" i="0" u="none" strike="noStrike" kern="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rn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l  </a:t>
            </a:r>
            <a:r>
              <a:rPr kumimoji="0" b="0" i="0" u="none" strike="noStrike" kern="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se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ca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  </a:t>
            </a:r>
            <a:r>
              <a:rPr kumimoji="0" b="0" i="0" u="none" strike="noStrike" kern="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ber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ala,  </a:t>
            </a:r>
            <a:r>
              <a:rPr kumimoji="0" b="0" i="0" u="none" strike="noStrike" kern="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te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m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suk </a:t>
            </a:r>
            <a:r>
              <a:rPr kumimoji="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u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ian</a:t>
            </a:r>
            <a:r>
              <a:rPr kumimoji="0" b="0" i="0" u="none" strike="noStrike" kern="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p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os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s,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p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o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duk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ep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</a:t>
            </a:r>
            <a:r>
              <a:rPr kumimoji="0" b="0" i="0" u="none" strike="noStrike" kern="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w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ak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u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pengiriman.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cs typeface="Calibri"/>
            </a:endParaRPr>
          </a:p>
          <a:p>
            <a:pPr marL="203201" marR="14604" lvl="0" indent="-172721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>
                <a:tab pos="202566" algn="l"/>
              </a:tabLst>
              <a:defRPr/>
            </a:pP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m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tu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 </a:t>
            </a:r>
            <a:r>
              <a:rPr kumimoji="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tin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 </a:t>
            </a:r>
            <a:r>
              <a:rPr kumimoji="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ya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ng </a:t>
            </a:r>
            <a:r>
              <a:rPr kumimoji="0" b="0" i="0" u="none" strike="noStrike" kern="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di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p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erlu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 </a:t>
            </a:r>
            <a:r>
              <a:rPr kumimoji="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eti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 </a:t>
            </a:r>
            <a:r>
              <a:rPr kumimoji="0" b="0" i="0" u="none" strike="noStrike" kern="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terjadi </a:t>
            </a:r>
            <a:r>
              <a:rPr kumimoji="0" b="0" i="0" u="none" strike="noStrike" kern="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ti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u</a:t>
            </a:r>
            <a:r>
              <a:rPr kumimoji="0" b="0" i="0" u="none" strike="noStrike" kern="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ian </a:t>
            </a:r>
            <a:r>
              <a:rPr kumimoji="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per</a:t>
            </a:r>
            <a:r>
              <a:rPr kumimoji="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y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 oleh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pe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y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edia</a:t>
            </a:r>
            <a:r>
              <a:rPr kumimoji="0" b="0" i="0" u="none" strike="noStrike" kern="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ernal.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cs typeface="Calibri"/>
            </a:endParaRPr>
          </a:p>
          <a:p>
            <a:pPr marL="203201" marR="12700" lvl="0" indent="-172721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>
                <a:tab pos="202566" algn="l"/>
              </a:tabLst>
              <a:defRPr/>
            </a:pP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m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tu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 </a:t>
            </a:r>
            <a:r>
              <a:rPr kumimoji="0" b="0" i="0" u="none" strike="noStrike" kern="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pe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</a:t>
            </a:r>
            <a:r>
              <a:rPr kumimoji="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y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 </a:t>
            </a:r>
            <a:r>
              <a:rPr kumimoji="0" b="0" i="0" u="none" strike="noStrike" kern="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untuk </a:t>
            </a:r>
            <a:r>
              <a:rPr kumimoji="0" b="0" i="0" u="none" strike="noStrike" kern="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m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g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endali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 </a:t>
            </a:r>
            <a:r>
              <a:rPr kumimoji="0" b="0" i="0" u="none" strike="noStrike" kern="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o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umen/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m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 </a:t>
            </a:r>
            <a:r>
              <a:rPr kumimoji="0" b="0" i="0" u="none" strike="noStrike" kern="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(d</a:t>
            </a:r>
            <a:r>
              <a:rPr kumimoji="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o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c</a:t>
            </a:r>
            <a:r>
              <a:rPr kumimoji="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u</a:t>
            </a:r>
            <a:r>
              <a:rPr kumimoji="0" b="0" i="1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m</a:t>
            </a:r>
            <a:r>
              <a:rPr kumimoji="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1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nte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 in</a:t>
            </a:r>
            <a:r>
              <a:rPr kumimoji="0" b="0" i="1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f</a:t>
            </a:r>
            <a:r>
              <a:rPr kumimoji="0" b="0" i="1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orm</a:t>
            </a:r>
            <a:r>
              <a:rPr kumimoji="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ti</a:t>
            </a:r>
            <a:r>
              <a:rPr kumimoji="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o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n)    </a:t>
            </a:r>
            <a:r>
              <a:rPr kumimoji="0" b="0" i="1" u="none" strike="noStrike" kern="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y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ang    </a:t>
            </a:r>
            <a:r>
              <a:rPr kumimoji="0" b="0" i="0" u="none" strike="noStrike" kern="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di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b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uat    </a:t>
            </a:r>
            <a:r>
              <a:rPr kumimoji="0" b="0" i="0" u="none" strike="noStrike" kern="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/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au    </a:t>
            </a:r>
            <a:r>
              <a:rPr kumimoji="0" b="0" i="0" u="none" strike="noStrike" kern="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i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i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mpan    </a:t>
            </a:r>
            <a:r>
              <a:rPr kumimoji="0" b="0" i="0" u="none" strike="noStrike" kern="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ol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h    </a:t>
            </a:r>
            <a:r>
              <a:rPr kumimoji="0" b="0" i="0" u="none" strike="noStrike" kern="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pe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y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edia    </a:t>
            </a:r>
            <a:r>
              <a:rPr kumimoji="0" b="0" i="0" u="none" strike="noStrike" kern="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x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ern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l (pema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ok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/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sup</a:t>
            </a:r>
            <a:r>
              <a:rPr kumimoji="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p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lie</a:t>
            </a:r>
            <a:r>
              <a:rPr kumimoji="0" b="0" i="1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)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.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3501355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40509"/>
            <a:ext cx="9906000" cy="524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300335"/>
            <a:ext cx="63310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2400" b="1" dirty="0" smtClean="0">
                <a:sym typeface="Wingdings" pitchFamily="2" charset="2"/>
              </a:rPr>
              <a:t>E. OPERATION</a:t>
            </a:r>
            <a:endParaRPr lang="en-US" sz="2400" b="1" dirty="0"/>
          </a:p>
        </p:txBody>
      </p:sp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E85B78-FF2D-4232-AFFB-22F38FDEF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99300" y="6492875"/>
            <a:ext cx="2311400" cy="365125"/>
          </a:xfrm>
        </p:spPr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xmlns="" id="{AED49484-D783-41D3-8452-9F286FA2EBA3}"/>
              </a:ext>
            </a:extLst>
          </p:cNvPr>
          <p:cNvSpPr txBox="1"/>
          <p:nvPr/>
        </p:nvSpPr>
        <p:spPr>
          <a:xfrm>
            <a:off x="1081920" y="1371600"/>
            <a:ext cx="8747880" cy="717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3056902" algn="just"/>
            <a:r>
              <a:rPr lang="id-ID" sz="2400" b="1" spc="-5" dirty="0">
                <a:latin typeface="Calibri"/>
                <a:cs typeface="Calibri"/>
              </a:rPr>
              <a:t>Control</a:t>
            </a:r>
            <a:r>
              <a:rPr lang="id-ID" sz="2400" b="1" spc="-20" dirty="0">
                <a:latin typeface="Calibri"/>
                <a:cs typeface="Calibri"/>
              </a:rPr>
              <a:t> </a:t>
            </a:r>
            <a:r>
              <a:rPr lang="id-ID" sz="2400" b="1" spc="-5" dirty="0">
                <a:latin typeface="Calibri"/>
                <a:cs typeface="Calibri"/>
              </a:rPr>
              <a:t>of </a:t>
            </a:r>
            <a:r>
              <a:rPr lang="id-ID" sz="2400" b="1" spc="-15" dirty="0">
                <a:latin typeface="Calibri"/>
                <a:cs typeface="Calibri"/>
              </a:rPr>
              <a:t>e</a:t>
            </a:r>
            <a:r>
              <a:rPr lang="id-ID" sz="2400" b="1" spc="-5" dirty="0">
                <a:latin typeface="Calibri"/>
                <a:cs typeface="Calibri"/>
              </a:rPr>
              <a:t>x</a:t>
            </a:r>
            <a:r>
              <a:rPr lang="id-ID" sz="2400" b="1" spc="-20" dirty="0">
                <a:latin typeface="Calibri"/>
                <a:cs typeface="Calibri"/>
              </a:rPr>
              <a:t>t</a:t>
            </a:r>
            <a:r>
              <a:rPr lang="id-ID" sz="2400" b="1" spc="-5" dirty="0">
                <a:latin typeface="Calibri"/>
                <a:cs typeface="Calibri"/>
              </a:rPr>
              <a:t>e</a:t>
            </a:r>
            <a:r>
              <a:rPr lang="id-ID" sz="2400" b="1" dirty="0">
                <a:latin typeface="Calibri"/>
                <a:cs typeface="Calibri"/>
              </a:rPr>
              <a:t>r</a:t>
            </a:r>
            <a:r>
              <a:rPr lang="id-ID" sz="2400" b="1" spc="-5" dirty="0">
                <a:latin typeface="Calibri"/>
                <a:cs typeface="Calibri"/>
              </a:rPr>
              <a:t>nal provider</a:t>
            </a:r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xmlns="" id="{090E4622-AC2E-46B3-BE6E-8BEA5808377B}"/>
              </a:ext>
            </a:extLst>
          </p:cNvPr>
          <p:cNvSpPr txBox="1"/>
          <p:nvPr/>
        </p:nvSpPr>
        <p:spPr>
          <a:xfrm>
            <a:off x="1066800" y="1850182"/>
            <a:ext cx="8540479" cy="432201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7188" marR="15875" lvl="1" indent="-344488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 startAt="18"/>
              <a:tabLst>
                <a:tab pos="281941" algn="l"/>
              </a:tabLst>
              <a:defRPr/>
            </a:pPr>
            <a:r>
              <a:rPr kumimoji="0" b="0" i="0" u="none" strike="noStrike" kern="0" cap="none" spc="-3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</a:t>
            </a:r>
            <a:r>
              <a:rPr kumimoji="0" b="0" i="0" u="none" strike="noStrike" kern="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eru</a:t>
            </a:r>
            <a:r>
              <a:rPr kumimoji="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</a:t>
            </a:r>
            <a:r>
              <a:rPr kumimoji="0" b="0" i="0" u="none" strike="noStrike" kern="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ahaan </a:t>
            </a:r>
            <a:r>
              <a:rPr kumimoji="0" b="0" i="0" u="none" strike="noStrike" kern="0" cap="none" spc="-7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h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rus </a:t>
            </a:r>
            <a:r>
              <a:rPr kumimoji="0" b="0" i="0" u="none" strike="noStrike" kern="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m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em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pert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i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mba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ng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an </a:t>
            </a:r>
            <a:r>
              <a:rPr kumimoji="0" b="0" i="0" u="none" strike="noStrike" kern="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h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sil </a:t>
            </a:r>
            <a:r>
              <a:rPr kumimoji="0" b="0" i="0" u="none" strike="noStrike" kern="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aji </a:t>
            </a:r>
            <a:r>
              <a:rPr kumimoji="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ul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ng </a:t>
            </a:r>
            <a:r>
              <a:rPr kumimoji="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ber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ala </a:t>
            </a:r>
            <a:r>
              <a:rPr kumimoji="0" b="0" i="0" u="none" strike="noStrike" kern="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kinerja </a:t>
            </a:r>
            <a:r>
              <a:rPr kumimoji="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pe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y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edia e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ernal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cs typeface="Calibri"/>
            </a:endParaRPr>
          </a:p>
          <a:p>
            <a:pPr marL="357188" marR="0" lvl="1" indent="-344488" defTabSz="914400" eaLnBrk="1" fontAlgn="auto" latinLnBrk="0" hangingPunct="1">
              <a:lnSpc>
                <a:spcPts val="85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 typeface="Calibri"/>
              <a:buAutoNum type="arabicPeriod" startAt="18"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</a:endParaRPr>
          </a:p>
          <a:p>
            <a:pPr marL="357188" marR="12700" lvl="1" indent="-344488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 startAt="18"/>
              <a:tabLst>
                <a:tab pos="277496" algn="l"/>
              </a:tabLst>
              <a:defRPr/>
            </a:pP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Aktivi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</a:t>
            </a:r>
            <a:r>
              <a:rPr kumimoji="0" b="0" i="0" u="none" strike="noStrike" kern="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v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er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i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fi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si</a:t>
            </a:r>
            <a:r>
              <a:rPr kumimoji="0" b="0" i="0" u="none" strike="noStrike" kern="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pe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yedia </a:t>
            </a:r>
            <a:r>
              <a:rPr kumimoji="0" b="0" i="0" u="none" strike="noStrike" kern="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ek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ern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l</a:t>
            </a:r>
            <a:r>
              <a:rPr kumimoji="0" b="0" i="0" u="none" strike="noStrike" kern="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h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rus</a:t>
            </a:r>
            <a:r>
              <a:rPr kumimoji="0" b="0" i="0" u="none" strike="noStrike" kern="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dil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ukan </a:t>
            </a:r>
            <a:r>
              <a:rPr kumimoji="0" b="0" i="0" u="none" strike="noStrike" kern="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sesuai </a:t>
            </a:r>
            <a:r>
              <a:rPr kumimoji="0" b="0" i="0" u="none" strike="noStrike" kern="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den</a:t>
            </a:r>
            <a:r>
              <a:rPr kumimoji="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g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an </a:t>
            </a:r>
            <a:r>
              <a:rPr kumimoji="0" b="0" i="0" u="none" strike="noStrike" kern="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i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i</a:t>
            </a:r>
            <a:r>
              <a:rPr kumimoji="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o </a:t>
            </a:r>
            <a:r>
              <a:rPr kumimoji="0" b="0" i="0" u="none" strike="noStrike" kern="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y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ang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elah</a:t>
            </a:r>
            <a:r>
              <a:rPr kumimoji="0" b="0" i="0" u="none" strike="noStrike" kern="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dii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d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tifi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asi</a:t>
            </a:r>
            <a:r>
              <a:rPr kumimoji="0" b="0" i="0" u="none" strike="noStrike" kern="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oleh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perusaha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n.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cs typeface="Calibri"/>
            </a:endParaRPr>
          </a:p>
          <a:p>
            <a:pPr marL="357188" marR="0" lvl="1" indent="-344488" defTabSz="914400" eaLnBrk="1" fontAlgn="auto" latinLnBrk="0" hangingPunct="1">
              <a:lnSpc>
                <a:spcPts val="95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 typeface="Calibri"/>
              <a:buAutoNum type="arabicPeriod" startAt="18"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</a:endParaRPr>
          </a:p>
          <a:p>
            <a:pPr marL="357188" marR="15240" lvl="1" indent="-344488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 startAt="18"/>
              <a:tabLst>
                <a:tab pos="271781" algn="l"/>
              </a:tabLst>
              <a:defRPr/>
            </a:pPr>
            <a:r>
              <a:rPr kumimoji="0" b="0" i="0" u="none" strike="noStrike" kern="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V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er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i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fi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i</a:t>
            </a:r>
            <a:r>
              <a:rPr kumimoji="0" b="0" i="0" u="none" strike="noStrike" kern="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ini</a:t>
            </a:r>
            <a:r>
              <a:rPr kumimoji="0" b="0" i="0" u="none" strike="noStrike" kern="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me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l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ip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u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ti</a:t>
            </a:r>
            <a:r>
              <a:rPr kumimoji="0" b="0" i="0" u="none" strike="noStrike" kern="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in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pe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i</a:t>
            </a:r>
            <a:r>
              <a:rPr kumimoji="0" b="0" i="0" u="none" strike="noStrike" kern="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au</a:t>
            </a:r>
            <a:r>
              <a:rPr kumimoji="0" b="0" i="0" u="none" strike="noStrike" kern="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penguji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</a:t>
            </a:r>
            <a:r>
              <a:rPr kumimoji="0" b="0" i="0" u="none" strike="noStrike" kern="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ber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ala</a:t>
            </a:r>
            <a:r>
              <a:rPr kumimoji="0" b="0" i="0" u="none" strike="noStrike" kern="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eti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d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</a:t>
            </a:r>
            <a:r>
              <a:rPr kumimoji="0" b="0" i="0" u="none" strike="noStrike" kern="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i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si</a:t>
            </a:r>
            <a:r>
              <a:rPr kumimoji="0" b="0" i="0" u="none" strike="noStrike" kern="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o</a:t>
            </a:r>
            <a:r>
              <a:rPr kumimoji="0" b="0" i="0" u="none" strike="noStrike" kern="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tin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g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gi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as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etid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suaia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,</a:t>
            </a:r>
            <a:r>
              <a:rPr kumimoji="0" b="0" i="0" u="none" strike="noStrike" kern="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er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m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asuk</a:t>
            </a:r>
            <a:r>
              <a:rPr kumimoji="0" b="0" i="0" u="none" strike="noStrike" kern="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o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duk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lsu 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(</a:t>
            </a:r>
            <a:r>
              <a:rPr kumimoji="0" b="0" i="1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c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o</a:t>
            </a:r>
            <a:r>
              <a:rPr kumimoji="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u</a:t>
            </a:r>
            <a:r>
              <a:rPr kumimoji="0" b="0" i="1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nt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er</a:t>
            </a:r>
            <a:r>
              <a:rPr kumimoji="0" b="0" i="1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f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eit</a:t>
            </a:r>
            <a:r>
              <a:rPr kumimoji="0" b="0" i="1" u="none" strike="noStrike" kern="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</a:t>
            </a:r>
            <a:r>
              <a:rPr kumimoji="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rt</a:t>
            </a:r>
            <a:r>
              <a:rPr kumimoji="0" b="0" i="1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)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.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cs typeface="Calibri"/>
            </a:endParaRPr>
          </a:p>
          <a:p>
            <a:pPr marL="357188" marR="0" lvl="1" indent="-344488" defTabSz="914400" eaLnBrk="1" fontAlgn="auto" latinLnBrk="0" hangingPunct="1">
              <a:lnSpc>
                <a:spcPts val="950"/>
              </a:lnSpc>
              <a:spcBef>
                <a:spcPts val="22"/>
              </a:spcBef>
              <a:spcAft>
                <a:spcPts val="0"/>
              </a:spcAft>
              <a:buClrTx/>
              <a:buSzTx/>
              <a:buFont typeface="Calibri"/>
              <a:buAutoNum type="arabicPeriod" startAt="18"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</a:endParaRPr>
          </a:p>
          <a:p>
            <a:pPr marL="357188" marR="14604" lvl="1" indent="-344488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 startAt="18"/>
              <a:tabLst>
                <a:tab pos="283846" algn="l"/>
              </a:tabLst>
              <a:defRPr/>
            </a:pP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Bilamana </a:t>
            </a:r>
            <a:r>
              <a:rPr kumimoji="0" b="0" i="0" u="none" strike="noStrike" kern="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lap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o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an </a:t>
            </a:r>
            <a:r>
              <a:rPr kumimoji="0" b="0" i="0" u="none" strike="noStrike" kern="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penguji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 </a:t>
            </a:r>
            <a:r>
              <a:rPr kumimoji="0" b="0" i="0" u="none" strike="noStrike" kern="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pe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y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edia </a:t>
            </a:r>
            <a:r>
              <a:rPr kumimoji="0" b="0" i="0" u="none" strike="noStrike" kern="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ern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l </a:t>
            </a:r>
            <a:r>
              <a:rPr kumimoji="0" b="0" i="0" u="none" strike="noStrike" kern="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digu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an </a:t>
            </a:r>
            <a:r>
              <a:rPr kumimoji="0" b="0" i="0" u="none" strike="noStrike" kern="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untuk </a:t>
            </a:r>
            <a:r>
              <a:rPr kumimoji="0" b="0" i="0" u="none" strike="noStrike" kern="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m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m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v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er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i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fi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si p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o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duk  </a:t>
            </a:r>
            <a:r>
              <a:rPr kumimoji="0" b="0" i="0" u="none" strike="noStrike" kern="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pe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y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edia  </a:t>
            </a:r>
            <a:r>
              <a:rPr kumimoji="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ek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tern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l,  </a:t>
            </a:r>
            <a:r>
              <a:rPr kumimoji="0" b="0" i="0" u="none" strike="noStrike" kern="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perusaha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  </a:t>
            </a:r>
            <a:r>
              <a:rPr kumimoji="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h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u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  </a:t>
            </a:r>
            <a:r>
              <a:rPr kumimoji="0" b="0" i="0" u="none" strike="noStrike" kern="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mene</a:t>
            </a:r>
            <a:r>
              <a:rPr kumimoji="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pkan  </a:t>
            </a:r>
            <a:r>
              <a:rPr kumimoji="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b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u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ah  </a:t>
            </a:r>
            <a:r>
              <a:rPr kumimoji="0" b="0" i="0" u="none" strike="noStrike" kern="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oses  </a:t>
            </a:r>
            <a:r>
              <a:rPr kumimoji="0" b="0" i="0" u="none" strike="noStrike" kern="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untuk m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nge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v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alu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si  </a:t>
            </a:r>
            <a:r>
              <a:rPr kumimoji="0" b="0" i="0" u="none" strike="noStrike" kern="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da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  </a:t>
            </a:r>
            <a:r>
              <a:rPr kumimoji="0" b="0" i="0" u="none" strike="noStrike" kern="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h</a:t>
            </a:r>
            <a:r>
              <a:rPr kumimoji="0" b="0" i="0" u="none" strike="noStrike" kern="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sil  </a:t>
            </a:r>
            <a:r>
              <a:rPr kumimoji="0" b="0" i="0" u="none" strike="noStrike" kern="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engu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j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ian  </a:t>
            </a:r>
            <a:r>
              <a:rPr kumimoji="0" b="0" i="0" u="none" strike="noStrike" kern="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untuk  </a:t>
            </a:r>
            <a:r>
              <a:rPr kumimoji="0" b="0" i="0" u="none" strike="noStrike" kern="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m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ng</a:t>
            </a:r>
            <a:r>
              <a:rPr kumimoji="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o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nfi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m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si  </a:t>
            </a:r>
            <a:r>
              <a:rPr kumimoji="0" b="0" i="0" u="none" strike="noStrike" kern="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o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duk  </a:t>
            </a:r>
            <a:r>
              <a:rPr kumimoji="0" b="0" i="0" u="none" strike="noStrike" kern="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elah  </a:t>
            </a:r>
            <a:r>
              <a:rPr kumimoji="0" b="0" i="0" u="none" strike="noStrike" kern="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sesuai pe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</a:t>
            </a:r>
            <a:r>
              <a:rPr kumimoji="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y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an.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cs typeface="Calibri"/>
            </a:endParaRPr>
          </a:p>
          <a:p>
            <a:pPr marL="357188" marR="0" lvl="1" indent="-344488" defTabSz="914400" eaLnBrk="1" fontAlgn="auto" latinLnBrk="0" hangingPunct="1">
              <a:lnSpc>
                <a:spcPts val="950"/>
              </a:lnSpc>
              <a:spcBef>
                <a:spcPts val="46"/>
              </a:spcBef>
              <a:spcAft>
                <a:spcPts val="0"/>
              </a:spcAft>
              <a:buClrTx/>
              <a:buSzTx/>
              <a:buFont typeface="Calibri"/>
              <a:buAutoNum type="arabicPeriod" startAt="18"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</a:endParaRPr>
          </a:p>
          <a:p>
            <a:pPr marL="357188" marR="13335" lvl="1" indent="-344488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 startAt="18"/>
              <a:tabLst>
                <a:tab pos="320041" algn="l"/>
              </a:tabLst>
              <a:defRPr/>
            </a:pP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Bilamana   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c</a:t>
            </a:r>
            <a:r>
              <a:rPr kumimoji="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u</a:t>
            </a:r>
            <a:r>
              <a:rPr kumimoji="0" b="0" i="1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</a:t>
            </a:r>
            <a:r>
              <a:rPr kumimoji="0" b="0" i="1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</a:t>
            </a:r>
            <a:r>
              <a:rPr kumimoji="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omer  </a:t>
            </a:r>
            <a:r>
              <a:rPr kumimoji="0" b="0" i="1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tau   perusaha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 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mengiden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i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f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i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asi 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ada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y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  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b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h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 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b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u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m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teri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l</a:t>
            </a:r>
            <a:r>
              <a:rPr kumimoji="0" b="0" i="0" u="none" strike="noStrike" kern="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y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ang</a:t>
            </a:r>
            <a:r>
              <a:rPr kumimoji="0" b="0" i="0" u="none" strike="noStrike" kern="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m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miliki</a:t>
            </a:r>
            <a:r>
              <a:rPr kumimoji="0" b="0" i="0" u="none" strike="noStrike" kern="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i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i</a:t>
            </a:r>
            <a:r>
              <a:rPr kumimoji="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o</a:t>
            </a:r>
            <a:r>
              <a:rPr kumimoji="0" b="0" i="0" u="none" strike="noStrike" kern="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si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g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i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fi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an,</a:t>
            </a:r>
            <a:r>
              <a:rPr kumimoji="0" b="0" i="0" u="none" strike="noStrike" kern="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perusaha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</a:t>
            </a:r>
            <a:r>
              <a:rPr kumimoji="0" b="0" i="0" u="none" strike="noStrike" kern="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h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rus</a:t>
            </a:r>
            <a:r>
              <a:rPr kumimoji="0" b="0" i="0" u="none" strike="noStrike" kern="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m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ap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an</a:t>
            </a:r>
            <a:r>
              <a:rPr kumimoji="0" b="0" i="0" u="none" strike="noStrike" kern="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ebuah</a:t>
            </a:r>
            <a:r>
              <a:rPr kumimoji="0" b="0" i="0" u="none" strike="noStrike" kern="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os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 untuk 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m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m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v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alidasi</a:t>
            </a:r>
            <a:r>
              <a:rPr kumimoji="0" b="0" i="0" u="none" strike="noStrike" kern="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ea</a:t>
            </a:r>
            <a:r>
              <a:rPr kumimoji="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u</a:t>
            </a:r>
            <a:r>
              <a:rPr kumimoji="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</a:t>
            </a:r>
            <a:r>
              <a:rPr kumimoji="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at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an</a:t>
            </a:r>
            <a:r>
              <a:rPr kumimoji="0" b="0" i="0" u="none" strike="noStrike" kern="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lap</a:t>
            </a:r>
            <a:r>
              <a:rPr kumimoji="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o</a:t>
            </a:r>
            <a:r>
              <a:rPr kumimoji="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an</a:t>
            </a:r>
            <a:r>
              <a:rPr kumimoji="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penguji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n.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4156872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2440" y="1752600"/>
            <a:ext cx="8839470" cy="4302966"/>
          </a:xfrm>
        </p:spPr>
        <p:txBody>
          <a:bodyPr>
            <a:normAutofit/>
          </a:bodyPr>
          <a:lstStyle/>
          <a:p>
            <a:pPr marL="12700" marR="3516009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500" b="1" u="sng" kern="0" dirty="0">
                <a:latin typeface="+mj-lt"/>
                <a:cs typeface="Perpetua"/>
              </a:rPr>
              <a:t>Ruang</a:t>
            </a:r>
            <a:r>
              <a:rPr lang="id-ID" sz="2500" b="1" u="sng" kern="0" spc="-475" dirty="0">
                <a:latin typeface="+mj-lt"/>
                <a:cs typeface="Perpetua"/>
              </a:rPr>
              <a:t> </a:t>
            </a:r>
            <a:r>
              <a:rPr lang="id-ID" sz="2500" b="1" u="sng" kern="0" dirty="0">
                <a:latin typeface="+mj-lt"/>
                <a:cs typeface="Perpetua"/>
              </a:rPr>
              <a:t>Lin</a:t>
            </a:r>
            <a:r>
              <a:rPr lang="id-ID" sz="2500" b="1" u="sng" kern="0" spc="-10" dirty="0">
                <a:latin typeface="+mj-lt"/>
                <a:cs typeface="Perpetua"/>
              </a:rPr>
              <a:t>g</a:t>
            </a:r>
            <a:r>
              <a:rPr lang="id-ID" sz="2500" b="1" u="sng" kern="0" dirty="0">
                <a:latin typeface="+mj-lt"/>
                <a:cs typeface="Perpetua"/>
              </a:rPr>
              <a:t>k</a:t>
            </a:r>
            <a:r>
              <a:rPr lang="id-ID" sz="2500" b="1" u="sng" kern="0" spc="-10" dirty="0">
                <a:latin typeface="+mj-lt"/>
                <a:cs typeface="Perpetua"/>
              </a:rPr>
              <a:t>u</a:t>
            </a:r>
            <a:r>
              <a:rPr lang="id-ID" sz="2500" b="1" u="sng" kern="0" dirty="0">
                <a:latin typeface="+mj-lt"/>
                <a:cs typeface="Perpetua"/>
              </a:rPr>
              <a:t>p</a:t>
            </a:r>
            <a:endParaRPr lang="id-ID" sz="2500" kern="0" dirty="0">
              <a:latin typeface="+mj-lt"/>
              <a:cs typeface="Perpetua"/>
            </a:endParaRPr>
          </a:p>
          <a:p>
            <a:pPr marL="12700" marR="1270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500" kern="0" dirty="0">
                <a:latin typeface="+mj-lt"/>
                <a:cs typeface="Perpetua"/>
              </a:rPr>
              <a:t>A</a:t>
            </a:r>
            <a:r>
              <a:rPr lang="id-ID" sz="2500" kern="0" spc="-5" dirty="0">
                <a:latin typeface="+mj-lt"/>
                <a:cs typeface="Perpetua"/>
              </a:rPr>
              <a:t>S</a:t>
            </a:r>
            <a:r>
              <a:rPr lang="id-ID" sz="2500" kern="0" dirty="0">
                <a:latin typeface="+mj-lt"/>
                <a:cs typeface="Perpetua"/>
              </a:rPr>
              <a:t>91</a:t>
            </a:r>
            <a:r>
              <a:rPr lang="id-ID" sz="2500" kern="0" spc="5" dirty="0">
                <a:latin typeface="+mj-lt"/>
                <a:cs typeface="Perpetua"/>
              </a:rPr>
              <a:t>2</a:t>
            </a:r>
            <a:r>
              <a:rPr lang="id-ID" sz="2500" kern="0" dirty="0">
                <a:latin typeface="+mj-lt"/>
                <a:cs typeface="Perpetua"/>
              </a:rPr>
              <a:t>0</a:t>
            </a:r>
            <a:r>
              <a:rPr lang="id-ID" sz="2500" kern="0" spc="30" dirty="0">
                <a:latin typeface="+mj-lt"/>
                <a:cs typeface="Perpetua"/>
              </a:rPr>
              <a:t> </a:t>
            </a:r>
            <a:r>
              <a:rPr lang="id-ID" sz="2500" kern="0" dirty="0">
                <a:latin typeface="+mj-lt"/>
                <a:cs typeface="Perpetua"/>
              </a:rPr>
              <a:t>m</a:t>
            </a:r>
            <a:r>
              <a:rPr lang="id-ID" sz="2500" kern="0" spc="5" dirty="0">
                <a:latin typeface="+mj-lt"/>
                <a:cs typeface="Perpetua"/>
              </a:rPr>
              <a:t>e</a:t>
            </a:r>
            <a:r>
              <a:rPr lang="id-ID" sz="2500" kern="0" spc="15" dirty="0">
                <a:latin typeface="+mj-lt"/>
                <a:cs typeface="Perpetua"/>
              </a:rPr>
              <a:t>r</a:t>
            </a:r>
            <a:r>
              <a:rPr lang="id-ID" sz="2500" kern="0" dirty="0">
                <a:latin typeface="+mj-lt"/>
                <a:cs typeface="Perpetua"/>
              </a:rPr>
              <a:t>upak</a:t>
            </a:r>
            <a:r>
              <a:rPr lang="id-ID" sz="2500" kern="0" spc="5" dirty="0">
                <a:latin typeface="+mj-lt"/>
                <a:cs typeface="Perpetua"/>
              </a:rPr>
              <a:t>a</a:t>
            </a:r>
            <a:r>
              <a:rPr lang="id-ID" sz="2500" kern="0" dirty="0">
                <a:latin typeface="+mj-lt"/>
                <a:cs typeface="Perpetua"/>
              </a:rPr>
              <a:t>n</a:t>
            </a:r>
            <a:r>
              <a:rPr lang="id-ID" sz="2500" kern="0" spc="30" dirty="0">
                <a:latin typeface="+mj-lt"/>
                <a:cs typeface="Perpetua"/>
              </a:rPr>
              <a:t> </a:t>
            </a:r>
            <a:r>
              <a:rPr lang="id-ID" sz="2500" kern="0" dirty="0">
                <a:latin typeface="+mj-lt"/>
                <a:cs typeface="Perpetua"/>
              </a:rPr>
              <a:t>s</a:t>
            </a:r>
            <a:r>
              <a:rPr lang="id-ID" sz="2500" kern="0" spc="-15" dirty="0">
                <a:latin typeface="+mj-lt"/>
                <a:cs typeface="Perpetua"/>
              </a:rPr>
              <a:t>u</a:t>
            </a:r>
            <a:r>
              <a:rPr lang="id-ID" sz="2500" kern="0" dirty="0">
                <a:latin typeface="+mj-lt"/>
                <a:cs typeface="Perpetua"/>
              </a:rPr>
              <a:t>a</a:t>
            </a:r>
            <a:r>
              <a:rPr lang="id-ID" sz="2500" kern="0" spc="-10" dirty="0">
                <a:latin typeface="+mj-lt"/>
                <a:cs typeface="Perpetua"/>
              </a:rPr>
              <a:t>t</a:t>
            </a:r>
            <a:r>
              <a:rPr lang="id-ID" sz="2500" kern="0" dirty="0">
                <a:latin typeface="+mj-lt"/>
                <a:cs typeface="Perpetua"/>
              </a:rPr>
              <a:t>u</a:t>
            </a:r>
            <a:r>
              <a:rPr lang="id-ID" sz="2500" kern="0" spc="30" dirty="0">
                <a:latin typeface="+mj-lt"/>
                <a:cs typeface="Perpetua"/>
              </a:rPr>
              <a:t> </a:t>
            </a:r>
            <a:r>
              <a:rPr lang="id-ID" sz="2500" kern="0" spc="-10" dirty="0">
                <a:latin typeface="+mj-lt"/>
                <a:cs typeface="Perpetua"/>
              </a:rPr>
              <a:t>p</a:t>
            </a:r>
            <a:r>
              <a:rPr lang="id-ID" sz="2500" kern="0" dirty="0">
                <a:latin typeface="+mj-lt"/>
                <a:cs typeface="Perpetua"/>
              </a:rPr>
              <a:t>e</a:t>
            </a:r>
            <a:r>
              <a:rPr lang="id-ID" sz="2500" kern="0" spc="20" dirty="0">
                <a:latin typeface="+mj-lt"/>
                <a:cs typeface="Perpetua"/>
              </a:rPr>
              <a:t>r</a:t>
            </a:r>
            <a:r>
              <a:rPr lang="id-ID" sz="2500" kern="0" dirty="0">
                <a:latin typeface="+mj-lt"/>
                <a:cs typeface="Perpetua"/>
              </a:rPr>
              <a:t>s</a:t>
            </a:r>
            <a:r>
              <a:rPr lang="id-ID" sz="2500" kern="0" spc="-15" dirty="0">
                <a:latin typeface="+mj-lt"/>
                <a:cs typeface="Perpetua"/>
              </a:rPr>
              <a:t>y</a:t>
            </a:r>
            <a:r>
              <a:rPr lang="id-ID" sz="2500" kern="0" spc="5" dirty="0">
                <a:latin typeface="+mj-lt"/>
                <a:cs typeface="Perpetua"/>
              </a:rPr>
              <a:t>a</a:t>
            </a:r>
            <a:r>
              <a:rPr lang="id-ID" sz="2500" kern="0" dirty="0">
                <a:latin typeface="+mj-lt"/>
                <a:cs typeface="Perpetua"/>
              </a:rPr>
              <a:t>r</a:t>
            </a:r>
            <a:r>
              <a:rPr lang="id-ID" sz="2500" kern="0" spc="-15" dirty="0">
                <a:latin typeface="+mj-lt"/>
                <a:cs typeface="Perpetua"/>
              </a:rPr>
              <a:t>a</a:t>
            </a:r>
            <a:r>
              <a:rPr lang="id-ID" sz="2500" kern="0" dirty="0">
                <a:latin typeface="+mj-lt"/>
                <a:cs typeface="Perpetua"/>
              </a:rPr>
              <a:t>tan</a:t>
            </a:r>
            <a:r>
              <a:rPr lang="id-ID" sz="2500" kern="0" spc="35" dirty="0">
                <a:latin typeface="+mj-lt"/>
                <a:cs typeface="Perpetua"/>
              </a:rPr>
              <a:t> </a:t>
            </a:r>
            <a:r>
              <a:rPr lang="id-ID" sz="2500" kern="0" dirty="0">
                <a:latin typeface="+mj-lt"/>
                <a:cs typeface="Perpetua"/>
              </a:rPr>
              <a:t>sis</a:t>
            </a:r>
            <a:r>
              <a:rPr lang="id-ID" sz="2500" kern="0" spc="-10" dirty="0">
                <a:latin typeface="+mj-lt"/>
                <a:cs typeface="Perpetua"/>
              </a:rPr>
              <a:t>t</a:t>
            </a:r>
            <a:r>
              <a:rPr lang="id-ID" sz="2500" kern="0" dirty="0">
                <a:latin typeface="+mj-lt"/>
                <a:cs typeface="Perpetua"/>
              </a:rPr>
              <a:t>em</a:t>
            </a:r>
            <a:r>
              <a:rPr lang="id-ID" sz="2500" kern="0" spc="20" dirty="0">
                <a:latin typeface="+mj-lt"/>
                <a:cs typeface="Perpetua"/>
              </a:rPr>
              <a:t> </a:t>
            </a:r>
            <a:r>
              <a:rPr lang="id-ID" sz="2500" kern="0" dirty="0">
                <a:latin typeface="+mj-lt"/>
                <a:cs typeface="Perpetua"/>
              </a:rPr>
              <a:t>m</a:t>
            </a:r>
            <a:r>
              <a:rPr lang="id-ID" sz="2500" kern="0" spc="5" dirty="0">
                <a:latin typeface="+mj-lt"/>
                <a:cs typeface="Perpetua"/>
              </a:rPr>
              <a:t>a</a:t>
            </a:r>
            <a:r>
              <a:rPr lang="id-ID" sz="2500" kern="0" spc="-10" dirty="0">
                <a:latin typeface="+mj-lt"/>
                <a:cs typeface="Perpetua"/>
              </a:rPr>
              <a:t>n</a:t>
            </a:r>
            <a:r>
              <a:rPr lang="id-ID" sz="2500" kern="0" dirty="0">
                <a:latin typeface="+mj-lt"/>
                <a:cs typeface="Perpetua"/>
              </a:rPr>
              <a:t>a</a:t>
            </a:r>
            <a:r>
              <a:rPr lang="id-ID" sz="2500" kern="0" spc="5" dirty="0">
                <a:latin typeface="+mj-lt"/>
                <a:cs typeface="Perpetua"/>
              </a:rPr>
              <a:t>j</a:t>
            </a:r>
            <a:r>
              <a:rPr lang="id-ID" sz="2500" kern="0" dirty="0">
                <a:latin typeface="+mj-lt"/>
                <a:cs typeface="Perpetua"/>
              </a:rPr>
              <a:t>em</a:t>
            </a:r>
            <a:r>
              <a:rPr lang="id-ID" sz="2500" kern="0" spc="-15" dirty="0">
                <a:latin typeface="+mj-lt"/>
                <a:cs typeface="Perpetua"/>
              </a:rPr>
              <a:t>e</a:t>
            </a:r>
            <a:r>
              <a:rPr lang="id-ID" sz="2500" kern="0" dirty="0">
                <a:latin typeface="+mj-lt"/>
                <a:cs typeface="Perpetua"/>
              </a:rPr>
              <a:t>n</a:t>
            </a:r>
            <a:r>
              <a:rPr lang="id-ID" sz="2500" kern="0" spc="30" dirty="0">
                <a:latin typeface="+mj-lt"/>
                <a:cs typeface="Perpetua"/>
              </a:rPr>
              <a:t> </a:t>
            </a:r>
            <a:r>
              <a:rPr lang="id-ID" sz="2500" kern="0" spc="-15" dirty="0">
                <a:latin typeface="+mj-lt"/>
                <a:cs typeface="Perpetua"/>
              </a:rPr>
              <a:t>m</a:t>
            </a:r>
            <a:r>
              <a:rPr lang="id-ID" sz="2500" kern="0" dirty="0">
                <a:latin typeface="+mj-lt"/>
                <a:cs typeface="Perpetua"/>
              </a:rPr>
              <a:t>utu</a:t>
            </a:r>
            <a:r>
              <a:rPr lang="id-ID" sz="2500" kern="0" spc="30" dirty="0">
                <a:latin typeface="+mj-lt"/>
                <a:cs typeface="Perpetua"/>
              </a:rPr>
              <a:t> </a:t>
            </a:r>
            <a:r>
              <a:rPr lang="id-ID" sz="2500" kern="0" spc="-25" dirty="0">
                <a:latin typeface="+mj-lt"/>
                <a:cs typeface="Perpetua"/>
              </a:rPr>
              <a:t>y</a:t>
            </a:r>
            <a:r>
              <a:rPr lang="id-ID" sz="2500" kern="0" spc="5" dirty="0">
                <a:latin typeface="+mj-lt"/>
                <a:cs typeface="Perpetua"/>
              </a:rPr>
              <a:t>a</a:t>
            </a:r>
            <a:r>
              <a:rPr lang="id-ID" sz="2500" kern="0" dirty="0">
                <a:latin typeface="+mj-lt"/>
                <a:cs typeface="Perpetua"/>
              </a:rPr>
              <a:t>ng</a:t>
            </a:r>
            <a:r>
              <a:rPr lang="id-ID" sz="2500" kern="0" spc="35" dirty="0">
                <a:latin typeface="+mj-lt"/>
                <a:cs typeface="Perpetua"/>
              </a:rPr>
              <a:t> </a:t>
            </a:r>
            <a:r>
              <a:rPr lang="id-ID" sz="2500" kern="0" dirty="0">
                <a:latin typeface="+mj-lt"/>
                <a:cs typeface="Perpetua"/>
              </a:rPr>
              <a:t>d</a:t>
            </a:r>
            <a:r>
              <a:rPr lang="id-ID" sz="2500" kern="0" spc="-10" dirty="0">
                <a:latin typeface="+mj-lt"/>
                <a:cs typeface="Perpetua"/>
              </a:rPr>
              <a:t>i</a:t>
            </a:r>
            <a:r>
              <a:rPr lang="id-ID" sz="2500" kern="0" dirty="0">
                <a:latin typeface="+mj-lt"/>
                <a:cs typeface="Perpetua"/>
              </a:rPr>
              <a:t>b</a:t>
            </a:r>
            <a:r>
              <a:rPr lang="id-ID" sz="2500" kern="0" spc="5" dirty="0">
                <a:latin typeface="+mj-lt"/>
                <a:cs typeface="Perpetua"/>
              </a:rPr>
              <a:t>e</a:t>
            </a:r>
            <a:r>
              <a:rPr lang="id-ID" sz="2500" kern="0" dirty="0">
                <a:latin typeface="+mj-lt"/>
                <a:cs typeface="Perpetua"/>
              </a:rPr>
              <a:t>rl</a:t>
            </a:r>
            <a:r>
              <a:rPr lang="id-ID" sz="2500" kern="0" spc="-15" dirty="0">
                <a:latin typeface="+mj-lt"/>
                <a:cs typeface="Perpetua"/>
              </a:rPr>
              <a:t>a</a:t>
            </a:r>
            <a:r>
              <a:rPr lang="id-ID" sz="2500" kern="0" dirty="0">
                <a:latin typeface="+mj-lt"/>
                <a:cs typeface="Perpetua"/>
              </a:rPr>
              <a:t>ku</a:t>
            </a:r>
            <a:r>
              <a:rPr lang="id-ID" sz="2500" kern="0" spc="5" dirty="0">
                <a:latin typeface="+mj-lt"/>
                <a:cs typeface="Perpetua"/>
              </a:rPr>
              <a:t>k</a:t>
            </a:r>
            <a:r>
              <a:rPr lang="id-ID" sz="2500" kern="0" dirty="0">
                <a:latin typeface="+mj-lt"/>
                <a:cs typeface="Perpetua"/>
              </a:rPr>
              <a:t>an b</a:t>
            </a:r>
            <a:r>
              <a:rPr lang="id-ID" sz="2500" kern="0" spc="5" dirty="0">
                <a:latin typeface="+mj-lt"/>
                <a:cs typeface="Perpetua"/>
              </a:rPr>
              <a:t>a</a:t>
            </a:r>
            <a:r>
              <a:rPr lang="id-ID" sz="2500" kern="0" spc="25" dirty="0">
                <a:latin typeface="+mj-lt"/>
                <a:cs typeface="Perpetua"/>
              </a:rPr>
              <a:t>g</a:t>
            </a:r>
            <a:r>
              <a:rPr lang="id-ID" sz="2500" kern="0" dirty="0">
                <a:latin typeface="+mj-lt"/>
                <a:cs typeface="Perpetua"/>
              </a:rPr>
              <a:t>i </a:t>
            </a:r>
            <a:r>
              <a:rPr lang="id-ID" sz="2500" kern="0" spc="70" dirty="0">
                <a:latin typeface="+mj-lt"/>
                <a:cs typeface="Perpetua"/>
              </a:rPr>
              <a:t> </a:t>
            </a:r>
            <a:r>
              <a:rPr lang="id-ID" sz="2500" kern="0" dirty="0">
                <a:latin typeface="+mj-lt"/>
                <a:cs typeface="Perpetua"/>
              </a:rPr>
              <a:t>p</a:t>
            </a:r>
            <a:r>
              <a:rPr lang="id-ID" sz="2500" kern="0" spc="5" dirty="0">
                <a:latin typeface="+mj-lt"/>
                <a:cs typeface="Perpetua"/>
              </a:rPr>
              <a:t>e</a:t>
            </a:r>
            <a:r>
              <a:rPr lang="id-ID" sz="2500" kern="0" spc="30" dirty="0">
                <a:latin typeface="+mj-lt"/>
                <a:cs typeface="Perpetua"/>
              </a:rPr>
              <a:t>r</a:t>
            </a:r>
            <a:r>
              <a:rPr lang="id-ID" sz="2500" kern="0" dirty="0">
                <a:latin typeface="+mj-lt"/>
                <a:cs typeface="Perpetua"/>
              </a:rPr>
              <a:t>u</a:t>
            </a:r>
            <a:r>
              <a:rPr lang="id-ID" sz="2500" kern="0" spc="-15" dirty="0">
                <a:latin typeface="+mj-lt"/>
                <a:cs typeface="Perpetua"/>
              </a:rPr>
              <a:t>s</a:t>
            </a:r>
            <a:r>
              <a:rPr lang="id-ID" sz="2500" kern="0" dirty="0">
                <a:latin typeface="+mj-lt"/>
                <a:cs typeface="Perpetua"/>
              </a:rPr>
              <a:t>a</a:t>
            </a:r>
            <a:r>
              <a:rPr lang="id-ID" sz="2500" kern="0" spc="5" dirty="0">
                <a:latin typeface="+mj-lt"/>
                <a:cs typeface="Perpetua"/>
              </a:rPr>
              <a:t>h</a:t>
            </a:r>
            <a:r>
              <a:rPr lang="id-ID" sz="2500" kern="0" spc="-10" dirty="0">
                <a:latin typeface="+mj-lt"/>
                <a:cs typeface="Perpetua"/>
              </a:rPr>
              <a:t>a</a:t>
            </a:r>
            <a:r>
              <a:rPr lang="id-ID" sz="2500" kern="0" spc="5" dirty="0">
                <a:latin typeface="+mj-lt"/>
                <a:cs typeface="Perpetua"/>
              </a:rPr>
              <a:t>a</a:t>
            </a:r>
            <a:r>
              <a:rPr lang="id-ID" sz="2500" kern="0" dirty="0">
                <a:latin typeface="+mj-lt"/>
                <a:cs typeface="Perpetua"/>
              </a:rPr>
              <a:t>n </a:t>
            </a:r>
            <a:r>
              <a:rPr lang="id-ID" sz="2500" kern="0" spc="70" dirty="0">
                <a:latin typeface="+mj-lt"/>
                <a:cs typeface="Perpetua"/>
              </a:rPr>
              <a:t> </a:t>
            </a:r>
            <a:r>
              <a:rPr lang="id-ID" sz="2500" i="1" kern="0" dirty="0">
                <a:latin typeface="+mj-lt"/>
                <a:cs typeface="Perpetua"/>
              </a:rPr>
              <a:t>dist</a:t>
            </a:r>
            <a:r>
              <a:rPr lang="id-ID" sz="2500" i="1" kern="0" spc="35" dirty="0">
                <a:latin typeface="+mj-lt"/>
                <a:cs typeface="Perpetua"/>
              </a:rPr>
              <a:t>r</a:t>
            </a:r>
            <a:r>
              <a:rPr lang="id-ID" sz="2500" i="1" kern="0" spc="-15" dirty="0">
                <a:latin typeface="+mj-lt"/>
                <a:cs typeface="Perpetua"/>
              </a:rPr>
              <a:t>i</a:t>
            </a:r>
            <a:r>
              <a:rPr lang="id-ID" sz="2500" i="1" kern="0" dirty="0">
                <a:latin typeface="+mj-lt"/>
                <a:cs typeface="Perpetua"/>
              </a:rPr>
              <a:t>bu</a:t>
            </a:r>
            <a:r>
              <a:rPr lang="id-ID" sz="2500" i="1" kern="0" spc="-15" dirty="0">
                <a:latin typeface="+mj-lt"/>
                <a:cs typeface="Perpetua"/>
              </a:rPr>
              <a:t>t</a:t>
            </a:r>
            <a:r>
              <a:rPr lang="id-ID" sz="2500" i="1" kern="0" spc="5" dirty="0">
                <a:latin typeface="+mj-lt"/>
                <a:cs typeface="Perpetua"/>
              </a:rPr>
              <a:t>o</a:t>
            </a:r>
            <a:r>
              <a:rPr lang="id-ID" sz="2500" i="1" kern="0" dirty="0">
                <a:latin typeface="+mj-lt"/>
                <a:cs typeface="Perpetua"/>
              </a:rPr>
              <a:t>r </a:t>
            </a:r>
            <a:r>
              <a:rPr lang="id-ID" sz="2500" i="1" kern="0" spc="80" dirty="0">
                <a:latin typeface="+mj-lt"/>
                <a:cs typeface="Perpetua"/>
              </a:rPr>
              <a:t> </a:t>
            </a:r>
            <a:r>
              <a:rPr lang="id-ID" sz="2500" i="1" kern="0" dirty="0">
                <a:latin typeface="+mj-lt"/>
                <a:cs typeface="Perpetua"/>
              </a:rPr>
              <a:t>sto</a:t>
            </a:r>
            <a:r>
              <a:rPr lang="id-ID" sz="2500" i="1" kern="0" spc="-25" dirty="0">
                <a:latin typeface="+mj-lt"/>
                <a:cs typeface="Perpetua"/>
              </a:rPr>
              <a:t>c</a:t>
            </a:r>
            <a:r>
              <a:rPr lang="id-ID" sz="2500" i="1" kern="0" spc="5" dirty="0">
                <a:latin typeface="+mj-lt"/>
                <a:cs typeface="Perpetua"/>
              </a:rPr>
              <a:t>k</a:t>
            </a:r>
            <a:r>
              <a:rPr lang="id-ID" sz="2500" i="1" kern="0" dirty="0">
                <a:latin typeface="+mj-lt"/>
                <a:cs typeface="Perpetua"/>
              </a:rPr>
              <a:t>ist </a:t>
            </a:r>
            <a:r>
              <a:rPr lang="id-ID" sz="2500" i="1" kern="0" spc="80" dirty="0">
                <a:latin typeface="+mj-lt"/>
                <a:cs typeface="Perpetua"/>
              </a:rPr>
              <a:t> </a:t>
            </a:r>
            <a:r>
              <a:rPr lang="id-ID" sz="2500" kern="0" spc="-25" dirty="0">
                <a:latin typeface="+mj-lt"/>
                <a:cs typeface="Perpetua"/>
              </a:rPr>
              <a:t>y</a:t>
            </a:r>
            <a:r>
              <a:rPr lang="id-ID" sz="2500" kern="0" dirty="0">
                <a:latin typeface="+mj-lt"/>
                <a:cs typeface="Perpetua"/>
              </a:rPr>
              <a:t>a</a:t>
            </a:r>
            <a:r>
              <a:rPr lang="id-ID" sz="2500" kern="0" spc="5" dirty="0">
                <a:latin typeface="+mj-lt"/>
                <a:cs typeface="Perpetua"/>
              </a:rPr>
              <a:t>n</a:t>
            </a:r>
            <a:r>
              <a:rPr lang="id-ID" sz="2500" kern="0" dirty="0">
                <a:latin typeface="+mj-lt"/>
                <a:cs typeface="Perpetua"/>
              </a:rPr>
              <a:t>g </a:t>
            </a:r>
            <a:r>
              <a:rPr lang="id-ID" sz="2500" kern="0" spc="75" dirty="0">
                <a:latin typeface="+mj-lt"/>
                <a:cs typeface="Perpetua"/>
              </a:rPr>
              <a:t> </a:t>
            </a:r>
            <a:r>
              <a:rPr lang="id-ID" sz="2500" kern="0" dirty="0">
                <a:latin typeface="+mj-lt"/>
                <a:cs typeface="Perpetua"/>
              </a:rPr>
              <a:t>me</a:t>
            </a:r>
            <a:r>
              <a:rPr lang="id-ID" sz="2500" kern="0" spc="35" dirty="0">
                <a:latin typeface="+mj-lt"/>
                <a:cs typeface="Perpetua"/>
              </a:rPr>
              <a:t>r</a:t>
            </a:r>
            <a:r>
              <a:rPr lang="id-ID" sz="2500" kern="0" dirty="0">
                <a:latin typeface="+mj-lt"/>
                <a:cs typeface="Perpetua"/>
              </a:rPr>
              <a:t>u</a:t>
            </a:r>
            <a:r>
              <a:rPr lang="id-ID" sz="2500" kern="0" spc="-10" dirty="0">
                <a:latin typeface="+mj-lt"/>
                <a:cs typeface="Perpetua"/>
              </a:rPr>
              <a:t>j</a:t>
            </a:r>
            <a:r>
              <a:rPr lang="id-ID" sz="2500" kern="0" dirty="0">
                <a:latin typeface="+mj-lt"/>
                <a:cs typeface="Perpetua"/>
              </a:rPr>
              <a:t>uk </a:t>
            </a:r>
            <a:r>
              <a:rPr lang="id-ID" sz="2500" kern="0" spc="85" dirty="0">
                <a:latin typeface="+mj-lt"/>
                <a:cs typeface="Perpetua"/>
              </a:rPr>
              <a:t> </a:t>
            </a:r>
            <a:r>
              <a:rPr lang="id-ID" sz="2500" kern="0" spc="-10" dirty="0">
                <a:latin typeface="+mj-lt"/>
                <a:cs typeface="Perpetua"/>
              </a:rPr>
              <a:t>p</a:t>
            </a:r>
            <a:r>
              <a:rPr lang="id-ID" sz="2500" kern="0" dirty="0">
                <a:latin typeface="+mj-lt"/>
                <a:cs typeface="Perpetua"/>
              </a:rPr>
              <a:t>ada </a:t>
            </a:r>
            <a:r>
              <a:rPr lang="id-ID" sz="2500" kern="0" spc="85" dirty="0">
                <a:latin typeface="+mj-lt"/>
                <a:cs typeface="Perpetua"/>
              </a:rPr>
              <a:t> </a:t>
            </a:r>
            <a:r>
              <a:rPr lang="id-ID" sz="2500" kern="0" dirty="0">
                <a:latin typeface="+mj-lt"/>
                <a:cs typeface="Perpetua"/>
              </a:rPr>
              <a:t>A</a:t>
            </a:r>
            <a:r>
              <a:rPr lang="id-ID" sz="2500" kern="0" spc="-5" dirty="0">
                <a:latin typeface="+mj-lt"/>
                <a:cs typeface="Perpetua"/>
              </a:rPr>
              <a:t>S</a:t>
            </a:r>
            <a:r>
              <a:rPr lang="id-ID" sz="2500" kern="0" dirty="0">
                <a:latin typeface="+mj-lt"/>
                <a:cs typeface="Perpetua"/>
              </a:rPr>
              <a:t>9100 </a:t>
            </a:r>
            <a:r>
              <a:rPr lang="id-ID" sz="2500" kern="0" spc="80" dirty="0">
                <a:latin typeface="+mj-lt"/>
                <a:cs typeface="Perpetua"/>
              </a:rPr>
              <a:t> </a:t>
            </a:r>
            <a:r>
              <a:rPr lang="id-ID" sz="2500" kern="0" spc="-10" dirty="0">
                <a:latin typeface="+mj-lt"/>
                <a:cs typeface="Perpetua"/>
              </a:rPr>
              <a:t>d</a:t>
            </a:r>
            <a:r>
              <a:rPr lang="id-ID" sz="2500" kern="0" dirty="0">
                <a:latin typeface="+mj-lt"/>
                <a:cs typeface="Perpetua"/>
              </a:rPr>
              <a:t>an </a:t>
            </a:r>
            <a:r>
              <a:rPr lang="id-ID" sz="2500" kern="0" spc="90" dirty="0">
                <a:latin typeface="+mj-lt"/>
                <a:cs typeface="Perpetua"/>
              </a:rPr>
              <a:t> </a:t>
            </a:r>
            <a:r>
              <a:rPr lang="id-ID" sz="2500" kern="0" spc="-15" dirty="0">
                <a:latin typeface="+mj-lt"/>
                <a:cs typeface="Perpetua"/>
              </a:rPr>
              <a:t>m</a:t>
            </a:r>
            <a:r>
              <a:rPr lang="id-ID" sz="2500" kern="0" dirty="0">
                <a:latin typeface="+mj-lt"/>
                <a:cs typeface="Perpetua"/>
              </a:rPr>
              <a:t>e</a:t>
            </a:r>
            <a:r>
              <a:rPr lang="id-ID" sz="2500" kern="0" spc="5" dirty="0">
                <a:latin typeface="+mj-lt"/>
                <a:cs typeface="Perpetua"/>
              </a:rPr>
              <a:t>m</a:t>
            </a:r>
            <a:r>
              <a:rPr lang="id-ID" sz="2500" kern="0" dirty="0">
                <a:latin typeface="+mj-lt"/>
                <a:cs typeface="Perpetua"/>
              </a:rPr>
              <a:t>ili</a:t>
            </a:r>
            <a:r>
              <a:rPr lang="id-ID" sz="2500" kern="0" spc="-10" dirty="0">
                <a:latin typeface="+mj-lt"/>
                <a:cs typeface="Perpetua"/>
              </a:rPr>
              <a:t>k</a:t>
            </a:r>
            <a:r>
              <a:rPr lang="id-ID" sz="2500" kern="0" dirty="0">
                <a:latin typeface="+mj-lt"/>
                <a:cs typeface="Perpetua"/>
              </a:rPr>
              <a:t>i b</a:t>
            </a:r>
            <a:r>
              <a:rPr lang="id-ID" sz="2500" kern="0" spc="5" dirty="0">
                <a:latin typeface="+mj-lt"/>
                <a:cs typeface="Perpetua"/>
              </a:rPr>
              <a:t>e</a:t>
            </a:r>
            <a:r>
              <a:rPr lang="id-ID" sz="2500" kern="0" dirty="0">
                <a:latin typeface="+mj-lt"/>
                <a:cs typeface="Perpetua"/>
              </a:rPr>
              <a:t>b</a:t>
            </a:r>
            <a:r>
              <a:rPr lang="id-ID" sz="2500" kern="0" spc="5" dirty="0">
                <a:latin typeface="+mj-lt"/>
                <a:cs typeface="Perpetua"/>
              </a:rPr>
              <a:t>e</a:t>
            </a:r>
            <a:r>
              <a:rPr lang="id-ID" sz="2500" kern="0" dirty="0">
                <a:latin typeface="+mj-lt"/>
                <a:cs typeface="Perpetua"/>
              </a:rPr>
              <a:t>ra</a:t>
            </a:r>
            <a:r>
              <a:rPr lang="id-ID" sz="2500" kern="0" spc="-10" dirty="0">
                <a:latin typeface="+mj-lt"/>
                <a:cs typeface="Perpetua"/>
              </a:rPr>
              <a:t>p</a:t>
            </a:r>
            <a:r>
              <a:rPr lang="id-ID" sz="2500" kern="0" dirty="0">
                <a:latin typeface="+mj-lt"/>
                <a:cs typeface="Perpetua"/>
              </a:rPr>
              <a:t>a </a:t>
            </a:r>
            <a:r>
              <a:rPr lang="id-ID" sz="2500" kern="0" spc="50" dirty="0">
                <a:latin typeface="+mj-lt"/>
                <a:cs typeface="Perpetua"/>
              </a:rPr>
              <a:t> </a:t>
            </a:r>
            <a:r>
              <a:rPr lang="id-ID" sz="2500" kern="0" dirty="0">
                <a:latin typeface="+mj-lt"/>
                <a:cs typeface="Perpetua"/>
              </a:rPr>
              <a:t>p</a:t>
            </a:r>
            <a:r>
              <a:rPr lang="id-ID" sz="2500" kern="0" spc="5" dirty="0">
                <a:latin typeface="+mj-lt"/>
                <a:cs typeface="Perpetua"/>
              </a:rPr>
              <a:t>e</a:t>
            </a:r>
            <a:r>
              <a:rPr lang="id-ID" sz="2500" kern="0" spc="15" dirty="0">
                <a:latin typeface="+mj-lt"/>
                <a:cs typeface="Perpetua"/>
              </a:rPr>
              <a:t>r</a:t>
            </a:r>
            <a:r>
              <a:rPr lang="id-ID" sz="2500" kern="0" dirty="0">
                <a:latin typeface="+mj-lt"/>
                <a:cs typeface="Perpetua"/>
              </a:rPr>
              <a:t>s</a:t>
            </a:r>
            <a:r>
              <a:rPr lang="id-ID" sz="2500" kern="0" spc="-25" dirty="0">
                <a:latin typeface="+mj-lt"/>
                <a:cs typeface="Perpetua"/>
              </a:rPr>
              <a:t>y</a:t>
            </a:r>
            <a:r>
              <a:rPr lang="id-ID" sz="2500" kern="0" spc="5" dirty="0">
                <a:latin typeface="+mj-lt"/>
                <a:cs typeface="Perpetua"/>
              </a:rPr>
              <a:t>a</a:t>
            </a:r>
            <a:r>
              <a:rPr lang="id-ID" sz="2500" kern="0" dirty="0">
                <a:latin typeface="+mj-lt"/>
                <a:cs typeface="Perpetua"/>
              </a:rPr>
              <a:t>r</a:t>
            </a:r>
            <a:r>
              <a:rPr lang="id-ID" sz="2500" kern="0" spc="-15" dirty="0">
                <a:latin typeface="+mj-lt"/>
                <a:cs typeface="Perpetua"/>
              </a:rPr>
              <a:t>a</a:t>
            </a:r>
            <a:r>
              <a:rPr lang="id-ID" sz="2500" kern="0" dirty="0">
                <a:latin typeface="+mj-lt"/>
                <a:cs typeface="Perpetua"/>
              </a:rPr>
              <a:t>tan </a:t>
            </a:r>
            <a:r>
              <a:rPr lang="id-ID" sz="2500" kern="0" spc="50" dirty="0">
                <a:latin typeface="+mj-lt"/>
                <a:cs typeface="Perpetua"/>
              </a:rPr>
              <a:t> </a:t>
            </a:r>
            <a:r>
              <a:rPr lang="id-ID" sz="2500" kern="0" dirty="0">
                <a:latin typeface="+mj-lt"/>
                <a:cs typeface="Perpetua"/>
              </a:rPr>
              <a:t>spes</a:t>
            </a:r>
            <a:r>
              <a:rPr lang="id-ID" sz="2500" kern="0" spc="-15" dirty="0">
                <a:latin typeface="+mj-lt"/>
                <a:cs typeface="Perpetua"/>
              </a:rPr>
              <a:t>i</a:t>
            </a:r>
            <a:r>
              <a:rPr lang="id-ID" sz="2500" kern="0" dirty="0">
                <a:latin typeface="+mj-lt"/>
                <a:cs typeface="Perpetua"/>
              </a:rPr>
              <a:t>fik </a:t>
            </a:r>
            <a:r>
              <a:rPr lang="id-ID" sz="2500" kern="0" spc="60" dirty="0">
                <a:latin typeface="+mj-lt"/>
                <a:cs typeface="Perpetua"/>
              </a:rPr>
              <a:t> </a:t>
            </a:r>
            <a:r>
              <a:rPr lang="id-ID" sz="2500" kern="0" spc="-10" dirty="0">
                <a:latin typeface="+mj-lt"/>
                <a:cs typeface="Perpetua"/>
              </a:rPr>
              <a:t>b</a:t>
            </a:r>
            <a:r>
              <a:rPr lang="id-ID" sz="2500" kern="0" dirty="0">
                <a:latin typeface="+mj-lt"/>
                <a:cs typeface="Perpetua"/>
              </a:rPr>
              <a:t>a</a:t>
            </a:r>
            <a:r>
              <a:rPr lang="id-ID" sz="2500" kern="0" spc="30" dirty="0">
                <a:latin typeface="+mj-lt"/>
                <a:cs typeface="Perpetua"/>
              </a:rPr>
              <a:t>g</a:t>
            </a:r>
            <a:r>
              <a:rPr lang="id-ID" sz="2500" kern="0" dirty="0">
                <a:latin typeface="+mj-lt"/>
                <a:cs typeface="Perpetua"/>
              </a:rPr>
              <a:t>i </a:t>
            </a:r>
            <a:r>
              <a:rPr lang="id-ID" sz="2500" kern="0" spc="45" dirty="0">
                <a:latin typeface="+mj-lt"/>
                <a:cs typeface="Perpetua"/>
              </a:rPr>
              <a:t> </a:t>
            </a:r>
            <a:r>
              <a:rPr lang="id-ID" sz="2500" kern="0" dirty="0">
                <a:latin typeface="+mj-lt"/>
                <a:cs typeface="Perpetua"/>
              </a:rPr>
              <a:t>or</a:t>
            </a:r>
            <a:r>
              <a:rPr lang="id-ID" sz="2500" kern="0" spc="-15" dirty="0">
                <a:latin typeface="+mj-lt"/>
                <a:cs typeface="Perpetua"/>
              </a:rPr>
              <a:t>g</a:t>
            </a:r>
            <a:r>
              <a:rPr lang="id-ID" sz="2500" kern="0" dirty="0">
                <a:latin typeface="+mj-lt"/>
                <a:cs typeface="Perpetua"/>
              </a:rPr>
              <a:t>a</a:t>
            </a:r>
            <a:r>
              <a:rPr lang="id-ID" sz="2500" kern="0" spc="5" dirty="0">
                <a:latin typeface="+mj-lt"/>
                <a:cs typeface="Perpetua"/>
              </a:rPr>
              <a:t>n</a:t>
            </a:r>
            <a:r>
              <a:rPr lang="id-ID" sz="2500" kern="0" dirty="0">
                <a:latin typeface="+mj-lt"/>
                <a:cs typeface="Perpetua"/>
              </a:rPr>
              <a:t>isasi/</a:t>
            </a:r>
            <a:r>
              <a:rPr lang="id-ID" sz="2500" kern="0" spc="-10" dirty="0">
                <a:latin typeface="+mj-lt"/>
                <a:cs typeface="Perpetua"/>
              </a:rPr>
              <a:t>p</a:t>
            </a:r>
            <a:r>
              <a:rPr lang="id-ID" sz="2500" kern="0" dirty="0">
                <a:latin typeface="+mj-lt"/>
                <a:cs typeface="Perpetua"/>
              </a:rPr>
              <a:t>e</a:t>
            </a:r>
            <a:r>
              <a:rPr lang="id-ID" sz="2500" kern="0" spc="35" dirty="0">
                <a:latin typeface="+mj-lt"/>
                <a:cs typeface="Perpetua"/>
              </a:rPr>
              <a:t>r</a:t>
            </a:r>
            <a:r>
              <a:rPr lang="id-ID" sz="2500" kern="0" dirty="0">
                <a:latin typeface="+mj-lt"/>
                <a:cs typeface="Perpetua"/>
              </a:rPr>
              <a:t>usaha</a:t>
            </a:r>
            <a:r>
              <a:rPr lang="id-ID" sz="2500" kern="0" spc="5" dirty="0">
                <a:latin typeface="+mj-lt"/>
                <a:cs typeface="Perpetua"/>
              </a:rPr>
              <a:t>a</a:t>
            </a:r>
            <a:r>
              <a:rPr lang="id-ID" sz="2500" kern="0" dirty="0">
                <a:latin typeface="+mj-lt"/>
                <a:cs typeface="Perpetua"/>
              </a:rPr>
              <a:t>n </a:t>
            </a:r>
            <a:r>
              <a:rPr lang="id-ID" sz="2500" kern="0" spc="50" dirty="0">
                <a:latin typeface="+mj-lt"/>
                <a:cs typeface="Perpetua"/>
              </a:rPr>
              <a:t> </a:t>
            </a:r>
            <a:r>
              <a:rPr lang="id-ID" sz="2500" kern="0" spc="-25" dirty="0">
                <a:latin typeface="+mj-lt"/>
                <a:cs typeface="Perpetua"/>
              </a:rPr>
              <a:t>y</a:t>
            </a:r>
            <a:r>
              <a:rPr lang="id-ID" sz="2500" kern="0" dirty="0">
                <a:latin typeface="+mj-lt"/>
                <a:cs typeface="Perpetua"/>
              </a:rPr>
              <a:t>a</a:t>
            </a:r>
            <a:r>
              <a:rPr lang="id-ID" sz="2500" kern="0" spc="5" dirty="0">
                <a:latin typeface="+mj-lt"/>
                <a:cs typeface="Perpetua"/>
              </a:rPr>
              <a:t>n</a:t>
            </a:r>
            <a:r>
              <a:rPr lang="id-ID" sz="2500" kern="0" dirty="0">
                <a:latin typeface="+mj-lt"/>
                <a:cs typeface="Perpetua"/>
              </a:rPr>
              <a:t>g </a:t>
            </a:r>
            <a:r>
              <a:rPr lang="id-ID" sz="2500" kern="0" spc="50" dirty="0">
                <a:latin typeface="+mj-lt"/>
                <a:cs typeface="Perpetua"/>
              </a:rPr>
              <a:t> </a:t>
            </a:r>
            <a:r>
              <a:rPr lang="id-ID" sz="2500" kern="0" spc="-15" dirty="0">
                <a:latin typeface="+mj-lt"/>
                <a:cs typeface="Perpetua"/>
              </a:rPr>
              <a:t>m</a:t>
            </a:r>
            <a:r>
              <a:rPr lang="id-ID" sz="2500" kern="0" dirty="0">
                <a:latin typeface="+mj-lt"/>
                <a:cs typeface="Perpetua"/>
              </a:rPr>
              <a:t>e</a:t>
            </a:r>
            <a:r>
              <a:rPr lang="id-ID" sz="2500" kern="0" spc="5" dirty="0">
                <a:latin typeface="+mj-lt"/>
                <a:cs typeface="Perpetua"/>
              </a:rPr>
              <a:t>m</a:t>
            </a:r>
            <a:r>
              <a:rPr lang="id-ID" sz="2500" kern="0" dirty="0">
                <a:latin typeface="+mj-lt"/>
                <a:cs typeface="Perpetua"/>
              </a:rPr>
              <a:t>b</a:t>
            </a:r>
            <a:r>
              <a:rPr lang="id-ID" sz="2500" kern="0" spc="5" dirty="0">
                <a:latin typeface="+mj-lt"/>
                <a:cs typeface="Perpetua"/>
              </a:rPr>
              <a:t>e</a:t>
            </a:r>
            <a:r>
              <a:rPr lang="id-ID" sz="2500" kern="0" spc="-15" dirty="0">
                <a:latin typeface="+mj-lt"/>
                <a:cs typeface="Perpetua"/>
              </a:rPr>
              <a:t>l</a:t>
            </a:r>
            <a:r>
              <a:rPr lang="id-ID" sz="2500" kern="0" dirty="0">
                <a:latin typeface="+mj-lt"/>
                <a:cs typeface="Perpetua"/>
              </a:rPr>
              <a:t>i </a:t>
            </a:r>
            <a:r>
              <a:rPr lang="id-ID" sz="2500" kern="0" spc="45" dirty="0">
                <a:latin typeface="+mj-lt"/>
                <a:cs typeface="Perpetua"/>
              </a:rPr>
              <a:t> </a:t>
            </a:r>
            <a:r>
              <a:rPr lang="id-ID" sz="2500" kern="0" dirty="0">
                <a:latin typeface="+mj-lt"/>
                <a:cs typeface="Perpetua"/>
              </a:rPr>
              <a:t>p</a:t>
            </a:r>
            <a:r>
              <a:rPr lang="id-ID" sz="2500" kern="0" spc="5" dirty="0">
                <a:latin typeface="+mj-lt"/>
                <a:cs typeface="Perpetua"/>
              </a:rPr>
              <a:t>a</a:t>
            </a:r>
            <a:r>
              <a:rPr lang="id-ID" sz="2500" kern="0" spc="40" dirty="0">
                <a:latin typeface="+mj-lt"/>
                <a:cs typeface="Perpetua"/>
              </a:rPr>
              <a:t>r</a:t>
            </a:r>
            <a:r>
              <a:rPr lang="id-ID" sz="2500" kern="0" spc="-15" dirty="0">
                <a:latin typeface="+mj-lt"/>
                <a:cs typeface="Perpetua"/>
              </a:rPr>
              <a:t>t</a:t>
            </a:r>
            <a:r>
              <a:rPr lang="id-ID" sz="2500" kern="0" dirty="0">
                <a:latin typeface="+mj-lt"/>
                <a:cs typeface="Perpetua"/>
              </a:rPr>
              <a:t>, ma</a:t>
            </a:r>
            <a:r>
              <a:rPr lang="id-ID" sz="2500" kern="0" spc="-10" dirty="0">
                <a:latin typeface="+mj-lt"/>
                <a:cs typeface="Perpetua"/>
              </a:rPr>
              <a:t>t</a:t>
            </a:r>
            <a:r>
              <a:rPr lang="id-ID" sz="2500" kern="0" dirty="0">
                <a:latin typeface="+mj-lt"/>
                <a:cs typeface="Perpetua"/>
              </a:rPr>
              <a:t>e</a:t>
            </a:r>
            <a:r>
              <a:rPr lang="id-ID" sz="2500" kern="0" spc="20" dirty="0">
                <a:latin typeface="+mj-lt"/>
                <a:cs typeface="Perpetua"/>
              </a:rPr>
              <a:t>r</a:t>
            </a:r>
            <a:r>
              <a:rPr lang="id-ID" sz="2500" kern="0" dirty="0">
                <a:latin typeface="+mj-lt"/>
                <a:cs typeface="Perpetua"/>
              </a:rPr>
              <a:t>i</a:t>
            </a:r>
            <a:r>
              <a:rPr lang="id-ID" sz="2500" kern="0" spc="5" dirty="0">
                <a:latin typeface="+mj-lt"/>
                <a:cs typeface="Perpetua"/>
              </a:rPr>
              <a:t>a</a:t>
            </a:r>
            <a:r>
              <a:rPr lang="id-ID" sz="2500" kern="0" dirty="0">
                <a:latin typeface="+mj-lt"/>
                <a:cs typeface="Perpetua"/>
              </a:rPr>
              <a:t>l, </a:t>
            </a:r>
            <a:r>
              <a:rPr lang="id-ID" sz="2500" kern="0" spc="-90" dirty="0">
                <a:latin typeface="+mj-lt"/>
                <a:cs typeface="Perpetua"/>
              </a:rPr>
              <a:t> </a:t>
            </a:r>
            <a:r>
              <a:rPr lang="id-ID" sz="2500" kern="0" spc="-10" dirty="0">
                <a:latin typeface="+mj-lt"/>
                <a:cs typeface="Perpetua"/>
              </a:rPr>
              <a:t>d</a:t>
            </a:r>
            <a:r>
              <a:rPr lang="id-ID" sz="2500" kern="0" spc="5" dirty="0">
                <a:latin typeface="+mj-lt"/>
                <a:cs typeface="Perpetua"/>
              </a:rPr>
              <a:t>a</a:t>
            </a:r>
            <a:r>
              <a:rPr lang="id-ID" sz="2500" kern="0" dirty="0">
                <a:latin typeface="+mj-lt"/>
                <a:cs typeface="Perpetua"/>
              </a:rPr>
              <a:t>n </a:t>
            </a:r>
            <a:r>
              <a:rPr lang="id-ID" sz="2500" kern="0" spc="-35" dirty="0">
                <a:latin typeface="+mj-lt"/>
                <a:cs typeface="Perpetua"/>
              </a:rPr>
              <a:t> </a:t>
            </a:r>
            <a:r>
              <a:rPr lang="id-ID" sz="2500" kern="0" dirty="0">
                <a:latin typeface="+mj-lt"/>
                <a:cs typeface="Perpetua"/>
              </a:rPr>
              <a:t>p</a:t>
            </a:r>
            <a:r>
              <a:rPr lang="id-ID" sz="2500" kern="0" spc="5" dirty="0">
                <a:latin typeface="+mj-lt"/>
                <a:cs typeface="Perpetua"/>
              </a:rPr>
              <a:t>e</a:t>
            </a:r>
            <a:r>
              <a:rPr lang="id-ID" sz="2500" kern="0" spc="-20" dirty="0">
                <a:latin typeface="+mj-lt"/>
                <a:cs typeface="Perpetua"/>
              </a:rPr>
              <a:t>r</a:t>
            </a:r>
            <a:r>
              <a:rPr lang="id-ID" sz="2500" kern="0" dirty="0">
                <a:latin typeface="+mj-lt"/>
                <a:cs typeface="Perpetua"/>
              </a:rPr>
              <a:t>a</a:t>
            </a:r>
            <a:r>
              <a:rPr lang="id-ID" sz="2500" kern="0" spc="5" dirty="0">
                <a:latin typeface="+mj-lt"/>
                <a:cs typeface="Perpetua"/>
              </a:rPr>
              <a:t>k</a:t>
            </a:r>
            <a:r>
              <a:rPr lang="id-ID" sz="2500" kern="0" dirty="0">
                <a:latin typeface="+mj-lt"/>
                <a:cs typeface="Perpetua"/>
              </a:rPr>
              <a:t>ita</a:t>
            </a:r>
            <a:r>
              <a:rPr lang="id-ID" sz="2500" kern="0" spc="5" dirty="0">
                <a:latin typeface="+mj-lt"/>
                <a:cs typeface="Perpetua"/>
              </a:rPr>
              <a:t>n</a:t>
            </a:r>
            <a:r>
              <a:rPr lang="id-ID" sz="2500" kern="0" dirty="0">
                <a:latin typeface="+mj-lt"/>
                <a:cs typeface="Perpetua"/>
              </a:rPr>
              <a:t>. </a:t>
            </a:r>
            <a:r>
              <a:rPr lang="id-ID" sz="2500" kern="0" spc="-100" dirty="0">
                <a:latin typeface="+mj-lt"/>
                <a:cs typeface="Perpetua"/>
              </a:rPr>
              <a:t> </a:t>
            </a:r>
            <a:r>
              <a:rPr lang="id-ID" sz="2500" kern="0" dirty="0">
                <a:latin typeface="+mj-lt"/>
                <a:cs typeface="Perpetua"/>
              </a:rPr>
              <a:t>St</a:t>
            </a:r>
            <a:r>
              <a:rPr lang="id-ID" sz="2500" kern="0" spc="5" dirty="0">
                <a:latin typeface="+mj-lt"/>
                <a:cs typeface="Perpetua"/>
              </a:rPr>
              <a:t>a</a:t>
            </a:r>
            <a:r>
              <a:rPr lang="id-ID" sz="2500" kern="0" dirty="0">
                <a:latin typeface="+mj-lt"/>
                <a:cs typeface="Perpetua"/>
              </a:rPr>
              <a:t>nd</a:t>
            </a:r>
            <a:r>
              <a:rPr lang="id-ID" sz="2500" kern="0" spc="10" dirty="0">
                <a:latin typeface="+mj-lt"/>
                <a:cs typeface="Perpetua"/>
              </a:rPr>
              <a:t>a</a:t>
            </a:r>
            <a:r>
              <a:rPr lang="id-ID" sz="2500" kern="0" dirty="0">
                <a:latin typeface="+mj-lt"/>
                <a:cs typeface="Perpetua"/>
              </a:rPr>
              <a:t>rd </a:t>
            </a:r>
            <a:r>
              <a:rPr lang="id-ID" sz="2500" kern="0" spc="-40" dirty="0">
                <a:latin typeface="+mj-lt"/>
                <a:cs typeface="Perpetua"/>
              </a:rPr>
              <a:t> </a:t>
            </a:r>
            <a:r>
              <a:rPr lang="id-ID" sz="2500" kern="0" dirty="0">
                <a:latin typeface="+mj-lt"/>
                <a:cs typeface="Perpetua"/>
              </a:rPr>
              <a:t>i</a:t>
            </a:r>
            <a:r>
              <a:rPr lang="id-ID" sz="2500" kern="0" spc="-10" dirty="0">
                <a:latin typeface="+mj-lt"/>
                <a:cs typeface="Perpetua"/>
              </a:rPr>
              <a:t>n</a:t>
            </a:r>
            <a:r>
              <a:rPr lang="id-ID" sz="2500" kern="0" dirty="0">
                <a:latin typeface="+mj-lt"/>
                <a:cs typeface="Perpetua"/>
              </a:rPr>
              <a:t>i </a:t>
            </a:r>
            <a:r>
              <a:rPr lang="id-ID" sz="2500" kern="0" spc="-35" dirty="0">
                <a:latin typeface="+mj-lt"/>
                <a:cs typeface="Perpetua"/>
              </a:rPr>
              <a:t> </a:t>
            </a:r>
            <a:r>
              <a:rPr lang="id-ID" sz="2500" kern="0" dirty="0">
                <a:latin typeface="+mj-lt"/>
                <a:cs typeface="Perpetua"/>
              </a:rPr>
              <a:t>juga </a:t>
            </a:r>
            <a:r>
              <a:rPr lang="id-ID" sz="2500" kern="0" spc="-35" dirty="0">
                <a:latin typeface="+mj-lt"/>
                <a:cs typeface="Perpetua"/>
              </a:rPr>
              <a:t> </a:t>
            </a:r>
            <a:r>
              <a:rPr lang="id-ID" sz="2500" kern="0" dirty="0">
                <a:latin typeface="+mj-lt"/>
                <a:cs typeface="Perpetua"/>
              </a:rPr>
              <a:t>dap</a:t>
            </a:r>
            <a:r>
              <a:rPr lang="id-ID" sz="2500" kern="0" spc="-10" dirty="0">
                <a:latin typeface="+mj-lt"/>
                <a:cs typeface="Perpetua"/>
              </a:rPr>
              <a:t>a</a:t>
            </a:r>
            <a:r>
              <a:rPr lang="id-ID" sz="2500" kern="0" dirty="0">
                <a:latin typeface="+mj-lt"/>
                <a:cs typeface="Perpetua"/>
              </a:rPr>
              <a:t>t </a:t>
            </a:r>
            <a:r>
              <a:rPr lang="id-ID" sz="2500" kern="0" spc="-40" dirty="0">
                <a:latin typeface="+mj-lt"/>
                <a:cs typeface="Perpetua"/>
              </a:rPr>
              <a:t> </a:t>
            </a:r>
            <a:r>
              <a:rPr lang="id-ID" sz="2500" kern="0" dirty="0">
                <a:latin typeface="+mj-lt"/>
                <a:cs typeface="Perpetua"/>
              </a:rPr>
              <a:t>dib</a:t>
            </a:r>
            <a:r>
              <a:rPr lang="id-ID" sz="2500" kern="0" spc="-15" dirty="0">
                <a:latin typeface="+mj-lt"/>
                <a:cs typeface="Perpetua"/>
              </a:rPr>
              <a:t>e</a:t>
            </a:r>
            <a:r>
              <a:rPr lang="id-ID" sz="2500" kern="0" dirty="0">
                <a:latin typeface="+mj-lt"/>
                <a:cs typeface="Perpetua"/>
              </a:rPr>
              <a:t>rlak</a:t>
            </a:r>
            <a:r>
              <a:rPr lang="id-ID" sz="2500" kern="0" spc="5" dirty="0">
                <a:latin typeface="+mj-lt"/>
                <a:cs typeface="Perpetua"/>
              </a:rPr>
              <a:t>u</a:t>
            </a:r>
            <a:r>
              <a:rPr lang="id-ID" sz="2500" kern="0" dirty="0">
                <a:latin typeface="+mj-lt"/>
                <a:cs typeface="Perpetua"/>
              </a:rPr>
              <a:t>kan </a:t>
            </a:r>
            <a:r>
              <a:rPr lang="id-ID" sz="2500" kern="0" spc="-40" dirty="0">
                <a:latin typeface="+mj-lt"/>
                <a:cs typeface="Perpetua"/>
              </a:rPr>
              <a:t> </a:t>
            </a:r>
            <a:r>
              <a:rPr lang="id-ID" sz="2500" kern="0" dirty="0">
                <a:latin typeface="+mj-lt"/>
                <a:cs typeface="Perpetua"/>
              </a:rPr>
              <a:t>ba</a:t>
            </a:r>
            <a:r>
              <a:rPr lang="id-ID" sz="2500" kern="0" spc="20" dirty="0">
                <a:latin typeface="+mj-lt"/>
                <a:cs typeface="Perpetua"/>
              </a:rPr>
              <a:t>g</a:t>
            </a:r>
            <a:r>
              <a:rPr lang="id-ID" sz="2500" kern="0" dirty="0">
                <a:latin typeface="+mj-lt"/>
                <a:cs typeface="Perpetua"/>
              </a:rPr>
              <a:t>i </a:t>
            </a:r>
            <a:r>
              <a:rPr lang="id-ID" sz="2500" kern="0" spc="-35" dirty="0">
                <a:latin typeface="+mj-lt"/>
                <a:cs typeface="Perpetua"/>
              </a:rPr>
              <a:t> </a:t>
            </a:r>
            <a:r>
              <a:rPr lang="id-ID" sz="2500" kern="0" dirty="0">
                <a:latin typeface="+mj-lt"/>
                <a:cs typeface="Perpetua"/>
              </a:rPr>
              <a:t>p</a:t>
            </a:r>
            <a:r>
              <a:rPr lang="id-ID" sz="2500" kern="0" spc="5" dirty="0">
                <a:latin typeface="+mj-lt"/>
                <a:cs typeface="Perpetua"/>
              </a:rPr>
              <a:t>e</a:t>
            </a:r>
            <a:r>
              <a:rPr lang="id-ID" sz="2500" kern="0" spc="15" dirty="0">
                <a:latin typeface="+mj-lt"/>
                <a:cs typeface="Perpetua"/>
              </a:rPr>
              <a:t>r</a:t>
            </a:r>
            <a:r>
              <a:rPr lang="id-ID" sz="2500" kern="0" dirty="0">
                <a:latin typeface="+mj-lt"/>
                <a:cs typeface="Perpetua"/>
              </a:rPr>
              <a:t>usahaan </a:t>
            </a:r>
            <a:r>
              <a:rPr lang="id-ID" sz="2500" kern="0" spc="-10" dirty="0">
                <a:latin typeface="+mj-lt"/>
                <a:cs typeface="Perpetua"/>
              </a:rPr>
              <a:t>y</a:t>
            </a:r>
            <a:r>
              <a:rPr lang="id-ID" sz="2500" kern="0" spc="5" dirty="0">
                <a:latin typeface="+mj-lt"/>
                <a:cs typeface="Perpetua"/>
              </a:rPr>
              <a:t>a</a:t>
            </a:r>
            <a:r>
              <a:rPr lang="id-ID" sz="2500" kern="0" dirty="0">
                <a:latin typeface="+mj-lt"/>
                <a:cs typeface="Perpetua"/>
              </a:rPr>
              <a:t>ng</a:t>
            </a:r>
            <a:r>
              <a:rPr lang="id-ID" sz="2500" kern="0" spc="-15" dirty="0">
                <a:latin typeface="+mj-lt"/>
                <a:cs typeface="Perpetua"/>
              </a:rPr>
              <a:t> </a:t>
            </a:r>
            <a:r>
              <a:rPr lang="id-ID" sz="2500" kern="0" dirty="0">
                <a:latin typeface="+mj-lt"/>
                <a:cs typeface="Perpetua"/>
              </a:rPr>
              <a:t>m</a:t>
            </a:r>
            <a:r>
              <a:rPr lang="id-ID" sz="2500" kern="0" spc="5" dirty="0">
                <a:latin typeface="+mj-lt"/>
                <a:cs typeface="Perpetua"/>
              </a:rPr>
              <a:t>e</a:t>
            </a:r>
            <a:r>
              <a:rPr lang="id-ID" sz="2500" kern="0" dirty="0">
                <a:latin typeface="+mj-lt"/>
                <a:cs typeface="Perpetua"/>
              </a:rPr>
              <a:t>mili</a:t>
            </a:r>
            <a:r>
              <a:rPr lang="id-ID" sz="2500" kern="0" spc="5" dirty="0">
                <a:latin typeface="+mj-lt"/>
                <a:cs typeface="Perpetua"/>
              </a:rPr>
              <a:t>k</a:t>
            </a:r>
            <a:r>
              <a:rPr lang="id-ID" sz="2500" kern="0" dirty="0">
                <a:latin typeface="+mj-lt"/>
                <a:cs typeface="Perpetua"/>
              </a:rPr>
              <a:t>i</a:t>
            </a:r>
            <a:r>
              <a:rPr lang="id-ID" sz="2500" kern="0" spc="-20" dirty="0">
                <a:latin typeface="+mj-lt"/>
                <a:cs typeface="Perpetua"/>
              </a:rPr>
              <a:t> </a:t>
            </a:r>
            <a:r>
              <a:rPr lang="id-ID" sz="2500" i="1" kern="0" spc="-40" dirty="0">
                <a:latin typeface="+mj-lt"/>
                <a:cs typeface="Perpetua"/>
              </a:rPr>
              <a:t>w</a:t>
            </a:r>
            <a:r>
              <a:rPr lang="id-ID" sz="2500" i="1" kern="0" dirty="0">
                <a:latin typeface="+mj-lt"/>
                <a:cs typeface="Perpetua"/>
              </a:rPr>
              <a:t>a</a:t>
            </a:r>
            <a:r>
              <a:rPr lang="id-ID" sz="2500" i="1" kern="0" spc="-10" dirty="0">
                <a:latin typeface="+mj-lt"/>
                <a:cs typeface="Perpetua"/>
              </a:rPr>
              <a:t>r</a:t>
            </a:r>
            <a:r>
              <a:rPr lang="id-ID" sz="2500" i="1" kern="0" dirty="0">
                <a:latin typeface="+mj-lt"/>
                <a:cs typeface="Perpetua"/>
              </a:rPr>
              <a:t>eh</a:t>
            </a:r>
            <a:r>
              <a:rPr lang="id-ID" sz="2500" i="1" kern="0" spc="5" dirty="0">
                <a:latin typeface="+mj-lt"/>
                <a:cs typeface="Perpetua"/>
              </a:rPr>
              <a:t>o</a:t>
            </a:r>
            <a:r>
              <a:rPr lang="id-ID" sz="2500" i="1" kern="0" dirty="0">
                <a:latin typeface="+mj-lt"/>
                <a:cs typeface="Perpetua"/>
              </a:rPr>
              <a:t>use</a:t>
            </a:r>
            <a:r>
              <a:rPr lang="id-ID" sz="2500" i="1" kern="0" spc="-10" dirty="0">
                <a:latin typeface="+mj-lt"/>
                <a:cs typeface="Perpetua"/>
              </a:rPr>
              <a:t> </a:t>
            </a:r>
            <a:r>
              <a:rPr lang="id-ID" sz="2500" kern="0" spc="-25" dirty="0">
                <a:latin typeface="+mj-lt"/>
                <a:cs typeface="Perpetua"/>
              </a:rPr>
              <a:t>k</a:t>
            </a:r>
            <a:r>
              <a:rPr lang="id-ID" sz="2500" kern="0" dirty="0">
                <a:latin typeface="+mj-lt"/>
                <a:cs typeface="Perpetua"/>
              </a:rPr>
              <a:t>om</a:t>
            </a:r>
            <a:r>
              <a:rPr lang="id-ID" sz="2500" kern="0" spc="5" dirty="0">
                <a:latin typeface="+mj-lt"/>
                <a:cs typeface="Perpetua"/>
              </a:rPr>
              <a:t>p</a:t>
            </a:r>
            <a:r>
              <a:rPr lang="id-ID" sz="2500" kern="0" dirty="0">
                <a:latin typeface="+mj-lt"/>
                <a:cs typeface="Perpetua"/>
              </a:rPr>
              <a:t>on</a:t>
            </a:r>
            <a:r>
              <a:rPr lang="id-ID" sz="2500" kern="0" spc="5" dirty="0">
                <a:latin typeface="+mj-lt"/>
                <a:cs typeface="Perpetua"/>
              </a:rPr>
              <a:t>e</a:t>
            </a:r>
            <a:r>
              <a:rPr lang="id-ID" sz="2500" kern="0" dirty="0">
                <a:latin typeface="+mj-lt"/>
                <a:cs typeface="Perpetua"/>
              </a:rPr>
              <a:t>n</a:t>
            </a:r>
            <a:r>
              <a:rPr lang="id-ID" sz="2500" kern="0" spc="-5" dirty="0">
                <a:latin typeface="+mj-lt"/>
                <a:cs typeface="Perpetua"/>
              </a:rPr>
              <a:t> </a:t>
            </a:r>
            <a:r>
              <a:rPr lang="id-ID" sz="2500" kern="0" dirty="0">
                <a:latin typeface="+mj-lt"/>
                <a:cs typeface="Perpetua"/>
              </a:rPr>
              <a:t>p</a:t>
            </a:r>
            <a:r>
              <a:rPr lang="id-ID" sz="2500" kern="0" spc="5" dirty="0">
                <a:latin typeface="+mj-lt"/>
                <a:cs typeface="Perpetua"/>
              </a:rPr>
              <a:t>e</a:t>
            </a:r>
            <a:r>
              <a:rPr lang="id-ID" sz="2500" kern="0" dirty="0">
                <a:latin typeface="+mj-lt"/>
                <a:cs typeface="Perpetua"/>
              </a:rPr>
              <a:t>s</a:t>
            </a:r>
            <a:r>
              <a:rPr lang="id-ID" sz="2500" kern="0" spc="-50" dirty="0">
                <a:latin typeface="+mj-lt"/>
                <a:cs typeface="Perpetua"/>
              </a:rPr>
              <a:t>a</a:t>
            </a:r>
            <a:r>
              <a:rPr lang="id-ID" sz="2500" kern="0" spc="-10" dirty="0">
                <a:latin typeface="+mj-lt"/>
                <a:cs typeface="Perpetua"/>
              </a:rPr>
              <a:t>w</a:t>
            </a:r>
            <a:r>
              <a:rPr lang="id-ID" sz="2500" kern="0" dirty="0">
                <a:latin typeface="+mj-lt"/>
                <a:cs typeface="Perpetua"/>
              </a:rPr>
              <a:t>at</a:t>
            </a:r>
            <a:r>
              <a:rPr lang="id-ID" sz="2500" kern="0" spc="-30" dirty="0">
                <a:latin typeface="+mj-lt"/>
                <a:cs typeface="Perpetua"/>
              </a:rPr>
              <a:t> </a:t>
            </a:r>
            <a:r>
              <a:rPr lang="id-ID" sz="2500" kern="0" dirty="0">
                <a:latin typeface="+mj-lt"/>
                <a:cs typeface="Perpetua"/>
              </a:rPr>
              <a:t>ud</a:t>
            </a:r>
            <a:r>
              <a:rPr lang="id-ID" sz="2500" kern="0" spc="10" dirty="0">
                <a:latin typeface="+mj-lt"/>
                <a:cs typeface="Perpetua"/>
              </a:rPr>
              <a:t>a</a:t>
            </a:r>
            <a:r>
              <a:rPr lang="id-ID" sz="2500" kern="0" dirty="0">
                <a:latin typeface="+mj-lt"/>
                <a:cs typeface="Perpetua"/>
              </a:rPr>
              <a:t>ra.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sz="2500" kern="0" dirty="0">
              <a:latin typeface="+mj-lt"/>
            </a:endParaRPr>
          </a:p>
          <a:p>
            <a:pPr marL="0" marR="0" lvl="0" indent="0" defTabSz="914400" eaLnBrk="1" fontAlgn="auto" latinLnBrk="0" hangingPunct="1">
              <a:lnSpc>
                <a:spcPts val="1200"/>
              </a:lnSpc>
              <a:spcBef>
                <a:spcPts val="6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sz="2500" kern="0" dirty="0">
              <a:latin typeface="+mj-lt"/>
            </a:endParaRPr>
          </a:p>
          <a:p>
            <a:pPr marL="12700" marR="3453143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500" b="1" u="sng" kern="0" dirty="0">
                <a:latin typeface="+mj-lt"/>
                <a:cs typeface="Perpetua"/>
              </a:rPr>
              <a:t>Stan</a:t>
            </a:r>
            <a:r>
              <a:rPr lang="id-ID" sz="2500" b="1" u="sng" kern="0" spc="-10" dirty="0">
                <a:latin typeface="+mj-lt"/>
                <a:cs typeface="Perpetua"/>
              </a:rPr>
              <a:t>d</a:t>
            </a:r>
            <a:r>
              <a:rPr lang="id-ID" sz="2500" b="1" u="sng" kern="0" dirty="0">
                <a:latin typeface="+mj-lt"/>
                <a:cs typeface="Perpetua"/>
              </a:rPr>
              <a:t>a</a:t>
            </a:r>
            <a:r>
              <a:rPr lang="id-ID" sz="2500" b="1" u="sng" kern="0" spc="5" dirty="0">
                <a:latin typeface="+mj-lt"/>
                <a:cs typeface="Perpetua"/>
              </a:rPr>
              <a:t>r</a:t>
            </a:r>
            <a:r>
              <a:rPr lang="id-ID" sz="2500" b="1" u="sng" kern="0" dirty="0">
                <a:latin typeface="+mj-lt"/>
                <a:cs typeface="Perpetua"/>
              </a:rPr>
              <a:t>d</a:t>
            </a:r>
            <a:r>
              <a:rPr lang="id-ID" sz="2500" b="1" kern="0" spc="-145" dirty="0">
                <a:latin typeface="+mj-lt"/>
                <a:cs typeface="Perpetua"/>
              </a:rPr>
              <a:t> </a:t>
            </a:r>
            <a:r>
              <a:rPr lang="id-ID" sz="2500" b="1" u="sng" kern="0" spc="-114" dirty="0">
                <a:latin typeface="+mj-lt"/>
                <a:cs typeface="Perpetua"/>
              </a:rPr>
              <a:t>T</a:t>
            </a:r>
            <a:r>
              <a:rPr lang="id-ID" sz="2500" b="1" u="sng" kern="0" dirty="0">
                <a:latin typeface="+mj-lt"/>
                <a:cs typeface="Perpetua"/>
              </a:rPr>
              <a:t>e</a:t>
            </a:r>
            <a:r>
              <a:rPr lang="id-ID" sz="2500" b="1" u="sng" kern="0" spc="5" dirty="0">
                <a:latin typeface="+mj-lt"/>
                <a:cs typeface="Perpetua"/>
              </a:rPr>
              <a:t>r</a:t>
            </a:r>
            <a:r>
              <a:rPr lang="id-ID" sz="2500" b="1" u="sng" kern="0" dirty="0">
                <a:latin typeface="+mj-lt"/>
                <a:cs typeface="Perpetua"/>
              </a:rPr>
              <a:t>kait</a:t>
            </a:r>
            <a:endParaRPr lang="id-ID" sz="2500" kern="0" dirty="0">
              <a:latin typeface="+mj-lt"/>
              <a:cs typeface="Perpetua"/>
            </a:endParaRPr>
          </a:p>
          <a:p>
            <a:pPr marL="12700" marR="1852302" lvl="0" indent="0" algn="just" defTabSz="91440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500" kern="0" dirty="0">
                <a:latin typeface="+mj-lt"/>
                <a:cs typeface="Perpetua"/>
              </a:rPr>
              <a:t>A</a:t>
            </a:r>
            <a:r>
              <a:rPr lang="id-ID" sz="2500" kern="0" spc="-5" dirty="0">
                <a:latin typeface="+mj-lt"/>
                <a:cs typeface="Perpetua"/>
              </a:rPr>
              <a:t>S</a:t>
            </a:r>
            <a:r>
              <a:rPr lang="id-ID" sz="2500" kern="0" dirty="0">
                <a:latin typeface="+mj-lt"/>
                <a:cs typeface="Perpetua"/>
              </a:rPr>
              <a:t>91</a:t>
            </a:r>
            <a:r>
              <a:rPr lang="id-ID" sz="2500" kern="0" spc="5" dirty="0">
                <a:latin typeface="+mj-lt"/>
                <a:cs typeface="Perpetua"/>
              </a:rPr>
              <a:t>2</a:t>
            </a:r>
            <a:r>
              <a:rPr lang="id-ID" sz="2500" kern="0" dirty="0">
                <a:latin typeface="+mj-lt"/>
                <a:cs typeface="Perpetua"/>
              </a:rPr>
              <a:t>0B</a:t>
            </a:r>
            <a:r>
              <a:rPr lang="id-ID" sz="2500" kern="0" spc="-10" dirty="0">
                <a:latin typeface="+mj-lt"/>
                <a:cs typeface="Perpetua"/>
              </a:rPr>
              <a:t> </a:t>
            </a:r>
            <a:r>
              <a:rPr lang="id-ID" sz="2500" kern="0" dirty="0" smtClean="0">
                <a:latin typeface="+mj-lt"/>
                <a:cs typeface="Perpetua"/>
                <a:sym typeface="Wingdings" pitchFamily="2" charset="2"/>
              </a:rPr>
              <a:t> </a:t>
            </a:r>
            <a:r>
              <a:rPr lang="id-ID" sz="2500" kern="0" dirty="0" smtClean="0">
                <a:latin typeface="+mj-lt"/>
                <a:cs typeface="Perpetua"/>
              </a:rPr>
              <a:t>ISO90</a:t>
            </a:r>
            <a:r>
              <a:rPr lang="id-ID" sz="2500" kern="0" spc="5" dirty="0" smtClean="0">
                <a:latin typeface="+mj-lt"/>
                <a:cs typeface="Perpetua"/>
              </a:rPr>
              <a:t>0</a:t>
            </a:r>
            <a:r>
              <a:rPr lang="id-ID" sz="2500" kern="0" dirty="0" smtClean="0">
                <a:latin typeface="+mj-lt"/>
                <a:cs typeface="Perpetua"/>
              </a:rPr>
              <a:t>1</a:t>
            </a:r>
            <a:r>
              <a:rPr lang="id-ID" sz="2500" kern="0" spc="-5" dirty="0" smtClean="0">
                <a:latin typeface="+mj-lt"/>
                <a:cs typeface="Perpetua"/>
              </a:rPr>
              <a:t>:</a:t>
            </a:r>
            <a:r>
              <a:rPr lang="id-ID" sz="2500" kern="0" dirty="0" smtClean="0">
                <a:latin typeface="+mj-lt"/>
                <a:cs typeface="Perpetua"/>
              </a:rPr>
              <a:t>20</a:t>
            </a:r>
            <a:r>
              <a:rPr lang="id-ID" sz="2500" kern="0" spc="5" dirty="0" smtClean="0">
                <a:latin typeface="+mj-lt"/>
                <a:cs typeface="Perpetua"/>
              </a:rPr>
              <a:t>1</a:t>
            </a:r>
            <a:r>
              <a:rPr lang="id-ID" sz="2500" kern="0" dirty="0" smtClean="0">
                <a:latin typeface="+mj-lt"/>
                <a:cs typeface="Perpetua"/>
              </a:rPr>
              <a:t>5</a:t>
            </a:r>
            <a:r>
              <a:rPr lang="id-ID" sz="2500" kern="0" spc="-20" dirty="0" smtClean="0">
                <a:latin typeface="+mj-lt"/>
                <a:cs typeface="Perpetua"/>
              </a:rPr>
              <a:t> </a:t>
            </a:r>
            <a:r>
              <a:rPr lang="id-ID" sz="2500" kern="0" dirty="0">
                <a:latin typeface="+mj-lt"/>
                <a:cs typeface="Perpetua"/>
              </a:rPr>
              <a:t>d</a:t>
            </a:r>
            <a:r>
              <a:rPr lang="id-ID" sz="2500" kern="0" spc="5" dirty="0">
                <a:latin typeface="+mj-lt"/>
                <a:cs typeface="Perpetua"/>
              </a:rPr>
              <a:t>a</a:t>
            </a:r>
            <a:r>
              <a:rPr lang="id-ID" sz="2500" kern="0" dirty="0">
                <a:latin typeface="+mj-lt"/>
                <a:cs typeface="Perpetua"/>
              </a:rPr>
              <a:t>n</a:t>
            </a:r>
            <a:r>
              <a:rPr lang="id-ID" sz="2500" kern="0" spc="-100" dirty="0">
                <a:latin typeface="+mj-lt"/>
                <a:cs typeface="Perpetua"/>
              </a:rPr>
              <a:t> </a:t>
            </a:r>
            <a:r>
              <a:rPr lang="id-ID" sz="2500" kern="0" dirty="0">
                <a:latin typeface="+mj-lt"/>
                <a:cs typeface="Perpetua"/>
              </a:rPr>
              <a:t>A</a:t>
            </a:r>
            <a:r>
              <a:rPr lang="id-ID" sz="2500" kern="0" spc="-5" dirty="0">
                <a:latin typeface="+mj-lt"/>
                <a:cs typeface="Perpetua"/>
              </a:rPr>
              <a:t>S</a:t>
            </a:r>
            <a:r>
              <a:rPr lang="id-ID" sz="2500" kern="0" dirty="0">
                <a:latin typeface="+mj-lt"/>
                <a:cs typeface="Perpetua"/>
              </a:rPr>
              <a:t>91</a:t>
            </a:r>
            <a:r>
              <a:rPr lang="id-ID" sz="2500" kern="0" spc="5" dirty="0">
                <a:latin typeface="+mj-lt"/>
                <a:cs typeface="Perpetua"/>
              </a:rPr>
              <a:t>0</a:t>
            </a:r>
            <a:r>
              <a:rPr lang="id-ID" sz="2500" kern="0" dirty="0">
                <a:latin typeface="+mj-lt"/>
                <a:cs typeface="Perpetua"/>
              </a:rPr>
              <a:t>0D</a:t>
            </a:r>
            <a:r>
              <a:rPr lang="id-ID" sz="2500" kern="0" spc="-5" dirty="0">
                <a:latin typeface="+mj-lt"/>
                <a:cs typeface="Perpetua"/>
              </a:rPr>
              <a:t>:</a:t>
            </a:r>
            <a:r>
              <a:rPr lang="id-ID" sz="2500" kern="0" dirty="0">
                <a:latin typeface="+mj-lt"/>
                <a:cs typeface="Perpetua"/>
              </a:rPr>
              <a:t>20</a:t>
            </a:r>
            <a:r>
              <a:rPr lang="id-ID" sz="2500" kern="0" spc="5" dirty="0">
                <a:latin typeface="+mj-lt"/>
                <a:cs typeface="Perpetua"/>
              </a:rPr>
              <a:t>1</a:t>
            </a:r>
            <a:r>
              <a:rPr lang="id-ID" sz="2500" kern="0" dirty="0">
                <a:latin typeface="+mj-lt"/>
                <a:cs typeface="Perpetua"/>
              </a:rPr>
              <a:t>6</a:t>
            </a:r>
          </a:p>
        </p:txBody>
      </p:sp>
      <p:sp>
        <p:nvSpPr>
          <p:cNvPr id="7172" name="Rectangle 6"/>
          <p:cNvSpPr>
            <a:spLocks noGrp="1" noChangeArrowheads="1"/>
          </p:cNvSpPr>
          <p:nvPr>
            <p:ph type="title"/>
          </p:nvPr>
        </p:nvSpPr>
        <p:spPr>
          <a:xfrm>
            <a:off x="228600" y="439654"/>
            <a:ext cx="4152900" cy="857250"/>
          </a:xfrm>
        </p:spPr>
        <p:txBody>
          <a:bodyPr>
            <a:normAutofit/>
          </a:bodyPr>
          <a:lstStyle/>
          <a:p>
            <a:pPr eaLnBrk="1" hangingPunct="1"/>
            <a:r>
              <a:rPr lang="id-ID" altLang="en-US" sz="3600" dirty="0" smtClean="0">
                <a:solidFill>
                  <a:srgbClr val="C00000"/>
                </a:solidFill>
                <a:latin typeface="Magneto" panose="04030805050802020D02" pitchFamily="82" charset="0"/>
              </a:rPr>
              <a:t>Ruang Lingkup</a:t>
            </a:r>
            <a:endParaRPr lang="en-US" altLang="en-US" sz="3600" dirty="0">
              <a:solidFill>
                <a:srgbClr val="C00000"/>
              </a:solidFill>
              <a:latin typeface="Magneto" panose="04030805050802020D02" pitchFamily="8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2440" y="1383405"/>
            <a:ext cx="3566160" cy="42202"/>
          </a:xfrm>
          <a:prstGeom prst="rect">
            <a:avLst/>
          </a:prstGeom>
          <a:solidFill>
            <a:srgbClr val="C00000"/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5E60355-9732-4850-B038-FEE7BECA7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007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40509"/>
            <a:ext cx="9906000" cy="524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300335"/>
            <a:ext cx="63310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2400" b="1" dirty="0" smtClean="0">
                <a:sym typeface="Wingdings" pitchFamily="2" charset="2"/>
              </a:rPr>
              <a:t>E. OPERATION</a:t>
            </a:r>
            <a:endParaRPr lang="en-US" sz="2400" b="1" dirty="0"/>
          </a:p>
        </p:txBody>
      </p:sp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E85B78-FF2D-4232-AFFB-22F38FDEF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99300" y="6492875"/>
            <a:ext cx="2311400" cy="365125"/>
          </a:xfrm>
        </p:spPr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xmlns="" id="{AED49484-D783-41D3-8452-9F286FA2EBA3}"/>
              </a:ext>
            </a:extLst>
          </p:cNvPr>
          <p:cNvSpPr txBox="1"/>
          <p:nvPr/>
        </p:nvSpPr>
        <p:spPr>
          <a:xfrm>
            <a:off x="1081920" y="1371600"/>
            <a:ext cx="8747880" cy="717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3056902" algn="just"/>
            <a:r>
              <a:rPr lang="id-ID" sz="2400" b="1" spc="-5" dirty="0">
                <a:latin typeface="Calibri"/>
                <a:cs typeface="Calibri"/>
              </a:rPr>
              <a:t>Control</a:t>
            </a:r>
            <a:r>
              <a:rPr lang="id-ID" sz="2400" b="1" spc="-20" dirty="0">
                <a:latin typeface="Calibri"/>
                <a:cs typeface="Calibri"/>
              </a:rPr>
              <a:t> </a:t>
            </a:r>
            <a:r>
              <a:rPr lang="id-ID" sz="2400" b="1" spc="-5" dirty="0">
                <a:latin typeface="Calibri"/>
                <a:cs typeface="Calibri"/>
              </a:rPr>
              <a:t>of </a:t>
            </a:r>
            <a:r>
              <a:rPr lang="id-ID" sz="2400" b="1" spc="-15" dirty="0">
                <a:latin typeface="Calibri"/>
                <a:cs typeface="Calibri"/>
              </a:rPr>
              <a:t>e</a:t>
            </a:r>
            <a:r>
              <a:rPr lang="id-ID" sz="2400" b="1" spc="-5" dirty="0">
                <a:latin typeface="Calibri"/>
                <a:cs typeface="Calibri"/>
              </a:rPr>
              <a:t>x</a:t>
            </a:r>
            <a:r>
              <a:rPr lang="id-ID" sz="2400" b="1" spc="-20" dirty="0">
                <a:latin typeface="Calibri"/>
                <a:cs typeface="Calibri"/>
              </a:rPr>
              <a:t>t</a:t>
            </a:r>
            <a:r>
              <a:rPr lang="id-ID" sz="2400" b="1" spc="-5" dirty="0">
                <a:latin typeface="Calibri"/>
                <a:cs typeface="Calibri"/>
              </a:rPr>
              <a:t>e</a:t>
            </a:r>
            <a:r>
              <a:rPr lang="id-ID" sz="2400" b="1" dirty="0">
                <a:latin typeface="Calibri"/>
                <a:cs typeface="Calibri"/>
              </a:rPr>
              <a:t>r</a:t>
            </a:r>
            <a:r>
              <a:rPr lang="id-ID" sz="2400" b="1" spc="-5" dirty="0">
                <a:latin typeface="Calibri"/>
                <a:cs typeface="Calibri"/>
              </a:rPr>
              <a:t>nal provider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xmlns="" id="{C83D3E08-2A80-4159-8898-322D5ABE2011}"/>
              </a:ext>
            </a:extLst>
          </p:cNvPr>
          <p:cNvSpPr txBox="1"/>
          <p:nvPr/>
        </p:nvSpPr>
        <p:spPr>
          <a:xfrm>
            <a:off x="1066800" y="1918139"/>
            <a:ext cx="8734097" cy="410166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7940">
              <a:spcBef>
                <a:spcPts val="380"/>
              </a:spcBef>
            </a:pPr>
            <a:r>
              <a:rPr dirty="0" smtClean="0">
                <a:latin typeface="Calibri"/>
                <a:cs typeface="Calibri"/>
              </a:rPr>
              <a:t>E.23</a:t>
            </a:r>
            <a:r>
              <a:rPr spc="-15" dirty="0" smtClean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usa</a:t>
            </a:r>
            <a:r>
              <a:rPr spc="-10" dirty="0">
                <a:latin typeface="Calibri"/>
                <a:cs typeface="Calibri"/>
              </a:rPr>
              <a:t>h</a:t>
            </a:r>
            <a:r>
              <a:rPr dirty="0">
                <a:latin typeface="Calibri"/>
                <a:cs typeface="Calibri"/>
              </a:rPr>
              <a:t>aan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ha</a:t>
            </a:r>
            <a:r>
              <a:rPr spc="-1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us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meng</a:t>
            </a:r>
            <a:r>
              <a:rPr spc="-30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omun</a:t>
            </a:r>
            <a:r>
              <a:rPr spc="-10" dirty="0">
                <a:latin typeface="Calibri"/>
                <a:cs typeface="Calibri"/>
              </a:rPr>
              <a:t>i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as</a:t>
            </a:r>
            <a:r>
              <a:rPr spc="-10" dirty="0">
                <a:latin typeface="Calibri"/>
                <a:cs typeface="Calibri"/>
              </a:rPr>
              <a:t>i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30" dirty="0">
                <a:latin typeface="Calibri"/>
                <a:cs typeface="Calibri"/>
              </a:rPr>
              <a:t> k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ada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spc="-15" dirty="0">
                <a:latin typeface="Calibri"/>
                <a:cs typeface="Calibri"/>
              </a:rPr>
              <a:t>n</a:t>
            </a:r>
            <a:r>
              <a:rPr spc="-20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d</a:t>
            </a:r>
            <a:r>
              <a:rPr dirty="0">
                <a:latin typeface="Calibri"/>
                <a:cs typeface="Calibri"/>
              </a:rPr>
              <a:t>ia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</a:t>
            </a:r>
            <a:r>
              <a:rPr spc="-25" dirty="0">
                <a:latin typeface="Calibri"/>
                <a:cs typeface="Calibri"/>
              </a:rPr>
              <a:t>k</a:t>
            </a:r>
            <a:r>
              <a:rPr spc="-15" dirty="0">
                <a:latin typeface="Calibri"/>
                <a:cs typeface="Calibri"/>
              </a:rPr>
              <a:t>s</a:t>
            </a:r>
            <a:r>
              <a:rPr spc="-2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nal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r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ait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n</a:t>
            </a:r>
            <a:r>
              <a:rPr spc="-10" dirty="0">
                <a:latin typeface="Calibri"/>
                <a:cs typeface="Calibri"/>
              </a:rPr>
              <a:t>g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spc="-20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s</a:t>
            </a:r>
            <a:r>
              <a:rPr spc="-20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a</a:t>
            </a:r>
            <a:r>
              <a:rPr spc="-20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-2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an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u</a:t>
            </a:r>
            <a:r>
              <a:rPr spc="-20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</a:t>
            </a:r>
            <a:r>
              <a:rPr spc="-10" dirty="0">
                <a:latin typeface="Calibri"/>
                <a:cs typeface="Calibri"/>
              </a:rPr>
              <a:t>u</a:t>
            </a:r>
            <a:r>
              <a:rPr dirty="0">
                <a:latin typeface="Calibri"/>
                <a:cs typeface="Calibri"/>
              </a:rPr>
              <a:t>k</a:t>
            </a:r>
          </a:p>
          <a:p>
            <a:pPr marL="200026" marR="103505" indent="-172721">
              <a:buFont typeface="Calibri"/>
              <a:buChar char="-"/>
              <a:tabLst>
                <a:tab pos="200026" algn="l"/>
              </a:tabLst>
            </a:pPr>
            <a:r>
              <a:rPr dirty="0">
                <a:latin typeface="Calibri"/>
                <a:cs typeface="Calibri"/>
              </a:rPr>
              <a:t>su</a:t>
            </a:r>
            <a:r>
              <a:rPr spc="-20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tu  p</a:t>
            </a:r>
            <a:r>
              <a:rPr spc="-2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o</a:t>
            </a:r>
            <a:r>
              <a:rPr spc="-10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es  dan 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</a:t>
            </a:r>
            <a:r>
              <a:rPr spc="-2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od</a:t>
            </a:r>
            <a:r>
              <a:rPr spc="-10" dirty="0">
                <a:latin typeface="Calibri"/>
                <a:cs typeface="Calibri"/>
              </a:rPr>
              <a:t>u</a:t>
            </a:r>
            <a:r>
              <a:rPr dirty="0">
                <a:latin typeface="Calibri"/>
                <a:cs typeface="Calibri"/>
              </a:rPr>
              <a:t>k  </a:t>
            </a:r>
            <a:r>
              <a:rPr spc="-20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ang 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</a:t>
            </a:r>
            <a:r>
              <a:rPr spc="-10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b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r</a:t>
            </a:r>
            <a:r>
              <a:rPr spc="-10" dirty="0">
                <a:latin typeface="Calibri"/>
                <a:cs typeface="Calibri"/>
              </a:rPr>
              <a:t>i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an 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masuk  i</a:t>
            </a:r>
            <a:r>
              <a:rPr spc="-10" dirty="0">
                <a:latin typeface="Calibri"/>
                <a:cs typeface="Calibri"/>
              </a:rPr>
              <a:t>d</a:t>
            </a:r>
            <a:r>
              <a:rPr dirty="0">
                <a:latin typeface="Calibri"/>
                <a:cs typeface="Calibri"/>
              </a:rPr>
              <a:t>e</a:t>
            </a:r>
            <a:r>
              <a:rPr spc="-20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tif</a:t>
            </a:r>
            <a:r>
              <a:rPr spc="-10" dirty="0">
                <a:latin typeface="Calibri"/>
                <a:cs typeface="Calibri"/>
              </a:rPr>
              <a:t>i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asi  d</a:t>
            </a:r>
            <a:r>
              <a:rPr spc="-20" dirty="0">
                <a:latin typeface="Calibri"/>
                <a:cs typeface="Calibri"/>
              </a:rPr>
              <a:t>at</a:t>
            </a:r>
            <a:r>
              <a:rPr dirty="0">
                <a:latin typeface="Calibri"/>
                <a:cs typeface="Calibri"/>
              </a:rPr>
              <a:t>a 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spc="5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n</a:t>
            </a:r>
            <a:r>
              <a:rPr spc="-10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s 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ang 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l</a:t>
            </a:r>
            <a:r>
              <a:rPr dirty="0">
                <a:latin typeface="Calibri"/>
                <a:cs typeface="Calibri"/>
              </a:rPr>
              <a:t>e</a:t>
            </a:r>
            <a:r>
              <a:rPr spc="-20" dirty="0">
                <a:latin typeface="Calibri"/>
                <a:cs typeface="Calibri"/>
              </a:rPr>
              <a:t>v</a:t>
            </a:r>
            <a:r>
              <a:rPr dirty="0">
                <a:latin typeface="Calibri"/>
                <a:cs typeface="Calibri"/>
              </a:rPr>
              <a:t>an 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(s</a:t>
            </a:r>
            <a:r>
              <a:rPr spc="-10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i</a:t>
            </a:r>
            <a:r>
              <a:rPr spc="-10" dirty="0">
                <a:latin typeface="Calibri"/>
                <a:cs typeface="Calibri"/>
              </a:rPr>
              <a:t>f</a:t>
            </a:r>
            <a:r>
              <a:rPr dirty="0">
                <a:latin typeface="Calibri"/>
                <a:cs typeface="Calibri"/>
              </a:rPr>
              <a:t>i</a:t>
            </a:r>
            <a:r>
              <a:rPr spc="-25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as</a:t>
            </a:r>
            <a:r>
              <a:rPr spc="-10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, </a:t>
            </a:r>
            <a:r>
              <a:rPr spc="-10" dirty="0">
                <a:latin typeface="Calibri"/>
                <a:cs typeface="Calibri"/>
              </a:rPr>
              <a:t>g</a:t>
            </a:r>
            <a:r>
              <a:rPr dirty="0">
                <a:latin typeface="Calibri"/>
                <a:cs typeface="Calibri"/>
              </a:rPr>
              <a:t>ambar</a:t>
            </a:r>
            <a:r>
              <a:rPr spc="-5" dirty="0">
                <a:latin typeface="Calibri"/>
                <a:cs typeface="Calibri"/>
              </a:rPr>
              <a:t>/</a:t>
            </a:r>
            <a:r>
              <a:rPr i="1" dirty="0">
                <a:latin typeface="Calibri"/>
                <a:cs typeface="Calibri"/>
              </a:rPr>
              <a:t>dr</a:t>
            </a:r>
            <a:r>
              <a:rPr i="1" spc="-15" dirty="0">
                <a:latin typeface="Calibri"/>
                <a:cs typeface="Calibri"/>
              </a:rPr>
              <a:t>a</a:t>
            </a:r>
            <a:r>
              <a:rPr i="1" dirty="0">
                <a:latin typeface="Calibri"/>
                <a:cs typeface="Calibri"/>
              </a:rPr>
              <a:t>wi</a:t>
            </a:r>
            <a:r>
              <a:rPr i="1" spc="-10" dirty="0">
                <a:latin typeface="Calibri"/>
                <a:cs typeface="Calibri"/>
              </a:rPr>
              <a:t>ng</a:t>
            </a:r>
            <a:r>
              <a:rPr dirty="0">
                <a:latin typeface="Calibri"/>
                <a:cs typeface="Calibri"/>
              </a:rPr>
              <a:t>,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spc="-20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s</a:t>
            </a:r>
            <a:r>
              <a:rPr spc="-20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a</a:t>
            </a:r>
            <a:r>
              <a:rPr spc="-20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-2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an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</a:t>
            </a:r>
            <a:r>
              <a:rPr spc="-2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o</a:t>
            </a:r>
            <a:r>
              <a:rPr spc="-10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,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</a:t>
            </a:r>
            <a:r>
              <a:rPr spc="-10" dirty="0">
                <a:latin typeface="Calibri"/>
                <a:cs typeface="Calibri"/>
              </a:rPr>
              <a:t>n</a:t>
            </a:r>
            <a:r>
              <a:rPr spc="-15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t</a:t>
            </a:r>
            <a:r>
              <a:rPr spc="-1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u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si </a:t>
            </a:r>
            <a:r>
              <a:rPr spc="-30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j</a:t>
            </a:r>
            <a:r>
              <a:rPr spc="-5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)</a:t>
            </a:r>
          </a:p>
          <a:p>
            <a:pPr marL="200026" indent="-172721">
              <a:buFont typeface="Calibri"/>
              <a:buChar char="-"/>
              <a:tabLst>
                <a:tab pos="200026" algn="l"/>
              </a:tabLst>
            </a:pPr>
            <a:r>
              <a:rPr spc="-5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gujian,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</a:t>
            </a:r>
            <a:r>
              <a:rPr spc="-10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sp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s</a:t>
            </a:r>
            <a:r>
              <a:rPr spc="-10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,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dan</a:t>
            </a:r>
            <a:r>
              <a:rPr spc="-20" dirty="0">
                <a:latin typeface="Calibri"/>
                <a:cs typeface="Calibri"/>
              </a:rPr>
              <a:t> v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i</a:t>
            </a:r>
            <a:r>
              <a:rPr spc="-10" dirty="0">
                <a:latin typeface="Calibri"/>
                <a:cs typeface="Calibri"/>
              </a:rPr>
              <a:t>f</a:t>
            </a:r>
            <a:r>
              <a:rPr dirty="0">
                <a:latin typeface="Calibri"/>
                <a:cs typeface="Calibri"/>
              </a:rPr>
              <a:t>i</a:t>
            </a:r>
            <a:r>
              <a:rPr spc="-25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as</a:t>
            </a:r>
            <a:r>
              <a:rPr spc="-10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.</a:t>
            </a:r>
          </a:p>
          <a:p>
            <a:pPr marL="200026" indent="-172721">
              <a:buFont typeface="Calibri"/>
              <a:buChar char="-"/>
              <a:tabLst>
                <a:tab pos="200026" algn="l"/>
              </a:tabLst>
            </a:pPr>
            <a:r>
              <a:rPr spc="-5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n</a:t>
            </a:r>
            <a:r>
              <a:rPr spc="15" dirty="0">
                <a:latin typeface="Calibri"/>
                <a:cs typeface="Calibri"/>
              </a:rPr>
              <a:t>g</a:t>
            </a:r>
            <a:r>
              <a:rPr dirty="0">
                <a:latin typeface="Calibri"/>
                <a:cs typeface="Calibri"/>
              </a:rPr>
              <a:t>gunaan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5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n</a:t>
            </a:r>
            <a:r>
              <a:rPr spc="-10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k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s</a:t>
            </a:r>
            <a:r>
              <a:rPr spc="-20" dirty="0">
                <a:latin typeface="Calibri"/>
                <a:cs typeface="Calibri"/>
              </a:rPr>
              <a:t>t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t</a:t>
            </a:r>
            <a:r>
              <a:rPr spc="-10" dirty="0">
                <a:latin typeface="Calibri"/>
                <a:cs typeface="Calibri"/>
              </a:rPr>
              <a:t>i</a:t>
            </a:r>
            <a:r>
              <a:rPr spc="-15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t</a:t>
            </a:r>
            <a:r>
              <a:rPr spc="-10" dirty="0">
                <a:latin typeface="Calibri"/>
                <a:cs typeface="Calibri"/>
              </a:rPr>
              <a:t>i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a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u</a:t>
            </a:r>
            <a:r>
              <a:rPr spc="-20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</a:t>
            </a:r>
            <a:r>
              <a:rPr spc="-10" dirty="0">
                <a:latin typeface="Calibri"/>
                <a:cs typeface="Calibri"/>
              </a:rPr>
              <a:t>u</a:t>
            </a:r>
            <a:r>
              <a:rPr dirty="0">
                <a:latin typeface="Calibri"/>
                <a:cs typeface="Calibri"/>
              </a:rPr>
              <a:t>k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30" dirty="0" err="1">
                <a:latin typeface="Calibri"/>
                <a:cs typeface="Calibri"/>
              </a:rPr>
              <a:t>k</a:t>
            </a:r>
            <a:r>
              <a:rPr dirty="0" err="1">
                <a:latin typeface="Calibri"/>
                <a:cs typeface="Calibri"/>
              </a:rPr>
              <a:t>e</a:t>
            </a:r>
            <a:r>
              <a:rPr spc="-10" dirty="0" err="1">
                <a:latin typeface="Calibri"/>
                <a:cs typeface="Calibri"/>
              </a:rPr>
              <a:t>b</a:t>
            </a:r>
            <a:r>
              <a:rPr dirty="0" err="1">
                <a:latin typeface="Calibri"/>
                <a:cs typeface="Calibri"/>
              </a:rPr>
              <a:t>e</a:t>
            </a:r>
            <a:r>
              <a:rPr spc="-10" dirty="0" err="1">
                <a:latin typeface="Calibri"/>
                <a:cs typeface="Calibri"/>
              </a:rPr>
              <a:t>r</a:t>
            </a:r>
            <a:r>
              <a:rPr spc="-20" dirty="0" err="1">
                <a:latin typeface="Calibri"/>
                <a:cs typeface="Calibri"/>
              </a:rPr>
              <a:t>t</a:t>
            </a:r>
            <a:r>
              <a:rPr dirty="0" err="1">
                <a:latin typeface="Calibri"/>
                <a:cs typeface="Calibri"/>
              </a:rPr>
              <a:t>e</a:t>
            </a:r>
            <a:r>
              <a:rPr spc="-10" dirty="0" err="1">
                <a:latin typeface="Calibri"/>
                <a:cs typeface="Calibri"/>
              </a:rPr>
              <a:t>r</a:t>
            </a:r>
            <a:r>
              <a:rPr dirty="0" err="1">
                <a:latin typeface="Calibri"/>
                <a:cs typeface="Calibri"/>
              </a:rPr>
              <a:t>imaan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 err="1" smtClean="0">
                <a:latin typeface="Calibri"/>
                <a:cs typeface="Calibri"/>
              </a:rPr>
              <a:t>p</a:t>
            </a:r>
            <a:r>
              <a:rPr spc="-20" dirty="0" err="1" smtClean="0">
                <a:latin typeface="Calibri"/>
                <a:cs typeface="Calibri"/>
              </a:rPr>
              <a:t>r</a:t>
            </a:r>
            <a:r>
              <a:rPr dirty="0" err="1" smtClean="0">
                <a:latin typeface="Calibri"/>
                <a:cs typeface="Calibri"/>
              </a:rPr>
              <a:t>od</a:t>
            </a:r>
            <a:r>
              <a:rPr spc="-10" dirty="0" err="1" smtClean="0">
                <a:latin typeface="Calibri"/>
                <a:cs typeface="Calibri"/>
              </a:rPr>
              <a:t>u</a:t>
            </a:r>
            <a:r>
              <a:rPr dirty="0" err="1" smtClean="0">
                <a:latin typeface="Calibri"/>
                <a:cs typeface="Calibri"/>
              </a:rPr>
              <a:t>k</a:t>
            </a:r>
            <a:endParaRPr dirty="0" smtClean="0">
              <a:latin typeface="Calibri"/>
              <a:cs typeface="Calibri"/>
            </a:endParaRPr>
          </a:p>
          <a:p>
            <a:pPr marL="200026" indent="-172721">
              <a:buFont typeface="Calibri"/>
              <a:buChar char="-"/>
              <a:tabLst>
                <a:tab pos="200026" algn="l"/>
              </a:tabLst>
            </a:pPr>
            <a:r>
              <a:rPr lang="id-ID" spc="-30" dirty="0">
                <a:latin typeface="Calibri"/>
                <a:cs typeface="Calibri"/>
              </a:rPr>
              <a:t>k</a:t>
            </a:r>
            <a:r>
              <a:rPr lang="id-ID" dirty="0">
                <a:latin typeface="Calibri"/>
                <a:cs typeface="Calibri"/>
              </a:rPr>
              <a:t>e</a:t>
            </a:r>
            <a:r>
              <a:rPr lang="id-ID" spc="-10" dirty="0">
                <a:latin typeface="Calibri"/>
                <a:cs typeface="Calibri"/>
              </a:rPr>
              <a:t>p</a:t>
            </a:r>
            <a:r>
              <a:rPr lang="id-ID" dirty="0">
                <a:latin typeface="Calibri"/>
                <a:cs typeface="Calibri"/>
              </a:rPr>
              <a:t>e</a:t>
            </a:r>
            <a:r>
              <a:rPr lang="id-ID" spc="-10" dirty="0">
                <a:latin typeface="Calibri"/>
                <a:cs typeface="Calibri"/>
              </a:rPr>
              <a:t>r</a:t>
            </a:r>
            <a:r>
              <a:rPr lang="id-ID" dirty="0">
                <a:latin typeface="Calibri"/>
                <a:cs typeface="Calibri"/>
              </a:rPr>
              <a:t>l</a:t>
            </a:r>
            <a:r>
              <a:rPr lang="id-ID" spc="-10" dirty="0">
                <a:latin typeface="Calibri"/>
                <a:cs typeface="Calibri"/>
              </a:rPr>
              <a:t>u</a:t>
            </a:r>
            <a:r>
              <a:rPr lang="id-ID" dirty="0">
                <a:latin typeface="Calibri"/>
                <a:cs typeface="Calibri"/>
              </a:rPr>
              <a:t>a</a:t>
            </a:r>
            <a:r>
              <a:rPr lang="id-ID" spc="-5" dirty="0">
                <a:latin typeface="Calibri"/>
                <a:cs typeface="Calibri"/>
              </a:rPr>
              <a:t>n</a:t>
            </a:r>
            <a:r>
              <a:rPr lang="id-ID" dirty="0">
                <a:latin typeface="Calibri"/>
                <a:cs typeface="Calibri"/>
              </a:rPr>
              <a:t>:</a:t>
            </a:r>
          </a:p>
          <a:p>
            <a:pPr marL="299086" lvl="1" indent="-99060">
              <a:buFont typeface="Arial"/>
              <a:buChar char="•"/>
              <a:tabLst>
                <a:tab pos="299086" algn="l"/>
              </a:tabLst>
            </a:pPr>
            <a:r>
              <a:rPr lang="id-ID" dirty="0">
                <a:latin typeface="Calibri"/>
                <a:cs typeface="Calibri"/>
              </a:rPr>
              <a:t>impl</a:t>
            </a:r>
            <a:r>
              <a:rPr lang="id-ID" spc="-10" dirty="0">
                <a:latin typeface="Calibri"/>
                <a:cs typeface="Calibri"/>
              </a:rPr>
              <a:t>e</a:t>
            </a:r>
            <a:r>
              <a:rPr lang="id-ID" dirty="0">
                <a:latin typeface="Calibri"/>
                <a:cs typeface="Calibri"/>
              </a:rPr>
              <a:t>me</a:t>
            </a:r>
            <a:r>
              <a:rPr lang="id-ID" spc="-15" dirty="0">
                <a:latin typeface="Calibri"/>
                <a:cs typeface="Calibri"/>
              </a:rPr>
              <a:t>n</a:t>
            </a:r>
            <a:r>
              <a:rPr lang="id-ID" spc="-20" dirty="0">
                <a:latin typeface="Calibri"/>
                <a:cs typeface="Calibri"/>
              </a:rPr>
              <a:t>t</a:t>
            </a:r>
            <a:r>
              <a:rPr lang="id-ID" dirty="0">
                <a:latin typeface="Calibri"/>
                <a:cs typeface="Calibri"/>
              </a:rPr>
              <a:t>asi</a:t>
            </a:r>
            <a:r>
              <a:rPr lang="id-ID" spc="-10" dirty="0">
                <a:latin typeface="Calibri"/>
                <a:cs typeface="Calibri"/>
              </a:rPr>
              <a:t> </a:t>
            </a:r>
            <a:r>
              <a:rPr lang="id-ID" dirty="0">
                <a:latin typeface="Calibri"/>
                <a:cs typeface="Calibri"/>
              </a:rPr>
              <a:t>QMS</a:t>
            </a:r>
          </a:p>
          <a:p>
            <a:pPr marL="299086" lvl="1" indent="-99060">
              <a:buFont typeface="Arial"/>
              <a:buChar char="•"/>
              <a:tabLst>
                <a:tab pos="299086" algn="l"/>
              </a:tabLst>
            </a:pPr>
            <a:r>
              <a:rPr lang="id-ID" dirty="0">
                <a:latin typeface="Calibri"/>
                <a:cs typeface="Calibri"/>
              </a:rPr>
              <a:t>p</a:t>
            </a:r>
            <a:r>
              <a:rPr lang="id-ID" spc="-10" dirty="0">
                <a:latin typeface="Calibri"/>
                <a:cs typeface="Calibri"/>
              </a:rPr>
              <a:t>e</a:t>
            </a:r>
            <a:r>
              <a:rPr lang="id-ID" dirty="0">
                <a:latin typeface="Calibri"/>
                <a:cs typeface="Calibri"/>
              </a:rPr>
              <a:t>n</a:t>
            </a:r>
            <a:r>
              <a:rPr lang="id-ID" spc="15" dirty="0">
                <a:latin typeface="Calibri"/>
                <a:cs typeface="Calibri"/>
              </a:rPr>
              <a:t>g</a:t>
            </a:r>
            <a:r>
              <a:rPr lang="id-ID" dirty="0">
                <a:latin typeface="Calibri"/>
                <a:cs typeface="Calibri"/>
              </a:rPr>
              <a:t>gunaan</a:t>
            </a:r>
            <a:r>
              <a:rPr lang="id-ID" spc="-30" dirty="0">
                <a:latin typeface="Calibri"/>
                <a:cs typeface="Calibri"/>
              </a:rPr>
              <a:t> </a:t>
            </a:r>
            <a:r>
              <a:rPr lang="id-ID" dirty="0">
                <a:latin typeface="Calibri"/>
                <a:cs typeface="Calibri"/>
              </a:rPr>
              <a:t>p</a:t>
            </a:r>
            <a:r>
              <a:rPr lang="id-ID" spc="-10" dirty="0">
                <a:latin typeface="Calibri"/>
                <a:cs typeface="Calibri"/>
              </a:rPr>
              <a:t>e</a:t>
            </a:r>
            <a:r>
              <a:rPr lang="id-ID" spc="-15" dirty="0">
                <a:latin typeface="Calibri"/>
                <a:cs typeface="Calibri"/>
              </a:rPr>
              <a:t>n</a:t>
            </a:r>
            <a:r>
              <a:rPr lang="id-ID" spc="-20" dirty="0">
                <a:latin typeface="Calibri"/>
                <a:cs typeface="Calibri"/>
              </a:rPr>
              <a:t>y</a:t>
            </a:r>
            <a:r>
              <a:rPr lang="id-ID" dirty="0">
                <a:latin typeface="Calibri"/>
                <a:cs typeface="Calibri"/>
              </a:rPr>
              <a:t>e</a:t>
            </a:r>
            <a:r>
              <a:rPr lang="id-ID" spc="-10" dirty="0">
                <a:latin typeface="Calibri"/>
                <a:cs typeface="Calibri"/>
              </a:rPr>
              <a:t>d</a:t>
            </a:r>
            <a:r>
              <a:rPr lang="id-ID" dirty="0">
                <a:latin typeface="Calibri"/>
                <a:cs typeface="Calibri"/>
              </a:rPr>
              <a:t>ia</a:t>
            </a:r>
            <a:r>
              <a:rPr lang="id-ID" spc="-10" dirty="0">
                <a:latin typeface="Calibri"/>
                <a:cs typeface="Calibri"/>
              </a:rPr>
              <a:t> </a:t>
            </a:r>
            <a:r>
              <a:rPr lang="id-ID" dirty="0">
                <a:latin typeface="Calibri"/>
                <a:cs typeface="Calibri"/>
              </a:rPr>
              <a:t>e</a:t>
            </a:r>
            <a:r>
              <a:rPr lang="id-ID" spc="-25" dirty="0">
                <a:latin typeface="Calibri"/>
                <a:cs typeface="Calibri"/>
              </a:rPr>
              <a:t>k</a:t>
            </a:r>
            <a:r>
              <a:rPr lang="id-ID" spc="-15" dirty="0">
                <a:latin typeface="Calibri"/>
                <a:cs typeface="Calibri"/>
              </a:rPr>
              <a:t>s</a:t>
            </a:r>
            <a:r>
              <a:rPr lang="id-ID" spc="-20" dirty="0">
                <a:latin typeface="Calibri"/>
                <a:cs typeface="Calibri"/>
              </a:rPr>
              <a:t>t</a:t>
            </a:r>
            <a:r>
              <a:rPr lang="id-ID" dirty="0">
                <a:latin typeface="Calibri"/>
                <a:cs typeface="Calibri"/>
              </a:rPr>
              <a:t>e</a:t>
            </a:r>
            <a:r>
              <a:rPr lang="id-ID" spc="-10" dirty="0">
                <a:latin typeface="Calibri"/>
                <a:cs typeface="Calibri"/>
              </a:rPr>
              <a:t>r</a:t>
            </a:r>
            <a:r>
              <a:rPr lang="id-ID" dirty="0">
                <a:latin typeface="Calibri"/>
                <a:cs typeface="Calibri"/>
              </a:rPr>
              <a:t>nal</a:t>
            </a:r>
            <a:r>
              <a:rPr lang="id-ID" spc="25" dirty="0">
                <a:latin typeface="Calibri"/>
                <a:cs typeface="Calibri"/>
              </a:rPr>
              <a:t> </a:t>
            </a:r>
            <a:r>
              <a:rPr lang="id-ID" spc="-20" dirty="0">
                <a:latin typeface="Calibri"/>
                <a:cs typeface="Calibri"/>
              </a:rPr>
              <a:t>y</a:t>
            </a:r>
            <a:r>
              <a:rPr lang="id-ID" dirty="0">
                <a:latin typeface="Calibri"/>
                <a:cs typeface="Calibri"/>
              </a:rPr>
              <a:t>ang</a:t>
            </a:r>
            <a:r>
              <a:rPr lang="id-ID" spc="-15" dirty="0">
                <a:latin typeface="Calibri"/>
                <a:cs typeface="Calibri"/>
              </a:rPr>
              <a:t> </a:t>
            </a:r>
            <a:r>
              <a:rPr lang="id-ID" dirty="0">
                <a:latin typeface="Calibri"/>
                <a:cs typeface="Calibri"/>
              </a:rPr>
              <a:t>d</a:t>
            </a:r>
            <a:r>
              <a:rPr lang="id-ID" spc="-10" dirty="0">
                <a:latin typeface="Calibri"/>
                <a:cs typeface="Calibri"/>
              </a:rPr>
              <a:t>i</a:t>
            </a:r>
            <a:r>
              <a:rPr lang="id-ID" dirty="0">
                <a:latin typeface="Calibri"/>
                <a:cs typeface="Calibri"/>
              </a:rPr>
              <a:t>t</a:t>
            </a:r>
            <a:r>
              <a:rPr lang="id-ID" spc="-10" dirty="0">
                <a:latin typeface="Calibri"/>
                <a:cs typeface="Calibri"/>
              </a:rPr>
              <a:t>u</a:t>
            </a:r>
            <a:r>
              <a:rPr lang="id-ID" dirty="0">
                <a:latin typeface="Calibri"/>
                <a:cs typeface="Calibri"/>
              </a:rPr>
              <a:t>njuk</a:t>
            </a:r>
            <a:r>
              <a:rPr lang="id-ID" spc="-15" dirty="0">
                <a:latin typeface="Calibri"/>
                <a:cs typeface="Calibri"/>
              </a:rPr>
              <a:t> </a:t>
            </a:r>
            <a:r>
              <a:rPr lang="id-ID" dirty="0">
                <a:latin typeface="Calibri"/>
                <a:cs typeface="Calibri"/>
              </a:rPr>
              <a:t>o</a:t>
            </a:r>
            <a:r>
              <a:rPr lang="id-ID" spc="-10" dirty="0">
                <a:latin typeface="Calibri"/>
                <a:cs typeface="Calibri"/>
              </a:rPr>
              <a:t>l</a:t>
            </a:r>
            <a:r>
              <a:rPr lang="id-ID" dirty="0">
                <a:latin typeface="Calibri"/>
                <a:cs typeface="Calibri"/>
              </a:rPr>
              <a:t>eh c</a:t>
            </a:r>
            <a:r>
              <a:rPr lang="id-ID" spc="-10" dirty="0">
                <a:latin typeface="Calibri"/>
                <a:cs typeface="Calibri"/>
              </a:rPr>
              <a:t>u</a:t>
            </a:r>
            <a:r>
              <a:rPr lang="id-ID" spc="-15" dirty="0">
                <a:latin typeface="Calibri"/>
                <a:cs typeface="Calibri"/>
              </a:rPr>
              <a:t>s</a:t>
            </a:r>
            <a:r>
              <a:rPr lang="id-ID" spc="-20" dirty="0">
                <a:latin typeface="Calibri"/>
                <a:cs typeface="Calibri"/>
              </a:rPr>
              <a:t>t</a:t>
            </a:r>
            <a:r>
              <a:rPr lang="id-ID" dirty="0">
                <a:latin typeface="Calibri"/>
                <a:cs typeface="Calibri"/>
              </a:rPr>
              <a:t>omer</a:t>
            </a:r>
          </a:p>
          <a:p>
            <a:pPr marL="299086" lvl="1" indent="-99060">
              <a:buFont typeface="Arial"/>
              <a:buChar char="•"/>
              <a:tabLst>
                <a:tab pos="299086" algn="l"/>
              </a:tabLst>
            </a:pPr>
            <a:r>
              <a:rPr lang="id-ID" dirty="0">
                <a:latin typeface="Calibri"/>
                <a:cs typeface="Calibri"/>
              </a:rPr>
              <a:t>p</a:t>
            </a:r>
            <a:r>
              <a:rPr lang="id-ID" spc="-10" dirty="0">
                <a:latin typeface="Calibri"/>
                <a:cs typeface="Calibri"/>
              </a:rPr>
              <a:t>e</a:t>
            </a:r>
            <a:r>
              <a:rPr lang="id-ID" dirty="0">
                <a:latin typeface="Calibri"/>
                <a:cs typeface="Calibri"/>
              </a:rPr>
              <a:t>mber</a:t>
            </a:r>
            <a:r>
              <a:rPr lang="id-ID" spc="-10" dirty="0">
                <a:latin typeface="Calibri"/>
                <a:cs typeface="Calibri"/>
              </a:rPr>
              <a:t>i</a:t>
            </a:r>
            <a:r>
              <a:rPr lang="id-ID" spc="-20" dirty="0">
                <a:latin typeface="Calibri"/>
                <a:cs typeface="Calibri"/>
              </a:rPr>
              <a:t>t</a:t>
            </a:r>
            <a:r>
              <a:rPr lang="id-ID" dirty="0">
                <a:latin typeface="Calibri"/>
                <a:cs typeface="Calibri"/>
              </a:rPr>
              <a:t>ahu</a:t>
            </a:r>
            <a:r>
              <a:rPr lang="id-ID" spc="-10" dirty="0">
                <a:latin typeface="Calibri"/>
                <a:cs typeface="Calibri"/>
              </a:rPr>
              <a:t>a</a:t>
            </a:r>
            <a:r>
              <a:rPr lang="id-ID" dirty="0">
                <a:latin typeface="Calibri"/>
                <a:cs typeface="Calibri"/>
              </a:rPr>
              <a:t>n</a:t>
            </a:r>
            <a:r>
              <a:rPr lang="id-ID" spc="-5" dirty="0">
                <a:latin typeface="Calibri"/>
                <a:cs typeface="Calibri"/>
              </a:rPr>
              <a:t> </a:t>
            </a:r>
            <a:r>
              <a:rPr lang="id-ID" spc="-30" dirty="0">
                <a:latin typeface="Calibri"/>
                <a:cs typeface="Calibri"/>
              </a:rPr>
              <a:t>k</a:t>
            </a:r>
            <a:r>
              <a:rPr lang="id-ID" dirty="0">
                <a:latin typeface="Calibri"/>
                <a:cs typeface="Calibri"/>
              </a:rPr>
              <a:t>e</a:t>
            </a:r>
            <a:r>
              <a:rPr lang="id-ID" spc="-10" dirty="0">
                <a:latin typeface="Calibri"/>
                <a:cs typeface="Calibri"/>
              </a:rPr>
              <a:t>t</a:t>
            </a:r>
            <a:r>
              <a:rPr lang="id-ID" dirty="0">
                <a:latin typeface="Calibri"/>
                <a:cs typeface="Calibri"/>
              </a:rPr>
              <a:t>i</a:t>
            </a:r>
            <a:r>
              <a:rPr lang="id-ID" spc="-10" dirty="0">
                <a:latin typeface="Calibri"/>
                <a:cs typeface="Calibri"/>
              </a:rPr>
              <a:t>d</a:t>
            </a:r>
            <a:r>
              <a:rPr lang="id-ID" dirty="0">
                <a:latin typeface="Calibri"/>
                <a:cs typeface="Calibri"/>
              </a:rPr>
              <a:t>a</a:t>
            </a:r>
            <a:r>
              <a:rPr lang="id-ID" spc="-20" dirty="0">
                <a:latin typeface="Calibri"/>
                <a:cs typeface="Calibri"/>
              </a:rPr>
              <a:t>k</a:t>
            </a:r>
            <a:r>
              <a:rPr lang="id-ID" dirty="0">
                <a:latin typeface="Calibri"/>
                <a:cs typeface="Calibri"/>
              </a:rPr>
              <a:t>s</a:t>
            </a:r>
            <a:r>
              <a:rPr lang="id-ID" spc="-10" dirty="0">
                <a:latin typeface="Calibri"/>
                <a:cs typeface="Calibri"/>
              </a:rPr>
              <a:t>e</a:t>
            </a:r>
            <a:r>
              <a:rPr lang="id-ID" dirty="0">
                <a:latin typeface="Calibri"/>
                <a:cs typeface="Calibri"/>
              </a:rPr>
              <a:t>sua</a:t>
            </a:r>
            <a:r>
              <a:rPr lang="id-ID" spc="-10" dirty="0">
                <a:latin typeface="Calibri"/>
                <a:cs typeface="Calibri"/>
              </a:rPr>
              <a:t>i</a:t>
            </a:r>
            <a:r>
              <a:rPr lang="id-ID" dirty="0">
                <a:latin typeface="Calibri"/>
                <a:cs typeface="Calibri"/>
              </a:rPr>
              <a:t>an</a:t>
            </a:r>
            <a:r>
              <a:rPr lang="id-ID" spc="5" dirty="0">
                <a:latin typeface="Calibri"/>
                <a:cs typeface="Calibri"/>
              </a:rPr>
              <a:t> </a:t>
            </a:r>
            <a:r>
              <a:rPr lang="id-ID" dirty="0">
                <a:latin typeface="Calibri"/>
                <a:cs typeface="Calibri"/>
              </a:rPr>
              <a:t>p</a:t>
            </a:r>
            <a:r>
              <a:rPr lang="id-ID" spc="-20" dirty="0">
                <a:latin typeface="Calibri"/>
                <a:cs typeface="Calibri"/>
              </a:rPr>
              <a:t>r</a:t>
            </a:r>
            <a:r>
              <a:rPr lang="id-ID" dirty="0">
                <a:latin typeface="Calibri"/>
                <a:cs typeface="Calibri"/>
              </a:rPr>
              <a:t>o</a:t>
            </a:r>
            <a:r>
              <a:rPr lang="id-ID" spc="-10" dirty="0">
                <a:latin typeface="Calibri"/>
                <a:cs typeface="Calibri"/>
              </a:rPr>
              <a:t>s</a:t>
            </a:r>
            <a:r>
              <a:rPr lang="id-ID" dirty="0">
                <a:latin typeface="Calibri"/>
                <a:cs typeface="Calibri"/>
              </a:rPr>
              <a:t>e</a:t>
            </a:r>
            <a:r>
              <a:rPr lang="id-ID" spc="-10" dirty="0">
                <a:latin typeface="Calibri"/>
                <a:cs typeface="Calibri"/>
              </a:rPr>
              <a:t>s</a:t>
            </a:r>
            <a:r>
              <a:rPr lang="id-ID" dirty="0">
                <a:latin typeface="Calibri"/>
                <a:cs typeface="Calibri"/>
              </a:rPr>
              <a:t>,</a:t>
            </a:r>
            <a:r>
              <a:rPr lang="id-ID" spc="10" dirty="0">
                <a:latin typeface="Calibri"/>
                <a:cs typeface="Calibri"/>
              </a:rPr>
              <a:t> </a:t>
            </a:r>
            <a:r>
              <a:rPr lang="id-ID" dirty="0">
                <a:latin typeface="Calibri"/>
                <a:cs typeface="Calibri"/>
              </a:rPr>
              <a:t>p</a:t>
            </a:r>
            <a:r>
              <a:rPr lang="id-ID" spc="-20" dirty="0">
                <a:latin typeface="Calibri"/>
                <a:cs typeface="Calibri"/>
              </a:rPr>
              <a:t>r</a:t>
            </a:r>
            <a:r>
              <a:rPr lang="id-ID" dirty="0">
                <a:latin typeface="Calibri"/>
                <a:cs typeface="Calibri"/>
              </a:rPr>
              <a:t>od</a:t>
            </a:r>
            <a:r>
              <a:rPr lang="id-ID" spc="-10" dirty="0">
                <a:latin typeface="Calibri"/>
                <a:cs typeface="Calibri"/>
              </a:rPr>
              <a:t>u</a:t>
            </a:r>
            <a:r>
              <a:rPr lang="id-ID" dirty="0">
                <a:latin typeface="Calibri"/>
                <a:cs typeface="Calibri"/>
              </a:rPr>
              <a:t>k</a:t>
            </a:r>
            <a:r>
              <a:rPr lang="id-ID" spc="-10" dirty="0">
                <a:latin typeface="Calibri"/>
                <a:cs typeface="Calibri"/>
              </a:rPr>
              <a:t> </a:t>
            </a:r>
            <a:r>
              <a:rPr lang="id-ID" dirty="0">
                <a:latin typeface="Calibri"/>
                <a:cs typeface="Calibri"/>
              </a:rPr>
              <a:t>dan</a:t>
            </a:r>
            <a:r>
              <a:rPr lang="id-ID" spc="-10" dirty="0">
                <a:latin typeface="Calibri"/>
                <a:cs typeface="Calibri"/>
              </a:rPr>
              <a:t> </a:t>
            </a:r>
            <a:r>
              <a:rPr lang="id-ID" dirty="0">
                <a:latin typeface="Calibri"/>
                <a:cs typeface="Calibri"/>
              </a:rPr>
              <a:t>me</a:t>
            </a:r>
            <a:r>
              <a:rPr lang="id-ID" spc="5" dirty="0">
                <a:latin typeface="Calibri"/>
                <a:cs typeface="Calibri"/>
              </a:rPr>
              <a:t>m</a:t>
            </a:r>
            <a:r>
              <a:rPr lang="id-ID" dirty="0">
                <a:latin typeface="Calibri"/>
                <a:cs typeface="Calibri"/>
              </a:rPr>
              <a:t>p</a:t>
            </a:r>
            <a:r>
              <a:rPr lang="id-ID" spc="-10" dirty="0">
                <a:latin typeface="Calibri"/>
                <a:cs typeface="Calibri"/>
              </a:rPr>
              <a:t>e</a:t>
            </a:r>
            <a:r>
              <a:rPr lang="id-ID" spc="-20" dirty="0">
                <a:latin typeface="Calibri"/>
                <a:cs typeface="Calibri"/>
              </a:rPr>
              <a:t>r</a:t>
            </a:r>
            <a:r>
              <a:rPr lang="id-ID" dirty="0">
                <a:latin typeface="Calibri"/>
                <a:cs typeface="Calibri"/>
              </a:rPr>
              <a:t>o</a:t>
            </a:r>
            <a:r>
              <a:rPr lang="id-ID" spc="-10" dirty="0">
                <a:latin typeface="Calibri"/>
                <a:cs typeface="Calibri"/>
              </a:rPr>
              <a:t>l</a:t>
            </a:r>
            <a:r>
              <a:rPr lang="id-ID" dirty="0">
                <a:latin typeface="Calibri"/>
                <a:cs typeface="Calibri"/>
              </a:rPr>
              <a:t>eh</a:t>
            </a:r>
            <a:r>
              <a:rPr lang="id-ID" spc="-10" dirty="0">
                <a:latin typeface="Calibri"/>
                <a:cs typeface="Calibri"/>
              </a:rPr>
              <a:t> </a:t>
            </a:r>
            <a:r>
              <a:rPr lang="id-ID" dirty="0">
                <a:latin typeface="Calibri"/>
                <a:cs typeface="Calibri"/>
              </a:rPr>
              <a:t>p</a:t>
            </a:r>
            <a:r>
              <a:rPr lang="id-ID" spc="-10" dirty="0">
                <a:latin typeface="Calibri"/>
                <a:cs typeface="Calibri"/>
              </a:rPr>
              <a:t>e</a:t>
            </a:r>
            <a:r>
              <a:rPr lang="id-ID" dirty="0">
                <a:latin typeface="Calibri"/>
                <a:cs typeface="Calibri"/>
              </a:rPr>
              <a:t>n</a:t>
            </a:r>
            <a:r>
              <a:rPr lang="id-ID" spc="-10" dirty="0">
                <a:latin typeface="Calibri"/>
                <a:cs typeface="Calibri"/>
              </a:rPr>
              <a:t>g</a:t>
            </a:r>
            <a:r>
              <a:rPr lang="id-ID" dirty="0">
                <a:latin typeface="Calibri"/>
                <a:cs typeface="Calibri"/>
              </a:rPr>
              <a:t>e</a:t>
            </a:r>
            <a:r>
              <a:rPr lang="id-ID" spc="-10" dirty="0">
                <a:latin typeface="Calibri"/>
                <a:cs typeface="Calibri"/>
              </a:rPr>
              <a:t>s</a:t>
            </a:r>
            <a:r>
              <a:rPr lang="id-ID" dirty="0">
                <a:latin typeface="Calibri"/>
                <a:cs typeface="Calibri"/>
              </a:rPr>
              <a:t>ahan</a:t>
            </a:r>
            <a:r>
              <a:rPr lang="id-ID" spc="-10" dirty="0">
                <a:latin typeface="Calibri"/>
                <a:cs typeface="Calibri"/>
              </a:rPr>
              <a:t> </a:t>
            </a:r>
            <a:r>
              <a:rPr lang="id-ID" dirty="0">
                <a:latin typeface="Calibri"/>
                <a:cs typeface="Calibri"/>
              </a:rPr>
              <a:t>d</a:t>
            </a:r>
            <a:r>
              <a:rPr lang="id-ID" spc="-10" dirty="0">
                <a:latin typeface="Calibri"/>
                <a:cs typeface="Calibri"/>
              </a:rPr>
              <a:t>i</a:t>
            </a:r>
            <a:r>
              <a:rPr lang="id-ID" dirty="0">
                <a:latin typeface="Calibri"/>
                <a:cs typeface="Calibri"/>
              </a:rPr>
              <a:t>sp</a:t>
            </a:r>
            <a:r>
              <a:rPr lang="id-ID" spc="-10" dirty="0">
                <a:latin typeface="Calibri"/>
                <a:cs typeface="Calibri"/>
              </a:rPr>
              <a:t>o</a:t>
            </a:r>
            <a:r>
              <a:rPr lang="id-ID" dirty="0">
                <a:latin typeface="Calibri"/>
                <a:cs typeface="Calibri"/>
              </a:rPr>
              <a:t>s</a:t>
            </a:r>
            <a:r>
              <a:rPr lang="id-ID" spc="-10" dirty="0">
                <a:latin typeface="Calibri"/>
                <a:cs typeface="Calibri"/>
              </a:rPr>
              <a:t>i</a:t>
            </a:r>
            <a:r>
              <a:rPr lang="id-ID" dirty="0">
                <a:latin typeface="Calibri"/>
                <a:cs typeface="Calibri"/>
              </a:rPr>
              <a:t>s</a:t>
            </a:r>
            <a:r>
              <a:rPr lang="id-ID" spc="-10" dirty="0">
                <a:latin typeface="Calibri"/>
                <a:cs typeface="Calibri"/>
              </a:rPr>
              <a:t>i</a:t>
            </a:r>
            <a:r>
              <a:rPr lang="id-ID" spc="-15" dirty="0">
                <a:latin typeface="Calibri"/>
                <a:cs typeface="Calibri"/>
              </a:rPr>
              <a:t>n</a:t>
            </a:r>
            <a:r>
              <a:rPr lang="id-ID" spc="-20" dirty="0">
                <a:latin typeface="Calibri"/>
                <a:cs typeface="Calibri"/>
              </a:rPr>
              <a:t>y</a:t>
            </a:r>
            <a:r>
              <a:rPr lang="id-ID" spc="-5" dirty="0">
                <a:latin typeface="Calibri"/>
                <a:cs typeface="Calibri"/>
              </a:rPr>
              <a:t>a</a:t>
            </a:r>
            <a:r>
              <a:rPr lang="id-ID" dirty="0">
                <a:latin typeface="Calibri"/>
                <a:cs typeface="Calibri"/>
              </a:rPr>
              <a:t>.</a:t>
            </a:r>
          </a:p>
          <a:p>
            <a:pPr marL="299086" lvl="1" indent="-99060">
              <a:buFont typeface="Arial"/>
              <a:buChar char="•"/>
              <a:tabLst>
                <a:tab pos="299086" algn="l"/>
              </a:tabLst>
            </a:pPr>
            <a:r>
              <a:rPr lang="id-ID" dirty="0">
                <a:latin typeface="Calibri"/>
                <a:cs typeface="Calibri"/>
              </a:rPr>
              <a:t>p</a:t>
            </a:r>
            <a:r>
              <a:rPr lang="id-ID" spc="-10" dirty="0">
                <a:latin typeface="Calibri"/>
                <a:cs typeface="Calibri"/>
              </a:rPr>
              <a:t>e</a:t>
            </a:r>
            <a:r>
              <a:rPr lang="id-ID" dirty="0">
                <a:latin typeface="Calibri"/>
                <a:cs typeface="Calibri"/>
              </a:rPr>
              <a:t>n</a:t>
            </a:r>
            <a:r>
              <a:rPr lang="id-ID" spc="-10" dirty="0">
                <a:latin typeface="Calibri"/>
                <a:cs typeface="Calibri"/>
              </a:rPr>
              <a:t>c</a:t>
            </a:r>
            <a:r>
              <a:rPr lang="id-ID" dirty="0">
                <a:latin typeface="Calibri"/>
                <a:cs typeface="Calibri"/>
              </a:rPr>
              <a:t>e</a:t>
            </a:r>
            <a:r>
              <a:rPr lang="id-ID" spc="-15" dirty="0">
                <a:latin typeface="Calibri"/>
                <a:cs typeface="Calibri"/>
              </a:rPr>
              <a:t>g</a:t>
            </a:r>
            <a:r>
              <a:rPr lang="id-ID" dirty="0">
                <a:latin typeface="Calibri"/>
                <a:cs typeface="Calibri"/>
              </a:rPr>
              <a:t>ahan </a:t>
            </a:r>
            <a:r>
              <a:rPr lang="id-ID" spc="-60" dirty="0">
                <a:latin typeface="Calibri"/>
                <a:cs typeface="Calibri"/>
              </a:rPr>
              <a:t> </a:t>
            </a:r>
            <a:r>
              <a:rPr lang="id-ID" dirty="0">
                <a:latin typeface="Calibri"/>
                <a:cs typeface="Calibri"/>
              </a:rPr>
              <a:t>p</a:t>
            </a:r>
            <a:r>
              <a:rPr lang="id-ID" spc="-10" dirty="0">
                <a:latin typeface="Calibri"/>
                <a:cs typeface="Calibri"/>
              </a:rPr>
              <a:t>e</a:t>
            </a:r>
            <a:r>
              <a:rPr lang="id-ID" dirty="0">
                <a:latin typeface="Calibri"/>
                <a:cs typeface="Calibri"/>
              </a:rPr>
              <a:t>ng</a:t>
            </a:r>
            <a:r>
              <a:rPr lang="id-ID" spc="5" dirty="0">
                <a:latin typeface="Calibri"/>
                <a:cs typeface="Calibri"/>
              </a:rPr>
              <a:t>g</a:t>
            </a:r>
            <a:r>
              <a:rPr lang="id-ID" dirty="0">
                <a:latin typeface="Calibri"/>
                <a:cs typeface="Calibri"/>
              </a:rPr>
              <a:t>u</a:t>
            </a:r>
            <a:r>
              <a:rPr lang="id-ID" spc="-20" dirty="0">
                <a:latin typeface="Calibri"/>
                <a:cs typeface="Calibri"/>
              </a:rPr>
              <a:t>n</a:t>
            </a:r>
            <a:r>
              <a:rPr lang="id-ID" dirty="0">
                <a:latin typeface="Calibri"/>
                <a:cs typeface="Calibri"/>
              </a:rPr>
              <a:t>aan </a:t>
            </a:r>
            <a:r>
              <a:rPr lang="id-ID" spc="-55" dirty="0">
                <a:latin typeface="Calibri"/>
                <a:cs typeface="Calibri"/>
              </a:rPr>
              <a:t> </a:t>
            </a:r>
            <a:r>
              <a:rPr lang="id-ID" dirty="0">
                <a:latin typeface="Calibri"/>
                <a:cs typeface="Calibri"/>
              </a:rPr>
              <a:t>d</a:t>
            </a:r>
            <a:r>
              <a:rPr lang="id-ID" spc="-20" dirty="0">
                <a:latin typeface="Calibri"/>
                <a:cs typeface="Calibri"/>
              </a:rPr>
              <a:t>u</a:t>
            </a:r>
            <a:r>
              <a:rPr lang="id-ID" spc="-10" dirty="0">
                <a:latin typeface="Calibri"/>
                <a:cs typeface="Calibri"/>
              </a:rPr>
              <a:t>g</a:t>
            </a:r>
            <a:r>
              <a:rPr lang="id-ID" dirty="0">
                <a:latin typeface="Calibri"/>
                <a:cs typeface="Calibri"/>
              </a:rPr>
              <a:t>aan </a:t>
            </a:r>
            <a:r>
              <a:rPr lang="id-ID" spc="-55" dirty="0">
                <a:latin typeface="Calibri"/>
                <a:cs typeface="Calibri"/>
              </a:rPr>
              <a:t> </a:t>
            </a:r>
            <a:r>
              <a:rPr lang="id-ID" dirty="0">
                <a:latin typeface="Calibri"/>
                <a:cs typeface="Calibri"/>
              </a:rPr>
              <a:t>p</a:t>
            </a:r>
            <a:r>
              <a:rPr lang="id-ID" spc="-20" dirty="0">
                <a:latin typeface="Calibri"/>
                <a:cs typeface="Calibri"/>
              </a:rPr>
              <a:t>r</a:t>
            </a:r>
            <a:r>
              <a:rPr lang="id-ID" dirty="0">
                <a:latin typeface="Calibri"/>
                <a:cs typeface="Calibri"/>
              </a:rPr>
              <a:t>od</a:t>
            </a:r>
            <a:r>
              <a:rPr lang="id-ID" spc="-10" dirty="0">
                <a:latin typeface="Calibri"/>
                <a:cs typeface="Calibri"/>
              </a:rPr>
              <a:t>u</a:t>
            </a:r>
            <a:r>
              <a:rPr lang="id-ID" dirty="0">
                <a:latin typeface="Calibri"/>
                <a:cs typeface="Calibri"/>
              </a:rPr>
              <a:t>k </a:t>
            </a:r>
            <a:r>
              <a:rPr lang="id-ID" spc="-60" dirty="0">
                <a:latin typeface="Calibri"/>
                <a:cs typeface="Calibri"/>
              </a:rPr>
              <a:t> </a:t>
            </a:r>
            <a:r>
              <a:rPr lang="id-ID" spc="-20" dirty="0">
                <a:latin typeface="Calibri"/>
                <a:cs typeface="Calibri"/>
              </a:rPr>
              <a:t>y</a:t>
            </a:r>
            <a:r>
              <a:rPr lang="id-ID" dirty="0">
                <a:latin typeface="Calibri"/>
                <a:cs typeface="Calibri"/>
              </a:rPr>
              <a:t>ang </a:t>
            </a:r>
            <a:r>
              <a:rPr lang="id-ID" spc="-50" dirty="0">
                <a:latin typeface="Calibri"/>
                <a:cs typeface="Calibri"/>
              </a:rPr>
              <a:t> </a:t>
            </a:r>
            <a:r>
              <a:rPr lang="id-ID" dirty="0">
                <a:latin typeface="Calibri"/>
                <a:cs typeface="Calibri"/>
              </a:rPr>
              <a:t>t</a:t>
            </a:r>
            <a:r>
              <a:rPr lang="id-ID" spc="-10" dirty="0">
                <a:latin typeface="Calibri"/>
                <a:cs typeface="Calibri"/>
              </a:rPr>
              <a:t>i</a:t>
            </a:r>
            <a:r>
              <a:rPr lang="id-ID" dirty="0">
                <a:latin typeface="Calibri"/>
                <a:cs typeface="Calibri"/>
              </a:rPr>
              <a:t>dak </a:t>
            </a:r>
            <a:r>
              <a:rPr lang="id-ID" spc="-50" dirty="0">
                <a:latin typeface="Calibri"/>
                <a:cs typeface="Calibri"/>
              </a:rPr>
              <a:t> </a:t>
            </a:r>
            <a:r>
              <a:rPr lang="id-ID" dirty="0">
                <a:latin typeface="Calibri"/>
                <a:cs typeface="Calibri"/>
              </a:rPr>
              <a:t>sah </a:t>
            </a:r>
            <a:r>
              <a:rPr lang="id-ID" spc="-60" dirty="0">
                <a:latin typeface="Calibri"/>
                <a:cs typeface="Calibri"/>
              </a:rPr>
              <a:t> </a:t>
            </a:r>
            <a:r>
              <a:rPr lang="id-ID" i="1" spc="5" dirty="0">
                <a:latin typeface="Calibri"/>
                <a:cs typeface="Calibri"/>
              </a:rPr>
              <a:t>(</a:t>
            </a:r>
            <a:r>
              <a:rPr lang="id-ID" i="1" dirty="0">
                <a:latin typeface="Calibri"/>
                <a:cs typeface="Calibri"/>
              </a:rPr>
              <a:t>u</a:t>
            </a:r>
            <a:r>
              <a:rPr lang="id-ID" i="1" spc="-15" dirty="0">
                <a:latin typeface="Calibri"/>
                <a:cs typeface="Calibri"/>
              </a:rPr>
              <a:t>n</a:t>
            </a:r>
            <a:r>
              <a:rPr lang="id-ID" i="1" spc="5" dirty="0">
                <a:latin typeface="Calibri"/>
                <a:cs typeface="Calibri"/>
              </a:rPr>
              <a:t>a</a:t>
            </a:r>
            <a:r>
              <a:rPr lang="id-ID" i="1" dirty="0">
                <a:latin typeface="Calibri"/>
                <a:cs typeface="Calibri"/>
              </a:rPr>
              <a:t>p</a:t>
            </a:r>
            <a:r>
              <a:rPr lang="id-ID" i="1" spc="-15" dirty="0">
                <a:latin typeface="Calibri"/>
                <a:cs typeface="Calibri"/>
              </a:rPr>
              <a:t>p</a:t>
            </a:r>
            <a:r>
              <a:rPr lang="id-ID" i="1" dirty="0">
                <a:latin typeface="Calibri"/>
                <a:cs typeface="Calibri"/>
              </a:rPr>
              <a:t>roved </a:t>
            </a:r>
            <a:r>
              <a:rPr lang="id-ID" i="1" spc="-50" dirty="0">
                <a:latin typeface="Calibri"/>
                <a:cs typeface="Calibri"/>
              </a:rPr>
              <a:t> </a:t>
            </a:r>
            <a:r>
              <a:rPr lang="id-ID" i="1" spc="5" dirty="0">
                <a:latin typeface="Calibri"/>
                <a:cs typeface="Calibri"/>
              </a:rPr>
              <a:t>p</a:t>
            </a:r>
            <a:r>
              <a:rPr lang="id-ID" i="1" dirty="0">
                <a:latin typeface="Calibri"/>
                <a:cs typeface="Calibri"/>
              </a:rPr>
              <a:t>ar</a:t>
            </a:r>
            <a:r>
              <a:rPr lang="id-ID" i="1" spc="-15" dirty="0">
                <a:latin typeface="Calibri"/>
                <a:cs typeface="Calibri"/>
              </a:rPr>
              <a:t>t</a:t>
            </a:r>
            <a:r>
              <a:rPr lang="id-ID" i="1" dirty="0">
                <a:latin typeface="Calibri"/>
                <a:cs typeface="Calibri"/>
              </a:rPr>
              <a:t>) </a:t>
            </a:r>
            <a:r>
              <a:rPr lang="id-ID" i="1" spc="-45" dirty="0">
                <a:latin typeface="Calibri"/>
                <a:cs typeface="Calibri"/>
              </a:rPr>
              <a:t> </a:t>
            </a:r>
            <a:r>
              <a:rPr lang="id-ID" dirty="0">
                <a:latin typeface="Calibri"/>
                <a:cs typeface="Calibri"/>
              </a:rPr>
              <a:t>dan </a:t>
            </a:r>
            <a:r>
              <a:rPr lang="id-ID" spc="-55" dirty="0">
                <a:latin typeface="Calibri"/>
                <a:cs typeface="Calibri"/>
              </a:rPr>
              <a:t> </a:t>
            </a:r>
            <a:r>
              <a:rPr lang="id-ID" dirty="0">
                <a:latin typeface="Calibri"/>
                <a:cs typeface="Calibri"/>
              </a:rPr>
              <a:t>p</a:t>
            </a:r>
            <a:r>
              <a:rPr lang="id-ID" spc="-10" dirty="0">
                <a:latin typeface="Calibri"/>
                <a:cs typeface="Calibri"/>
              </a:rPr>
              <a:t>e</a:t>
            </a:r>
            <a:r>
              <a:rPr lang="id-ID" dirty="0">
                <a:latin typeface="Calibri"/>
                <a:cs typeface="Calibri"/>
              </a:rPr>
              <a:t>malsuan </a:t>
            </a:r>
            <a:r>
              <a:rPr lang="id-ID" spc="-60" dirty="0">
                <a:latin typeface="Calibri"/>
                <a:cs typeface="Calibri"/>
              </a:rPr>
              <a:t> </a:t>
            </a:r>
            <a:r>
              <a:rPr lang="id-ID" dirty="0">
                <a:latin typeface="Calibri"/>
                <a:cs typeface="Calibri"/>
              </a:rPr>
              <a:t>p</a:t>
            </a:r>
            <a:r>
              <a:rPr lang="id-ID" spc="-20" dirty="0">
                <a:latin typeface="Calibri"/>
                <a:cs typeface="Calibri"/>
              </a:rPr>
              <a:t>r</a:t>
            </a:r>
            <a:r>
              <a:rPr lang="id-ID" dirty="0">
                <a:latin typeface="Calibri"/>
                <a:cs typeface="Calibri"/>
              </a:rPr>
              <a:t>od</a:t>
            </a:r>
            <a:r>
              <a:rPr lang="id-ID" spc="-10" dirty="0">
                <a:latin typeface="Calibri"/>
                <a:cs typeface="Calibri"/>
              </a:rPr>
              <a:t>u</a:t>
            </a:r>
            <a:r>
              <a:rPr lang="id-ID" dirty="0">
                <a:latin typeface="Calibri"/>
                <a:cs typeface="Calibri"/>
              </a:rPr>
              <a:t>k </a:t>
            </a:r>
            <a:r>
              <a:rPr lang="id-ID" i="1" dirty="0">
                <a:latin typeface="Calibri"/>
                <a:cs typeface="Calibri"/>
              </a:rPr>
              <a:t>(</a:t>
            </a:r>
            <a:r>
              <a:rPr lang="id-ID" i="1" spc="-15" dirty="0">
                <a:latin typeface="Calibri"/>
                <a:cs typeface="Calibri"/>
              </a:rPr>
              <a:t>c</a:t>
            </a:r>
            <a:r>
              <a:rPr lang="id-ID" i="1" dirty="0">
                <a:latin typeface="Calibri"/>
                <a:cs typeface="Calibri"/>
              </a:rPr>
              <a:t>o</a:t>
            </a:r>
            <a:r>
              <a:rPr lang="id-ID" i="1" spc="-10" dirty="0">
                <a:latin typeface="Calibri"/>
                <a:cs typeface="Calibri"/>
              </a:rPr>
              <a:t>u</a:t>
            </a:r>
            <a:r>
              <a:rPr lang="id-ID" i="1" spc="-20" dirty="0">
                <a:latin typeface="Calibri"/>
                <a:cs typeface="Calibri"/>
              </a:rPr>
              <a:t>nt</a:t>
            </a:r>
            <a:r>
              <a:rPr lang="id-ID" i="1" dirty="0">
                <a:latin typeface="Calibri"/>
                <a:cs typeface="Calibri"/>
              </a:rPr>
              <a:t>er</a:t>
            </a:r>
            <a:r>
              <a:rPr lang="id-ID" i="1" spc="-20" dirty="0">
                <a:latin typeface="Calibri"/>
                <a:cs typeface="Calibri"/>
              </a:rPr>
              <a:t>f</a:t>
            </a:r>
            <a:r>
              <a:rPr lang="id-ID" i="1" dirty="0">
                <a:latin typeface="Calibri"/>
                <a:cs typeface="Calibri"/>
              </a:rPr>
              <a:t>eit</a:t>
            </a:r>
            <a:r>
              <a:rPr lang="id-ID" i="1" spc="25" dirty="0">
                <a:latin typeface="Calibri"/>
                <a:cs typeface="Calibri"/>
              </a:rPr>
              <a:t> </a:t>
            </a:r>
            <a:r>
              <a:rPr lang="id-ID" i="1" dirty="0">
                <a:latin typeface="Calibri"/>
                <a:cs typeface="Calibri"/>
              </a:rPr>
              <a:t>p</a:t>
            </a:r>
            <a:r>
              <a:rPr lang="id-ID" i="1" spc="-15" dirty="0">
                <a:latin typeface="Calibri"/>
                <a:cs typeface="Calibri"/>
              </a:rPr>
              <a:t>a</a:t>
            </a:r>
            <a:r>
              <a:rPr lang="id-ID" i="1" dirty="0">
                <a:latin typeface="Calibri"/>
                <a:cs typeface="Calibri"/>
              </a:rPr>
              <a:t>rt</a:t>
            </a:r>
            <a:r>
              <a:rPr lang="id-ID" i="1" spc="-10" dirty="0" smtClean="0">
                <a:latin typeface="Calibri"/>
                <a:cs typeface="Calibri"/>
              </a:rPr>
              <a:t>)</a:t>
            </a:r>
            <a:r>
              <a:rPr lang="id-ID" dirty="0" smtClean="0">
                <a:latin typeface="Calibri"/>
                <a:cs typeface="Calibri"/>
              </a:rPr>
              <a:t>.</a:t>
            </a:r>
            <a:endParaRPr lang="id-ID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6069738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40509"/>
            <a:ext cx="9906000" cy="524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300335"/>
            <a:ext cx="63310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2400" b="1" dirty="0" smtClean="0">
                <a:sym typeface="Wingdings" pitchFamily="2" charset="2"/>
              </a:rPr>
              <a:t>E. OPERATION</a:t>
            </a:r>
            <a:endParaRPr lang="en-US" sz="2400" b="1" dirty="0"/>
          </a:p>
        </p:txBody>
      </p:sp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E85B78-FF2D-4232-AFFB-22F38FDEF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99300" y="6492875"/>
            <a:ext cx="2311400" cy="365125"/>
          </a:xfrm>
        </p:spPr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xmlns="" id="{AED49484-D783-41D3-8452-9F286FA2EBA3}"/>
              </a:ext>
            </a:extLst>
          </p:cNvPr>
          <p:cNvSpPr txBox="1"/>
          <p:nvPr/>
        </p:nvSpPr>
        <p:spPr>
          <a:xfrm>
            <a:off x="1081920" y="1371600"/>
            <a:ext cx="8747880" cy="717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3056902" algn="just"/>
            <a:r>
              <a:rPr lang="id-ID" sz="2400" b="1" spc="-5" dirty="0">
                <a:latin typeface="Calibri"/>
                <a:cs typeface="Calibri"/>
              </a:rPr>
              <a:t>Control</a:t>
            </a:r>
            <a:r>
              <a:rPr lang="id-ID" sz="2400" b="1" spc="-20" dirty="0">
                <a:latin typeface="Calibri"/>
                <a:cs typeface="Calibri"/>
              </a:rPr>
              <a:t> </a:t>
            </a:r>
            <a:r>
              <a:rPr lang="id-ID" sz="2400" b="1" spc="-5" dirty="0">
                <a:latin typeface="Calibri"/>
                <a:cs typeface="Calibri"/>
              </a:rPr>
              <a:t>of </a:t>
            </a:r>
            <a:r>
              <a:rPr lang="id-ID" sz="2400" b="1" spc="-15" dirty="0">
                <a:latin typeface="Calibri"/>
                <a:cs typeface="Calibri"/>
              </a:rPr>
              <a:t>e</a:t>
            </a:r>
            <a:r>
              <a:rPr lang="id-ID" sz="2400" b="1" spc="-5" dirty="0">
                <a:latin typeface="Calibri"/>
                <a:cs typeface="Calibri"/>
              </a:rPr>
              <a:t>x</a:t>
            </a:r>
            <a:r>
              <a:rPr lang="id-ID" sz="2400" b="1" spc="-20" dirty="0">
                <a:latin typeface="Calibri"/>
                <a:cs typeface="Calibri"/>
              </a:rPr>
              <a:t>t</a:t>
            </a:r>
            <a:r>
              <a:rPr lang="id-ID" sz="2400" b="1" spc="-5" dirty="0">
                <a:latin typeface="Calibri"/>
                <a:cs typeface="Calibri"/>
              </a:rPr>
              <a:t>e</a:t>
            </a:r>
            <a:r>
              <a:rPr lang="id-ID" sz="2400" b="1" dirty="0">
                <a:latin typeface="Calibri"/>
                <a:cs typeface="Calibri"/>
              </a:rPr>
              <a:t>r</a:t>
            </a:r>
            <a:r>
              <a:rPr lang="id-ID" sz="2400" b="1" spc="-5" dirty="0">
                <a:latin typeface="Calibri"/>
                <a:cs typeface="Calibri"/>
              </a:rPr>
              <a:t>nal provider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xmlns="" id="{C83D3E08-2A80-4159-8898-322D5ABE2011}"/>
              </a:ext>
            </a:extLst>
          </p:cNvPr>
          <p:cNvSpPr txBox="1"/>
          <p:nvPr/>
        </p:nvSpPr>
        <p:spPr>
          <a:xfrm>
            <a:off x="1163102" y="1828801"/>
            <a:ext cx="8734097" cy="4343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0026" indent="-172721">
              <a:buFont typeface="Calibri"/>
              <a:buChar char="-"/>
              <a:tabLst>
                <a:tab pos="200026" algn="l"/>
              </a:tabLst>
            </a:pPr>
            <a:r>
              <a:rPr spc="-30" dirty="0" err="1" smtClean="0">
                <a:latin typeface="Calibri"/>
                <a:cs typeface="Calibri"/>
              </a:rPr>
              <a:t>k</a:t>
            </a:r>
            <a:r>
              <a:rPr dirty="0" err="1" smtClean="0">
                <a:latin typeface="Calibri"/>
                <a:cs typeface="Calibri"/>
              </a:rPr>
              <a:t>e</a:t>
            </a:r>
            <a:r>
              <a:rPr spc="-10" dirty="0" err="1" smtClean="0">
                <a:latin typeface="Calibri"/>
                <a:cs typeface="Calibri"/>
              </a:rPr>
              <a:t>p</a:t>
            </a:r>
            <a:r>
              <a:rPr dirty="0" err="1" smtClean="0">
                <a:latin typeface="Calibri"/>
                <a:cs typeface="Calibri"/>
              </a:rPr>
              <a:t>e</a:t>
            </a:r>
            <a:r>
              <a:rPr spc="-10" dirty="0" err="1" smtClean="0">
                <a:latin typeface="Calibri"/>
                <a:cs typeface="Calibri"/>
              </a:rPr>
              <a:t>r</a:t>
            </a:r>
            <a:r>
              <a:rPr dirty="0" err="1" smtClean="0">
                <a:latin typeface="Calibri"/>
                <a:cs typeface="Calibri"/>
              </a:rPr>
              <a:t>l</a:t>
            </a:r>
            <a:r>
              <a:rPr spc="-10" dirty="0" err="1" smtClean="0">
                <a:latin typeface="Calibri"/>
                <a:cs typeface="Calibri"/>
              </a:rPr>
              <a:t>u</a:t>
            </a:r>
            <a:r>
              <a:rPr dirty="0" err="1" smtClean="0">
                <a:latin typeface="Calibri"/>
                <a:cs typeface="Calibri"/>
              </a:rPr>
              <a:t>a</a:t>
            </a:r>
            <a:r>
              <a:rPr spc="-5" dirty="0" err="1" smtClean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:</a:t>
            </a:r>
          </a:p>
          <a:p>
            <a:pPr marL="299086" marR="103505" lvl="1" indent="-99060">
              <a:buFont typeface="Arial"/>
              <a:buChar char="•"/>
              <a:tabLst>
                <a:tab pos="299086" algn="l"/>
              </a:tabLst>
            </a:pPr>
            <a:r>
              <a:rPr dirty="0" err="1" smtClean="0">
                <a:latin typeface="Calibri"/>
                <a:cs typeface="Calibri"/>
              </a:rPr>
              <a:t>p</a:t>
            </a:r>
            <a:r>
              <a:rPr spc="-10" dirty="0" err="1" smtClean="0">
                <a:latin typeface="Calibri"/>
                <a:cs typeface="Calibri"/>
              </a:rPr>
              <a:t>e</a:t>
            </a:r>
            <a:r>
              <a:rPr dirty="0" err="1" smtClean="0">
                <a:latin typeface="Calibri"/>
                <a:cs typeface="Calibri"/>
              </a:rPr>
              <a:t>mber</a:t>
            </a:r>
            <a:r>
              <a:rPr spc="-10" dirty="0" err="1" smtClean="0">
                <a:latin typeface="Calibri"/>
                <a:cs typeface="Calibri"/>
              </a:rPr>
              <a:t>i</a:t>
            </a:r>
            <a:r>
              <a:rPr spc="-20" dirty="0" err="1" smtClean="0">
                <a:latin typeface="Calibri"/>
                <a:cs typeface="Calibri"/>
              </a:rPr>
              <a:t>t</a:t>
            </a:r>
            <a:r>
              <a:rPr dirty="0" err="1" smtClean="0">
                <a:latin typeface="Calibri"/>
                <a:cs typeface="Calibri"/>
              </a:rPr>
              <a:t>ahu</a:t>
            </a:r>
            <a:r>
              <a:rPr spc="-10" dirty="0" err="1" smtClean="0">
                <a:latin typeface="Calibri"/>
                <a:cs typeface="Calibri"/>
              </a:rPr>
              <a:t>a</a:t>
            </a:r>
            <a:r>
              <a:rPr dirty="0" err="1" smtClean="0">
                <a:latin typeface="Calibri"/>
                <a:cs typeface="Calibri"/>
              </a:rPr>
              <a:t>n</a:t>
            </a:r>
            <a:r>
              <a:rPr spc="30" dirty="0" smtClean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ada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r</a:t>
            </a:r>
            <a:r>
              <a:rPr spc="-10" dirty="0">
                <a:latin typeface="Calibri"/>
                <a:cs typeface="Calibri"/>
              </a:rPr>
              <a:t>u</a:t>
            </a:r>
            <a:r>
              <a:rPr dirty="0">
                <a:latin typeface="Calibri"/>
                <a:cs typeface="Calibri"/>
              </a:rPr>
              <a:t>sah</a:t>
            </a:r>
            <a:r>
              <a:rPr spc="-10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an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r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ait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r</a:t>
            </a:r>
            <a:r>
              <a:rPr spc="-10" dirty="0">
                <a:latin typeface="Calibri"/>
                <a:cs typeface="Calibri"/>
              </a:rPr>
              <a:t>u</a:t>
            </a:r>
            <a:r>
              <a:rPr dirty="0">
                <a:latin typeface="Calibri"/>
                <a:cs typeface="Calibri"/>
              </a:rPr>
              <a:t>bah</a:t>
            </a:r>
            <a:r>
              <a:rPr spc="-10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n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</a:t>
            </a:r>
            <a:r>
              <a:rPr spc="-2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o</a:t>
            </a:r>
            <a:r>
              <a:rPr spc="-10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es</a:t>
            </a:r>
            <a:r>
              <a:rPr spc="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dan</a:t>
            </a:r>
            <a:r>
              <a:rPr spc="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</a:t>
            </a:r>
            <a:r>
              <a:rPr spc="-2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od</a:t>
            </a:r>
            <a:r>
              <a:rPr spc="-10" dirty="0">
                <a:latin typeface="Calibri"/>
                <a:cs typeface="Calibri"/>
              </a:rPr>
              <a:t>u</a:t>
            </a:r>
            <a:r>
              <a:rPr dirty="0">
                <a:latin typeface="Calibri"/>
                <a:cs typeface="Calibri"/>
              </a:rPr>
              <a:t>k,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masuk</a:t>
            </a:r>
            <a:r>
              <a:rPr spc="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r</a:t>
            </a:r>
            <a:r>
              <a:rPr spc="-10" dirty="0">
                <a:latin typeface="Calibri"/>
                <a:cs typeface="Calibri"/>
              </a:rPr>
              <a:t>u</a:t>
            </a:r>
            <a:r>
              <a:rPr dirty="0">
                <a:latin typeface="Calibri"/>
                <a:cs typeface="Calibri"/>
              </a:rPr>
              <a:t>bah</a:t>
            </a:r>
            <a:r>
              <a:rPr spc="-10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n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</a:t>
            </a:r>
            <a:r>
              <a:rPr spc="-10" dirty="0">
                <a:latin typeface="Calibri"/>
                <a:cs typeface="Calibri"/>
              </a:rPr>
              <a:t>o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asi pab</a:t>
            </a:r>
            <a:r>
              <a:rPr spc="-1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ik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i="1" dirty="0">
                <a:latin typeface="Calibri"/>
                <a:cs typeface="Calibri"/>
              </a:rPr>
              <a:t>s</a:t>
            </a:r>
            <a:r>
              <a:rPr i="1" spc="-10" dirty="0">
                <a:latin typeface="Calibri"/>
                <a:cs typeface="Calibri"/>
              </a:rPr>
              <a:t>u</a:t>
            </a:r>
            <a:r>
              <a:rPr i="1" dirty="0">
                <a:latin typeface="Calibri"/>
                <a:cs typeface="Calibri"/>
              </a:rPr>
              <a:t>p</a:t>
            </a:r>
            <a:r>
              <a:rPr i="1" spc="-15" dirty="0">
                <a:latin typeface="Calibri"/>
                <a:cs typeface="Calibri"/>
              </a:rPr>
              <a:t>p</a:t>
            </a:r>
            <a:r>
              <a:rPr i="1" dirty="0">
                <a:latin typeface="Calibri"/>
                <a:cs typeface="Calibri"/>
              </a:rPr>
              <a:t>l</a:t>
            </a:r>
            <a:r>
              <a:rPr i="1" spc="-10" dirty="0">
                <a:latin typeface="Calibri"/>
                <a:cs typeface="Calibri"/>
              </a:rPr>
              <a:t>i</a:t>
            </a:r>
            <a:r>
              <a:rPr i="1" dirty="0">
                <a:latin typeface="Calibri"/>
                <a:cs typeface="Calibri"/>
              </a:rPr>
              <a:t>e</a:t>
            </a:r>
            <a:r>
              <a:rPr i="1" spc="-60" dirty="0">
                <a:latin typeface="Calibri"/>
                <a:cs typeface="Calibri"/>
              </a:rPr>
              <a:t>r</a:t>
            </a:r>
            <a:r>
              <a:rPr i="1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  <a:p>
            <a:pPr marL="299086" marR="104139" lvl="1" indent="-99060">
              <a:buFont typeface="Arial"/>
              <a:buChar char="•"/>
              <a:tabLst>
                <a:tab pos="299086" algn="l"/>
              </a:tabLst>
            </a:pPr>
            <a:r>
              <a:rPr dirty="0">
                <a:latin typeface="Calibri"/>
                <a:cs typeface="Calibri"/>
              </a:rPr>
              <a:t>p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mber</a:t>
            </a:r>
            <a:r>
              <a:rPr spc="-10" dirty="0">
                <a:latin typeface="Calibri"/>
                <a:cs typeface="Calibri"/>
              </a:rPr>
              <a:t>i</a:t>
            </a:r>
            <a:r>
              <a:rPr spc="-2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ahu</a:t>
            </a:r>
            <a:r>
              <a:rPr spc="-10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n 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spc="-20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s</a:t>
            </a:r>
            <a:r>
              <a:rPr spc="-20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a</a:t>
            </a:r>
            <a:r>
              <a:rPr spc="-20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-2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an 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ang </a:t>
            </a:r>
            <a:r>
              <a:rPr spc="2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b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la</a:t>
            </a:r>
            <a:r>
              <a:rPr spc="-25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u 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di 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r</a:t>
            </a:r>
            <a:r>
              <a:rPr spc="-10" dirty="0">
                <a:latin typeface="Calibri"/>
                <a:cs typeface="Calibri"/>
              </a:rPr>
              <a:t>u</a:t>
            </a:r>
            <a:r>
              <a:rPr dirty="0">
                <a:latin typeface="Calibri"/>
                <a:cs typeface="Calibri"/>
              </a:rPr>
              <a:t>sah</a:t>
            </a:r>
            <a:r>
              <a:rPr spc="-10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an, 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masuk 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spc="-20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s</a:t>
            </a:r>
            <a:r>
              <a:rPr spc="-20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a</a:t>
            </a:r>
            <a:r>
              <a:rPr spc="-20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-2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an 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</a:t>
            </a:r>
            <a:r>
              <a:rPr spc="-10" dirty="0">
                <a:latin typeface="Calibri"/>
                <a:cs typeface="Calibri"/>
              </a:rPr>
              <a:t>u</a:t>
            </a:r>
            <a:r>
              <a:rPr spc="-15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t</a:t>
            </a:r>
            <a:r>
              <a:rPr spc="-10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me</a:t>
            </a:r>
            <a:r>
              <a:rPr spc="-8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, </a:t>
            </a:r>
            <a:r>
              <a:rPr spc="25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ada p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spc="-15" dirty="0">
                <a:latin typeface="Calibri"/>
                <a:cs typeface="Calibri"/>
              </a:rPr>
              <a:t>n</a:t>
            </a:r>
            <a:r>
              <a:rPr spc="-20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d</a:t>
            </a:r>
            <a:r>
              <a:rPr dirty="0">
                <a:latin typeface="Calibri"/>
                <a:cs typeface="Calibri"/>
              </a:rPr>
              <a:t>ia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</a:t>
            </a:r>
            <a:r>
              <a:rPr spc="-25" dirty="0">
                <a:latin typeface="Calibri"/>
                <a:cs typeface="Calibri"/>
              </a:rPr>
              <a:t>k</a:t>
            </a:r>
            <a:r>
              <a:rPr spc="-15" dirty="0">
                <a:latin typeface="Calibri"/>
                <a:cs typeface="Calibri"/>
              </a:rPr>
              <a:t>s</a:t>
            </a:r>
            <a:r>
              <a:rPr spc="-2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na</a:t>
            </a:r>
            <a:r>
              <a:rPr spc="-10" dirty="0">
                <a:latin typeface="Calibri"/>
                <a:cs typeface="Calibri"/>
              </a:rPr>
              <a:t>l</a:t>
            </a:r>
            <a:r>
              <a:rPr dirty="0">
                <a:latin typeface="Calibri"/>
                <a:cs typeface="Calibri"/>
              </a:rPr>
              <a:t>.</a:t>
            </a:r>
          </a:p>
          <a:p>
            <a:pPr marL="299086" lvl="1" indent="-99060">
              <a:buFont typeface="Arial"/>
              <a:buChar char="•"/>
              <a:tabLst>
                <a:tab pos="299086" algn="l"/>
              </a:tabLst>
            </a:pPr>
            <a:r>
              <a:rPr spc="-5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e</a:t>
            </a:r>
            <a:r>
              <a:rPr spc="-20" dirty="0">
                <a:latin typeface="Calibri"/>
                <a:cs typeface="Calibri"/>
              </a:rPr>
              <a:t>ny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d</a:t>
            </a:r>
            <a:r>
              <a:rPr dirty="0">
                <a:latin typeface="Calibri"/>
                <a:cs typeface="Calibri"/>
              </a:rPr>
              <a:t>ia</a:t>
            </a:r>
            <a:r>
              <a:rPr spc="-10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n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r</a:t>
            </a:r>
            <a:r>
              <a:rPr spc="-1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i</a:t>
            </a:r>
            <a:r>
              <a:rPr spc="-10" dirty="0">
                <a:latin typeface="Calibri"/>
                <a:cs typeface="Calibri"/>
              </a:rPr>
              <a:t>f</a:t>
            </a:r>
            <a:r>
              <a:rPr dirty="0">
                <a:latin typeface="Calibri"/>
                <a:cs typeface="Calibri"/>
              </a:rPr>
              <a:t>i</a:t>
            </a:r>
            <a:r>
              <a:rPr spc="-25" dirty="0">
                <a:latin typeface="Calibri"/>
                <a:cs typeface="Calibri"/>
              </a:rPr>
              <a:t>k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t</a:t>
            </a:r>
            <a:r>
              <a:rPr spc="25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ua</a:t>
            </a:r>
            <a:r>
              <a:rPr spc="-10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an,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la</a:t>
            </a:r>
            <a:r>
              <a:rPr spc="-10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o</a:t>
            </a:r>
            <a:r>
              <a:rPr spc="-25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ngujia</a:t>
            </a:r>
            <a:r>
              <a:rPr spc="-10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,</a:t>
            </a:r>
            <a:r>
              <a:rPr spc="-15" dirty="0">
                <a:latin typeface="Calibri"/>
                <a:cs typeface="Calibri"/>
              </a:rPr>
              <a:t> a</a:t>
            </a:r>
            <a:r>
              <a:rPr spc="-2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au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e</a:t>
            </a:r>
            <a:r>
              <a:rPr spc="-20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10" dirty="0">
                <a:latin typeface="Calibri"/>
                <a:cs typeface="Calibri"/>
              </a:rPr>
              <a:t>g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mbu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-2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r</a:t>
            </a:r>
            <a:r>
              <a:rPr spc="-1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i</a:t>
            </a:r>
            <a:r>
              <a:rPr spc="-10" dirty="0">
                <a:latin typeface="Calibri"/>
                <a:cs typeface="Calibri"/>
              </a:rPr>
              <a:t>f</a:t>
            </a:r>
            <a:r>
              <a:rPr dirty="0">
                <a:latin typeface="Calibri"/>
                <a:cs typeface="Calibri"/>
              </a:rPr>
              <a:t>i</a:t>
            </a:r>
            <a:r>
              <a:rPr spc="-25" dirty="0">
                <a:latin typeface="Calibri"/>
                <a:cs typeface="Calibri"/>
              </a:rPr>
              <a:t>k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-1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.</a:t>
            </a:r>
          </a:p>
          <a:p>
            <a:pPr marL="299086" marR="102235" lvl="1" indent="-99060">
              <a:buFont typeface="Arial"/>
              <a:buChar char="•"/>
              <a:tabLst>
                <a:tab pos="299086" algn="l"/>
              </a:tabLst>
            </a:pPr>
            <a:r>
              <a:rPr spc="-5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e</a:t>
            </a:r>
            <a:r>
              <a:rPr spc="-20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y</a:t>
            </a:r>
            <a:r>
              <a:rPr spc="-10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mpanan 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</a:t>
            </a:r>
            <a:r>
              <a:rPr spc="-25" dirty="0">
                <a:latin typeface="Calibri"/>
                <a:cs typeface="Calibri"/>
              </a:rPr>
              <a:t>k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man 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i="1" dirty="0">
                <a:latin typeface="Calibri"/>
                <a:cs typeface="Calibri"/>
              </a:rPr>
              <a:t>(</a:t>
            </a:r>
            <a:r>
              <a:rPr i="1" spc="-10" dirty="0">
                <a:latin typeface="Calibri"/>
                <a:cs typeface="Calibri"/>
              </a:rPr>
              <a:t>d</a:t>
            </a:r>
            <a:r>
              <a:rPr i="1" dirty="0">
                <a:latin typeface="Calibri"/>
                <a:cs typeface="Calibri"/>
              </a:rPr>
              <a:t>oc</a:t>
            </a:r>
            <a:r>
              <a:rPr i="1" spc="-10" dirty="0">
                <a:latin typeface="Calibri"/>
                <a:cs typeface="Calibri"/>
              </a:rPr>
              <a:t>u</a:t>
            </a:r>
            <a:r>
              <a:rPr i="1" dirty="0">
                <a:latin typeface="Calibri"/>
                <a:cs typeface="Calibri"/>
              </a:rPr>
              <a:t>me</a:t>
            </a:r>
            <a:r>
              <a:rPr i="1" spc="-20" dirty="0">
                <a:latin typeface="Calibri"/>
                <a:cs typeface="Calibri"/>
              </a:rPr>
              <a:t>t</a:t>
            </a:r>
            <a:r>
              <a:rPr i="1" dirty="0">
                <a:latin typeface="Calibri"/>
                <a:cs typeface="Calibri"/>
              </a:rPr>
              <a:t>ed </a:t>
            </a:r>
            <a:r>
              <a:rPr i="1" spc="5" dirty="0">
                <a:latin typeface="Calibri"/>
                <a:cs typeface="Calibri"/>
              </a:rPr>
              <a:t> </a:t>
            </a:r>
            <a:r>
              <a:rPr i="1" dirty="0">
                <a:latin typeface="Calibri"/>
                <a:cs typeface="Calibri"/>
              </a:rPr>
              <a:t>i</a:t>
            </a:r>
            <a:r>
              <a:rPr i="1" spc="-10" dirty="0">
                <a:latin typeface="Calibri"/>
                <a:cs typeface="Calibri"/>
              </a:rPr>
              <a:t>n</a:t>
            </a:r>
            <a:r>
              <a:rPr i="1" spc="-20" dirty="0">
                <a:latin typeface="Calibri"/>
                <a:cs typeface="Calibri"/>
              </a:rPr>
              <a:t>f</a:t>
            </a:r>
            <a:r>
              <a:rPr i="1" dirty="0">
                <a:latin typeface="Calibri"/>
                <a:cs typeface="Calibri"/>
              </a:rPr>
              <a:t>ormat</a:t>
            </a:r>
            <a:r>
              <a:rPr i="1" spc="-10" dirty="0">
                <a:latin typeface="Calibri"/>
                <a:cs typeface="Calibri"/>
              </a:rPr>
              <a:t>i</a:t>
            </a:r>
            <a:r>
              <a:rPr i="1" spc="5" dirty="0">
                <a:latin typeface="Calibri"/>
                <a:cs typeface="Calibri"/>
              </a:rPr>
              <a:t>o</a:t>
            </a:r>
            <a:r>
              <a:rPr i="1" dirty="0">
                <a:latin typeface="Calibri"/>
                <a:cs typeface="Calibri"/>
              </a:rPr>
              <a:t>n) </a:t>
            </a:r>
            <a:r>
              <a:rPr i="1" spc="1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masuk  p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spc="-20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s</a:t>
            </a:r>
            <a:r>
              <a:rPr spc="-20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a</a:t>
            </a:r>
            <a:r>
              <a:rPr spc="-2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a</a:t>
            </a:r>
            <a:r>
              <a:rPr spc="-2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an 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r</a:t>
            </a:r>
            <a:r>
              <a:rPr spc="-10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ode 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spc="-15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y</a:t>
            </a:r>
            <a:r>
              <a:rPr spc="-10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mpanan 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dan p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musnaha</a:t>
            </a:r>
            <a:r>
              <a:rPr spc="-10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.</a:t>
            </a:r>
          </a:p>
          <a:p>
            <a:pPr marL="200026" marR="104139" indent="-172721">
              <a:buFont typeface="Calibri"/>
              <a:buChar char="-"/>
              <a:tabLst>
                <a:tab pos="200026" algn="l"/>
              </a:tabLst>
            </a:pPr>
            <a:r>
              <a:rPr spc="-5" dirty="0">
                <a:latin typeface="Calibri"/>
                <a:cs typeface="Calibri"/>
              </a:rPr>
              <a:t>h</a:t>
            </a:r>
            <a:r>
              <a:rPr dirty="0">
                <a:latin typeface="Calibri"/>
                <a:cs typeface="Calibri"/>
              </a:rPr>
              <a:t>ak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s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s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r</a:t>
            </a:r>
            <a:r>
              <a:rPr spc="-10" dirty="0">
                <a:latin typeface="Calibri"/>
                <a:cs typeface="Calibri"/>
              </a:rPr>
              <a:t>u</a:t>
            </a:r>
            <a:r>
              <a:rPr dirty="0">
                <a:latin typeface="Calibri"/>
                <a:cs typeface="Calibri"/>
              </a:rPr>
              <a:t>sah</a:t>
            </a:r>
            <a:r>
              <a:rPr spc="-10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an,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</a:t>
            </a:r>
            <a:r>
              <a:rPr spc="-10" dirty="0">
                <a:latin typeface="Calibri"/>
                <a:cs typeface="Calibri"/>
              </a:rPr>
              <a:t>u</a:t>
            </a:r>
            <a:r>
              <a:rPr spc="-15" dirty="0">
                <a:latin typeface="Calibri"/>
                <a:cs typeface="Calibri"/>
              </a:rPr>
              <a:t>s</a:t>
            </a:r>
            <a:r>
              <a:rPr spc="-2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omer dan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</a:t>
            </a:r>
            <a:r>
              <a:rPr spc="-10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hak b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r</a:t>
            </a:r>
            <a:r>
              <a:rPr spc="-20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ang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menuju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2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ea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dan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d</a:t>
            </a:r>
            <a:r>
              <a:rPr dirty="0">
                <a:latin typeface="Calibri"/>
                <a:cs typeface="Calibri"/>
              </a:rPr>
              <a:t>o</a:t>
            </a:r>
            <a:r>
              <a:rPr spc="-25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umen/</a:t>
            </a:r>
            <a:r>
              <a:rPr spc="-2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</a:t>
            </a:r>
            <a:r>
              <a:rPr spc="-25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aman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i="1" dirty="0">
                <a:latin typeface="Calibri"/>
                <a:cs typeface="Calibri"/>
              </a:rPr>
              <a:t>(</a:t>
            </a:r>
            <a:r>
              <a:rPr i="1" spc="-10" dirty="0">
                <a:latin typeface="Calibri"/>
                <a:cs typeface="Calibri"/>
              </a:rPr>
              <a:t>d</a:t>
            </a:r>
            <a:r>
              <a:rPr i="1" dirty="0">
                <a:latin typeface="Calibri"/>
                <a:cs typeface="Calibri"/>
              </a:rPr>
              <a:t>o</a:t>
            </a:r>
            <a:r>
              <a:rPr i="1" spc="-10" dirty="0">
                <a:latin typeface="Calibri"/>
                <a:cs typeface="Calibri"/>
              </a:rPr>
              <a:t>u</a:t>
            </a:r>
            <a:r>
              <a:rPr i="1" dirty="0">
                <a:latin typeface="Calibri"/>
                <a:cs typeface="Calibri"/>
              </a:rPr>
              <a:t>me</a:t>
            </a:r>
            <a:r>
              <a:rPr i="1" spc="-20" dirty="0">
                <a:latin typeface="Calibri"/>
                <a:cs typeface="Calibri"/>
              </a:rPr>
              <a:t>nt</a:t>
            </a:r>
            <a:r>
              <a:rPr i="1" dirty="0">
                <a:latin typeface="Calibri"/>
                <a:cs typeface="Calibri"/>
              </a:rPr>
              <a:t>ed i</a:t>
            </a:r>
            <a:r>
              <a:rPr i="1" spc="-10" dirty="0">
                <a:latin typeface="Calibri"/>
                <a:cs typeface="Calibri"/>
              </a:rPr>
              <a:t>n</a:t>
            </a:r>
            <a:r>
              <a:rPr i="1" spc="-20" dirty="0">
                <a:latin typeface="Calibri"/>
                <a:cs typeface="Calibri"/>
              </a:rPr>
              <a:t>f</a:t>
            </a:r>
            <a:r>
              <a:rPr i="1" dirty="0">
                <a:latin typeface="Calibri"/>
                <a:cs typeface="Calibri"/>
              </a:rPr>
              <a:t>orm</a:t>
            </a:r>
            <a:r>
              <a:rPr i="1" spc="-10" dirty="0">
                <a:latin typeface="Calibri"/>
                <a:cs typeface="Calibri"/>
              </a:rPr>
              <a:t>a</a:t>
            </a:r>
            <a:r>
              <a:rPr i="1" dirty="0">
                <a:latin typeface="Calibri"/>
                <a:cs typeface="Calibri"/>
              </a:rPr>
              <a:t>t</a:t>
            </a:r>
            <a:r>
              <a:rPr i="1" spc="-10" dirty="0">
                <a:latin typeface="Calibri"/>
                <a:cs typeface="Calibri"/>
              </a:rPr>
              <a:t>i</a:t>
            </a:r>
            <a:r>
              <a:rPr i="1" dirty="0">
                <a:latin typeface="Calibri"/>
                <a:cs typeface="Calibri"/>
              </a:rPr>
              <a:t>o</a:t>
            </a:r>
            <a:r>
              <a:rPr i="1" spc="-10" dirty="0">
                <a:latin typeface="Calibri"/>
                <a:cs typeface="Calibri"/>
              </a:rPr>
              <a:t>n</a:t>
            </a:r>
            <a:r>
              <a:rPr i="1" dirty="0">
                <a:latin typeface="Calibri"/>
                <a:cs typeface="Calibri"/>
              </a:rPr>
              <a:t>)</a:t>
            </a:r>
            <a:r>
              <a:rPr i="1" spc="3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r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ai</a:t>
            </a:r>
            <a:r>
              <a:rPr spc="-1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.</a:t>
            </a:r>
          </a:p>
          <a:p>
            <a:pPr marL="200026" indent="-172721">
              <a:buFont typeface="Calibri"/>
              <a:buChar char="-"/>
              <a:tabLst>
                <a:tab pos="200026" algn="l"/>
              </a:tabLst>
            </a:pPr>
            <a:r>
              <a:rPr dirty="0">
                <a:latin typeface="Calibri"/>
                <a:cs typeface="Calibri"/>
              </a:rPr>
              <a:t>jaminan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bah</a:t>
            </a:r>
            <a:r>
              <a:rPr spc="-20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ar</a:t>
            </a:r>
            <a:r>
              <a:rPr spc="-25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5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du</a:t>
            </a:r>
            <a:r>
              <a:rPr spc="-10" dirty="0">
                <a:latin typeface="Calibri"/>
                <a:cs typeface="Calibri"/>
              </a:rPr>
              <a:t>l</a:t>
            </a:r>
            <a:r>
              <a:rPr dirty="0">
                <a:latin typeface="Calibri"/>
                <a:cs typeface="Calibri"/>
              </a:rPr>
              <a:t>i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had</a:t>
            </a:r>
            <a:r>
              <a:rPr spc="-10"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:</a:t>
            </a:r>
          </a:p>
          <a:p>
            <a:pPr marL="299086" lvl="1" indent="-99060">
              <a:buFont typeface="Arial"/>
              <a:buChar char="•"/>
              <a:tabLst>
                <a:tab pos="299086" algn="l"/>
              </a:tabLst>
            </a:pPr>
            <a:r>
              <a:rPr spc="-30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o</a:t>
            </a:r>
            <a:r>
              <a:rPr spc="-20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</a:t>
            </a:r>
            <a:r>
              <a:rPr spc="-1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i</a:t>
            </a:r>
            <a:r>
              <a:rPr spc="-10" dirty="0">
                <a:latin typeface="Calibri"/>
                <a:cs typeface="Calibri"/>
              </a:rPr>
              <a:t>b</a:t>
            </a:r>
            <a:r>
              <a:rPr dirty="0">
                <a:latin typeface="Calibri"/>
                <a:cs typeface="Calibri"/>
              </a:rPr>
              <a:t>us</a:t>
            </a:r>
            <a:r>
              <a:rPr spc="-10" dirty="0">
                <a:latin typeface="Calibri"/>
                <a:cs typeface="Calibri"/>
              </a:rPr>
              <a:t>i</a:t>
            </a:r>
            <a:r>
              <a:rPr spc="-15" dirty="0">
                <a:latin typeface="Calibri"/>
                <a:cs typeface="Calibri"/>
              </a:rPr>
              <a:t>n</a:t>
            </a:r>
            <a:r>
              <a:rPr spc="-20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a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had</a:t>
            </a:r>
            <a:r>
              <a:rPr spc="-10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p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ua</a:t>
            </a:r>
            <a:r>
              <a:rPr spc="-10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</a:t>
            </a:r>
            <a:r>
              <a:rPr spc="-2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od</a:t>
            </a:r>
            <a:r>
              <a:rPr spc="-10" dirty="0">
                <a:latin typeface="Calibri"/>
                <a:cs typeface="Calibri"/>
              </a:rPr>
              <a:t>u</a:t>
            </a:r>
            <a:r>
              <a:rPr dirty="0">
                <a:latin typeface="Calibri"/>
                <a:cs typeface="Calibri"/>
              </a:rPr>
              <a:t>k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dan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</a:t>
            </a:r>
            <a:r>
              <a:rPr spc="-2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od</a:t>
            </a:r>
            <a:r>
              <a:rPr spc="-10" dirty="0">
                <a:latin typeface="Calibri"/>
                <a:cs typeface="Calibri"/>
              </a:rPr>
              <a:t>u</a:t>
            </a:r>
            <a:r>
              <a:rPr dirty="0">
                <a:latin typeface="Calibri"/>
                <a:cs typeface="Calibri"/>
              </a:rPr>
              <a:t>k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</a:t>
            </a:r>
            <a:r>
              <a:rPr spc="-35" dirty="0">
                <a:latin typeface="Calibri"/>
                <a:cs typeface="Calibri"/>
              </a:rPr>
              <a:t>f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y</a:t>
            </a:r>
          </a:p>
          <a:p>
            <a:pPr marL="299086" lvl="1" indent="-99060">
              <a:buFont typeface="Arial"/>
              <a:buChar char="•"/>
              <a:tabLst>
                <a:tab pos="299086" algn="l"/>
              </a:tabLst>
            </a:pPr>
            <a:r>
              <a:rPr spc="-5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e</a:t>
            </a:r>
            <a:r>
              <a:rPr spc="-20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</a:t>
            </a:r>
            <a:r>
              <a:rPr spc="-10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ng</a:t>
            </a:r>
            <a:r>
              <a:rPr spc="-15" dirty="0">
                <a:latin typeface="Calibri"/>
                <a:cs typeface="Calibri"/>
              </a:rPr>
              <a:t>n</a:t>
            </a:r>
            <a:r>
              <a:rPr spc="-20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r</a:t>
            </a:r>
            <a:r>
              <a:rPr spc="-10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la</a:t>
            </a:r>
            <a:r>
              <a:rPr spc="-25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u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 err="1">
                <a:latin typeface="Calibri"/>
                <a:cs typeface="Calibri"/>
              </a:rPr>
              <a:t>dan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dirty="0" err="1">
                <a:latin typeface="Calibri"/>
                <a:cs typeface="Calibri"/>
              </a:rPr>
              <a:t>e</a:t>
            </a:r>
            <a:r>
              <a:rPr spc="-10" dirty="0" err="1">
                <a:latin typeface="Calibri"/>
                <a:cs typeface="Calibri"/>
              </a:rPr>
              <a:t>t</a:t>
            </a:r>
            <a:r>
              <a:rPr dirty="0" err="1">
                <a:latin typeface="Calibri"/>
                <a:cs typeface="Calibri"/>
              </a:rPr>
              <a:t>i</a:t>
            </a:r>
            <a:r>
              <a:rPr spc="-25" dirty="0" err="1">
                <a:latin typeface="Calibri"/>
                <a:cs typeface="Calibri"/>
              </a:rPr>
              <a:t>k</a:t>
            </a:r>
            <a:r>
              <a:rPr dirty="0" err="1">
                <a:latin typeface="Calibri"/>
                <a:cs typeface="Calibri"/>
              </a:rPr>
              <a:t>a</a:t>
            </a:r>
            <a:endParaRPr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5591656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40509"/>
            <a:ext cx="9906000" cy="524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300335"/>
            <a:ext cx="63310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AutoNum type="alphaUcPeriod" startAt="6"/>
            </a:pPr>
            <a:r>
              <a:rPr lang="id-ID" b="1" dirty="0" smtClean="0">
                <a:sym typeface="Wingdings" pitchFamily="2" charset="2"/>
              </a:rPr>
              <a:t>CUSTOMER SATISFACTION, MANAGEMENT REVIEW</a:t>
            </a:r>
          </a:p>
          <a:p>
            <a:r>
              <a:rPr lang="id-ID" b="1" dirty="0">
                <a:sym typeface="Wingdings" pitchFamily="2" charset="2"/>
              </a:rPr>
              <a:t> </a:t>
            </a:r>
            <a:r>
              <a:rPr lang="id-ID" b="1" dirty="0" smtClean="0">
                <a:sym typeface="Wingdings" pitchFamily="2" charset="2"/>
              </a:rPr>
              <a:t>    &amp; CORRECTIVE ACTION</a:t>
            </a:r>
            <a:endParaRPr lang="en-US" b="1" dirty="0"/>
          </a:p>
        </p:txBody>
      </p:sp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E85B78-FF2D-4232-AFFB-22F38FDEF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99300" y="6492875"/>
            <a:ext cx="2311400" cy="365125"/>
          </a:xfrm>
        </p:spPr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xmlns="" id="{5B7CD3B8-A108-4A3C-BBAC-58DC101D373C}"/>
              </a:ext>
            </a:extLst>
          </p:cNvPr>
          <p:cNvSpPr txBox="1"/>
          <p:nvPr/>
        </p:nvSpPr>
        <p:spPr>
          <a:xfrm>
            <a:off x="990600" y="1143000"/>
            <a:ext cx="8845277" cy="58331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9209" marR="3450604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cs typeface="Calibri"/>
            </a:endParaRPr>
          </a:p>
          <a:p>
            <a:pPr marL="29209" marR="3450604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C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u</a:t>
            </a:r>
            <a:r>
              <a:rPr kumimoji="0" sz="200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</a:t>
            </a:r>
            <a:r>
              <a:rPr kumimoji="0" sz="200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o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m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er S</a:t>
            </a:r>
            <a:r>
              <a:rPr kumimoji="0" sz="2000" b="1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ti</a:t>
            </a:r>
            <a:r>
              <a:rPr kumimoji="0" sz="2000" b="1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</a:t>
            </a:r>
            <a:r>
              <a:rPr kumimoji="0" sz="200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f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c</a:t>
            </a:r>
            <a:r>
              <a:rPr kumimoji="0" sz="2000" b="1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tion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ts val="850"/>
              </a:lnSpc>
              <a:spcBef>
                <a:spcPts val="3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</a:endParaRPr>
          </a:p>
          <a:p>
            <a:pPr marL="357188" marR="120014" lvl="1" indent="-357188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>
                <a:tab pos="193676" algn="l"/>
              </a:tabLst>
              <a:defRPr/>
            </a:pP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In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f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orm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si</a:t>
            </a:r>
            <a:r>
              <a:rPr kumimoji="0" sz="2000" b="0" i="0" u="none" strike="noStrike" kern="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y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ang</a:t>
            </a:r>
            <a:r>
              <a:rPr kumimoji="0" sz="2000" b="0" i="0" u="none" strike="noStrike" kern="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dimo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ni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or</a:t>
            </a:r>
            <a:r>
              <a:rPr kumimoji="0" sz="2000" b="0" i="0" u="none" strike="noStrike" kern="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sz="2000" b="0" i="0" u="none" strike="noStrike" kern="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diguna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</a:t>
            </a:r>
            <a:r>
              <a:rPr kumimoji="0" sz="2000" b="0" i="0" u="none" strike="noStrike" kern="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un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tuk</a:t>
            </a:r>
            <a:r>
              <a:rPr kumimoji="0" sz="2000" b="0" i="0" u="none" strike="noStrike" kern="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m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g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v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aluasi</a:t>
            </a:r>
            <a:r>
              <a:rPr kumimoji="0" sz="2000" b="0" i="0" u="none" strike="noStrike" kern="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epuasan</a:t>
            </a:r>
            <a:r>
              <a:rPr kumimoji="0" sz="2000" b="0" i="0" u="none" strike="noStrike" kern="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pelan</a:t>
            </a:r>
            <a:r>
              <a:rPr kumimoji="0" sz="2000" b="0" i="0" u="none" strike="noStrike" kern="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g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g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 h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rus 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m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l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ip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u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ti 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sesuai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 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p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o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u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, 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ep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at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 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w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ak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u 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pengiriman, 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eluhan 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pelan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g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g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an, d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permi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aan</a:t>
            </a:r>
            <a:r>
              <a:rPr kumimoji="0" sz="2000" b="0" i="0" u="none" strike="noStrike" kern="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tin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 perbai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cs typeface="Calibri"/>
            </a:endParaRPr>
          </a:p>
          <a:p>
            <a:pPr marL="357188" marR="0" lvl="1" indent="-357188" defTabSz="914400" eaLnBrk="1" fontAlgn="auto" latinLnBrk="0" hangingPunct="1">
              <a:lnSpc>
                <a:spcPts val="1000"/>
              </a:lnSpc>
              <a:spcBef>
                <a:spcPts val="91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/>
              <a:defRPr/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</a:endParaRPr>
          </a:p>
          <a:p>
            <a:pPr marL="357188" marR="118111" lvl="1" indent="-357188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>
                <a:tab pos="283846" algn="l"/>
              </a:tabLst>
              <a:defRPr/>
            </a:pP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P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eru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ahaan    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h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rus    </a:t>
            </a:r>
            <a:r>
              <a:rPr kumimoji="0" sz="2000" b="0" i="0" u="none" strike="noStrike" kern="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men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g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mba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ng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    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    </a:t>
            </a:r>
            <a:r>
              <a:rPr kumimoji="0" sz="2000" b="0" i="0" u="none" strike="noStrike" kern="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m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sz="200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g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imp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l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eme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sz="200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si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    </a:t>
            </a:r>
            <a:r>
              <a:rPr kumimoji="0" sz="2000" b="0" i="0" u="none" strike="noStrike" kern="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c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ana peningk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 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ri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epuasan  pelan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g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g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  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y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ang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m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ni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ikb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 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p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da 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u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g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  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y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ang 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eridetifi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asi</a:t>
            </a:r>
            <a:r>
              <a:rPr kumimoji="0" sz="2000" b="0" i="0" u="none" strike="noStrike" kern="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oleh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h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sil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v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aluasi</a:t>
            </a:r>
            <a:r>
              <a:rPr kumimoji="0" sz="2000" b="0" i="0" u="none" strike="noStrike" kern="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penilaia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cs typeface="Calibri"/>
            </a:endParaRPr>
          </a:p>
          <a:p>
            <a:pPr marL="357188" marR="0" lvl="1" indent="-357188" defTabSz="914400" eaLnBrk="1" fontAlgn="auto" latinLnBrk="0" hangingPunct="1">
              <a:lnSpc>
                <a:spcPts val="900"/>
              </a:lnSpc>
              <a:spcBef>
                <a:spcPts val="48"/>
              </a:spcBef>
              <a:spcAft>
                <a:spcPts val="0"/>
              </a:spcAft>
              <a:buClrTx/>
              <a:buSzTx/>
              <a:buFont typeface="Calibri"/>
              <a:buAutoNum type="arabicPeriod"/>
              <a:tabLst/>
              <a:defRPr/>
            </a:pPr>
            <a:endParaRPr kumimoji="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</a:endParaRPr>
          </a:p>
          <a:p>
            <a:pPr marL="357188" marR="3477274" lvl="0" indent="-357188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Ma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1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g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ement </a:t>
            </a:r>
            <a:r>
              <a:rPr kumimoji="0" sz="2000" b="1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eview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cs typeface="Calibri"/>
            </a:endParaRPr>
          </a:p>
          <a:p>
            <a:pPr marL="357188" marR="0" lvl="0" indent="-357188" defTabSz="914400" eaLnBrk="1" fontAlgn="auto" latinLnBrk="0" hangingPunct="1">
              <a:lnSpc>
                <a:spcPts val="650"/>
              </a:lnSpc>
              <a:spcBef>
                <a:spcPts val="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</a:endParaRPr>
          </a:p>
          <a:p>
            <a:pPr marL="357188" marR="119380" lvl="1" indent="-357188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 startAt="3"/>
              <a:tabLst>
                <a:tab pos="306706" algn="l"/>
              </a:tabLst>
              <a:defRPr/>
            </a:pP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aji    </a:t>
            </a:r>
            <a:r>
              <a:rPr kumimoji="0" sz="2000" b="0" i="0" u="none" strike="noStrike" kern="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ul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ng    </a:t>
            </a:r>
            <a:r>
              <a:rPr kumimoji="0" sz="2000" b="0" i="0" u="none" strike="noStrike" kern="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man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jemen    </a:t>
            </a:r>
            <a:r>
              <a:rPr kumimoji="0" sz="2000" b="0" i="0" u="none" strike="noStrike" kern="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h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rus    </a:t>
            </a:r>
            <a:r>
              <a:rPr kumimoji="0" sz="2000" b="0" i="0" u="none" strike="noStrike" kern="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di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en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c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ana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    </a:t>
            </a:r>
            <a:r>
              <a:rPr kumimoji="0" sz="2000" b="0" i="0" u="none" strike="noStrike" kern="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    </a:t>
            </a:r>
            <a:r>
              <a:rPr kumimoji="0" sz="2000" b="0" i="0" u="none" strike="noStrike" kern="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dil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ukan    </a:t>
            </a:r>
            <a:r>
              <a:rPr kumimoji="0" sz="2000" b="0" i="0" u="none" strike="noStrike" kern="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den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g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memp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rt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i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mba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ng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</a:t>
            </a:r>
            <a:r>
              <a:rPr kumimoji="0" sz="200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in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f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orm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i kinerja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sz="2000" b="0" i="0" u="none" strike="noStrike" kern="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f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ekt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i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v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i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sz="200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QMS,</a:t>
            </a:r>
            <a:r>
              <a:rPr kumimoji="0" sz="2000" b="0" i="0" u="none" strike="noStrike" kern="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m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suk kin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rja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etep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at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w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ak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u</a:t>
            </a:r>
            <a:r>
              <a:rPr kumimoji="0" sz="20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pengiriman.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cs typeface="Calibri"/>
            </a:endParaRPr>
          </a:p>
          <a:p>
            <a:pPr marL="357188" marR="0" lvl="1" indent="-357188" defTabSz="914400" eaLnBrk="1" fontAlgn="auto" latinLnBrk="0" hangingPunct="1">
              <a:lnSpc>
                <a:spcPts val="75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 typeface="Calibri"/>
              <a:buAutoNum type="arabicPeriod" startAt="3"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</a:endParaRPr>
          </a:p>
          <a:p>
            <a:pPr marL="357188" marR="119380" lvl="1" indent="-357188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 startAt="3"/>
              <a:tabLst>
                <a:tab pos="207646" algn="l"/>
              </a:tabLst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Ou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p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u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aji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ul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ng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man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jemen 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h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rus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melip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u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i 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eputusan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tin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erhadap risi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o</a:t>
            </a:r>
            <a:r>
              <a:rPr kumimoji="0" sz="2000" b="0" i="0" u="none" strike="noStrike" kern="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y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ang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 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dii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d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n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tifi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k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as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i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Calibri"/>
              </a:rPr>
              <a:t>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ts val="800"/>
              </a:lnSpc>
              <a:spcBef>
                <a:spcPts val="2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7813708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40509"/>
            <a:ext cx="9906000" cy="524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300335"/>
            <a:ext cx="63310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AutoNum type="alphaUcPeriod" startAt="6"/>
            </a:pPr>
            <a:r>
              <a:rPr lang="id-ID" b="1" dirty="0" smtClean="0">
                <a:sym typeface="Wingdings" pitchFamily="2" charset="2"/>
              </a:rPr>
              <a:t>CUSTOMER SATISFACTION, MANAGEMENT REVIEW</a:t>
            </a:r>
          </a:p>
          <a:p>
            <a:r>
              <a:rPr lang="id-ID" b="1" dirty="0">
                <a:sym typeface="Wingdings" pitchFamily="2" charset="2"/>
              </a:rPr>
              <a:t> </a:t>
            </a:r>
            <a:r>
              <a:rPr lang="id-ID" b="1" dirty="0" smtClean="0">
                <a:sym typeface="Wingdings" pitchFamily="2" charset="2"/>
              </a:rPr>
              <a:t>    &amp; CORRECTIVE ACTION</a:t>
            </a:r>
            <a:endParaRPr lang="en-US" b="1" dirty="0"/>
          </a:p>
        </p:txBody>
      </p:sp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E85B78-FF2D-4232-AFFB-22F38FDEF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99300" y="6492875"/>
            <a:ext cx="2311400" cy="365125"/>
          </a:xfrm>
        </p:spPr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xmlns="" id="{E4AC6978-4828-464F-8F8A-623FB961925D}"/>
              </a:ext>
            </a:extLst>
          </p:cNvPr>
          <p:cNvSpPr txBox="1"/>
          <p:nvPr/>
        </p:nvSpPr>
        <p:spPr>
          <a:xfrm>
            <a:off x="1066800" y="1278289"/>
            <a:ext cx="8387255" cy="489391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9209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Co</a:t>
            </a:r>
            <a:r>
              <a:rPr kumimoji="0" sz="2400" b="1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</a:t>
            </a:r>
            <a:r>
              <a:rPr kumimoji="0" sz="24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recti</a:t>
            </a:r>
            <a:r>
              <a:rPr kumimoji="0" sz="2400" b="1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v</a:t>
            </a:r>
            <a:r>
              <a:rPr kumimoji="0" sz="24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sz="2400" b="1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Action</a:t>
            </a:r>
            <a:endParaRPr kumimoji="0" lang="en-US" sz="2400" b="1" i="0" u="none" strike="noStrike" kern="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ts val="850"/>
              </a:lnSpc>
              <a:spcBef>
                <a:spcPts val="3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</a:endParaRPr>
          </a:p>
          <a:p>
            <a:pPr marL="357188" marR="0" lvl="0" indent="-3444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F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.5 </a:t>
            </a:r>
            <a:r>
              <a:rPr kumimoji="0" sz="240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erusah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an</a:t>
            </a:r>
            <a:r>
              <a:rPr kumimoji="0" sz="2400" b="0" i="0" u="none" strike="noStrike" kern="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h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rus: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cs typeface="Calibri"/>
            </a:endParaRPr>
          </a:p>
          <a:p>
            <a:pPr marL="357188" marR="12700" lvl="0" indent="-344488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>
                <a:tab pos="184786" algn="l"/>
              </a:tabLst>
              <a:defRPr/>
            </a:pP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me</a:t>
            </a:r>
            <a:r>
              <a:rPr kumimoji="0" sz="24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y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amp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i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an   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per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y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sz="240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at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an   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tin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d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an   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perbai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an   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epada   </a:t>
            </a:r>
            <a:r>
              <a:rPr kumimoji="0" sz="2400" b="0" i="0" u="none" strike="noStrike" kern="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pe</a:t>
            </a:r>
            <a:r>
              <a:rPr kumimoji="0" sz="24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y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edia   </a:t>
            </a:r>
            <a:r>
              <a:rPr kumimoji="0" sz="2400" b="0" i="0" u="none" strike="noStrike" kern="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rn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l </a:t>
            </a:r>
            <a:r>
              <a:rPr kumimoji="0" sz="240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(sup</a:t>
            </a:r>
            <a:r>
              <a:rPr kumimoji="0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</a:t>
            </a:r>
            <a:r>
              <a:rPr kumimoji="0" sz="240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lier</a:t>
            </a:r>
            <a:r>
              <a:rPr kumimoji="0" sz="2400" b="0" i="1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)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,    </a:t>
            </a:r>
            <a:r>
              <a:rPr kumimoji="0" sz="2400" b="0" i="0" u="none" strike="noStrike" kern="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ji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    </a:t>
            </a:r>
            <a:r>
              <a:rPr kumimoji="0" sz="2400" b="0" i="0" u="none" strike="noStrike" kern="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</a:t>
            </a:r>
            <a:r>
              <a:rPr kumimoji="0" sz="24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sz="24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y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edia    </a:t>
            </a:r>
            <a:r>
              <a:rPr kumimoji="0" sz="2400" b="0" i="0" u="none" strike="noStrike" kern="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ek</a:t>
            </a:r>
            <a:r>
              <a:rPr kumimoji="0" sz="24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tern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l    </a:t>
            </a:r>
            <a:r>
              <a:rPr kumimoji="0" sz="2400" b="0" i="0" u="none" strike="noStrike" kern="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ter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ebut    </a:t>
            </a:r>
            <a:r>
              <a:rPr kumimoji="0" sz="2400" b="0" i="0" u="none" strike="noStrike" kern="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b</a:t>
            </a:r>
            <a:r>
              <a:rPr kumimoji="0" sz="24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er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an</a:t>
            </a:r>
            <a:r>
              <a:rPr kumimoji="0" sz="24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g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gung    </a:t>
            </a:r>
            <a:r>
              <a:rPr kumimoji="0" sz="2400" b="0" i="0" u="none" strike="noStrike" kern="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j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sz="240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w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ab    </a:t>
            </a:r>
            <a:r>
              <a:rPr kumimoji="0" sz="2400" b="0" i="0" u="none" strike="noStrike" kern="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at</a:t>
            </a:r>
            <a:r>
              <a:rPr kumimoji="0" sz="240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 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etid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suaia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.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cs typeface="Calibri"/>
            </a:endParaRPr>
          </a:p>
          <a:p>
            <a:pPr marL="357188" marR="15875" lvl="0" indent="-344488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>
                <a:tab pos="184786" algn="l"/>
              </a:tabLst>
              <a:defRPr/>
            </a:pP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m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sz="24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g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amb</a:t>
            </a:r>
            <a:r>
              <a:rPr kumimoji="0" sz="240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i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l </a:t>
            </a:r>
            <a:r>
              <a:rPr kumimoji="0" sz="240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tin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d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an </a:t>
            </a:r>
            <a:r>
              <a:rPr kumimoji="0" sz="2400" b="0" i="0" u="none" strike="noStrike" kern="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sp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i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fik </a:t>
            </a:r>
            <a:r>
              <a:rPr kumimoji="0" sz="2400" b="0" i="0" u="none" strike="noStrike" kern="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bil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mana </a:t>
            </a:r>
            <a:r>
              <a:rPr kumimoji="0" sz="2400" b="0" i="0" u="none" strike="noStrike" kern="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sz="24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ef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ekt</a:t>
            </a:r>
            <a:r>
              <a:rPr kumimoji="0" sz="24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i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f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an </a:t>
            </a:r>
            <a:r>
              <a:rPr kumimoji="0" sz="2400" b="0" i="0" u="none" strike="noStrike" kern="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d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 </a:t>
            </a:r>
            <a:r>
              <a:rPr kumimoji="0" sz="2400" b="0" i="0" u="none" strike="noStrike" kern="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etep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at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an </a:t>
            </a:r>
            <a:r>
              <a:rPr kumimoji="0" sz="2400" b="0" i="0" u="none" strike="noStrike" kern="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w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ak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u </a:t>
            </a:r>
            <a:r>
              <a:rPr kumimoji="0" sz="2400" b="0" i="0" u="none" strike="noStrike" kern="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tin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d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an perbai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an</a:t>
            </a:r>
            <a:r>
              <a:rPr kumimoji="0" sz="24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tidak</a:t>
            </a:r>
            <a:r>
              <a:rPr kumimoji="0" sz="24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sz="24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c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apai.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cs typeface="Calibri"/>
            </a:endParaRPr>
          </a:p>
          <a:p>
            <a:pPr marL="357188" marR="0" lvl="0" indent="-344488" defTabSz="914400" eaLnBrk="1" fontAlgn="auto" latinLnBrk="0" hangingPunct="1">
              <a:lnSpc>
                <a:spcPts val="95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</a:endParaRPr>
          </a:p>
          <a:p>
            <a:pPr marL="357188" marR="15240" lvl="1" indent="-3444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 startAt="6"/>
              <a:tabLst>
                <a:tab pos="266701" algn="l"/>
              </a:tabLst>
              <a:defRPr/>
            </a:pPr>
            <a:r>
              <a:rPr kumimoji="0" sz="240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rusahaan   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h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rus   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m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meliha</a:t>
            </a:r>
            <a:r>
              <a:rPr kumimoji="0" sz="240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   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d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o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umen   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(d</a:t>
            </a:r>
            <a:r>
              <a:rPr kumimoji="0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o</a:t>
            </a:r>
            <a:r>
              <a:rPr kumimoji="0" sz="240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c</a:t>
            </a:r>
            <a:r>
              <a:rPr kumimoji="0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u</a:t>
            </a:r>
            <a:r>
              <a:rPr kumimoji="0" sz="2400" b="0" i="1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ent</a:t>
            </a:r>
            <a:r>
              <a:rPr kumimoji="0" sz="240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ed   </a:t>
            </a:r>
            <a:r>
              <a:rPr kumimoji="0" sz="2400" b="0" i="1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in</a:t>
            </a:r>
            <a:r>
              <a:rPr kumimoji="0" sz="2400" b="0" i="1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f</a:t>
            </a:r>
            <a:r>
              <a:rPr kumimoji="0" sz="2400" b="0" i="1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orm</a:t>
            </a:r>
            <a:r>
              <a:rPr kumimoji="0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sz="240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ti</a:t>
            </a:r>
            <a:r>
              <a:rPr kumimoji="0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o</a:t>
            </a:r>
            <a:r>
              <a:rPr kumimoji="0" sz="2400" b="0" i="1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n)   </a:t>
            </a:r>
            <a:r>
              <a:rPr kumimoji="0" sz="2400" b="0" i="1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er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ait 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etid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suaian</a:t>
            </a:r>
            <a:r>
              <a:rPr kumimoji="0" sz="2400" b="0" i="0" u="none" strike="noStrike" kern="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d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tin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d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an</a:t>
            </a:r>
            <a:r>
              <a:rPr kumimoji="0" sz="240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perbai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an.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cs typeface="Calibri"/>
            </a:endParaRPr>
          </a:p>
          <a:p>
            <a:pPr marL="357188" marR="0" lvl="1" indent="-344488" defTabSz="914400" eaLnBrk="1" fontAlgn="auto" latinLnBrk="0" hangingPunct="1">
              <a:lnSpc>
                <a:spcPts val="900"/>
              </a:lnSpc>
              <a:spcBef>
                <a:spcPts val="7"/>
              </a:spcBef>
              <a:spcAft>
                <a:spcPts val="0"/>
              </a:spcAft>
              <a:buClrTx/>
              <a:buSzTx/>
              <a:buFont typeface="Calibri"/>
              <a:buAutoNum type="arabicPeriod" startAt="6"/>
              <a:tabLst/>
              <a:defRPr/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</a:endParaRPr>
          </a:p>
          <a:p>
            <a:pPr marL="357188" marR="0" lvl="1" indent="-344488" defTabSz="91440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 startAt="6"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</a:endParaRPr>
          </a:p>
          <a:p>
            <a:pPr marL="357188" marR="15875" lvl="1" indent="-3444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AutoNum type="arabicPeriod" startAt="6"/>
              <a:tabLst>
                <a:tab pos="218441" algn="l"/>
              </a:tabLst>
              <a:defRPr/>
            </a:pP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er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u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saha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 </a:t>
            </a:r>
            <a:r>
              <a:rPr kumimoji="0" sz="2400" b="0" i="0" u="none" strike="noStrike" kern="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h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rus </a:t>
            </a:r>
            <a:r>
              <a:rPr kumimoji="0" sz="2400" b="0" i="0" u="none" strike="noStrike" kern="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me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m</a:t>
            </a:r>
            <a:r>
              <a:rPr kumimoji="0" sz="240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au </a:t>
            </a:r>
            <a:r>
              <a:rPr kumimoji="0" sz="2400" b="0" i="0" u="none" strike="noStrike" kern="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imp</a:t>
            </a:r>
            <a:r>
              <a:rPr kumimoji="0" sz="24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l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eme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</a:t>
            </a:r>
            <a:r>
              <a:rPr kumimoji="0" sz="240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si </a:t>
            </a:r>
            <a:r>
              <a:rPr kumimoji="0" sz="2400" b="0" i="0" u="none" strike="noStrike" kern="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ak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</a:t>
            </a:r>
            <a:r>
              <a:rPr kumimoji="0" sz="24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i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v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i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</a:t>
            </a:r>
            <a:r>
              <a:rPr kumimoji="0" sz="2400" b="0" i="0" u="none" strike="noStrike" kern="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 </a:t>
            </a:r>
            <a:r>
              <a:rPr kumimoji="0" sz="2400" b="0" i="0" u="none" strike="noStrike" kern="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peningk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t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an </a:t>
            </a:r>
            <a:r>
              <a:rPr kumimoji="0" sz="2400" b="0" i="0" u="none" strike="noStrike" kern="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d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n </a:t>
            </a:r>
            <a:r>
              <a:rPr kumimoji="0" sz="2400" b="0" i="0" u="none" strike="noStrike" kern="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 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sz="2400" b="0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v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alua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s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i 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k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sz="2400" b="0" i="0" u="none" strike="noStrike" kern="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f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ekti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f</a:t>
            </a:r>
            <a:r>
              <a:rPr kumimoji="0" sz="24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Calibri"/>
              </a:rPr>
              <a:t>an.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4354644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416"/>
          <a:stretch/>
        </p:blipFill>
        <p:spPr>
          <a:xfrm flipH="1">
            <a:off x="1362158" y="0"/>
            <a:ext cx="8559394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4975799" cy="6858000"/>
          </a:xfrm>
          <a:custGeom>
            <a:avLst/>
            <a:gdLst>
              <a:gd name="connsiteX0" fmla="*/ 0 w 2813170"/>
              <a:gd name="connsiteY0" fmla="*/ 0 h 6858000"/>
              <a:gd name="connsiteX1" fmla="*/ 2813170 w 2813170"/>
              <a:gd name="connsiteY1" fmla="*/ 0 h 6858000"/>
              <a:gd name="connsiteX2" fmla="*/ 2813170 w 2813170"/>
              <a:gd name="connsiteY2" fmla="*/ 6858000 h 6858000"/>
              <a:gd name="connsiteX3" fmla="*/ 0 w 2813170"/>
              <a:gd name="connsiteY3" fmla="*/ 6858000 h 6858000"/>
              <a:gd name="connsiteX4" fmla="*/ 0 w 2813170"/>
              <a:gd name="connsiteY4" fmla="*/ 0 h 6858000"/>
              <a:gd name="connsiteX0" fmla="*/ 0 w 4975799"/>
              <a:gd name="connsiteY0" fmla="*/ 0 h 6858000"/>
              <a:gd name="connsiteX1" fmla="*/ 4975799 w 4975799"/>
              <a:gd name="connsiteY1" fmla="*/ 14514 h 6858000"/>
              <a:gd name="connsiteX2" fmla="*/ 2813170 w 4975799"/>
              <a:gd name="connsiteY2" fmla="*/ 6858000 h 6858000"/>
              <a:gd name="connsiteX3" fmla="*/ 0 w 4975799"/>
              <a:gd name="connsiteY3" fmla="*/ 6858000 h 6858000"/>
              <a:gd name="connsiteX4" fmla="*/ 0 w 497579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799" h="6858000">
                <a:moveTo>
                  <a:pt x="0" y="0"/>
                </a:moveTo>
                <a:lnTo>
                  <a:pt x="4975799" y="14514"/>
                </a:lnTo>
                <a:lnTo>
                  <a:pt x="281317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25406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endParaRPr lang="en-US" sz="1600" b="1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640" y="332656"/>
            <a:ext cx="3238989" cy="1129474"/>
          </a:xfrm>
        </p:spPr>
        <p:txBody>
          <a:bodyPr>
            <a:noAutofit/>
          </a:bodyPr>
          <a:lstStyle/>
          <a:p>
            <a:pPr algn="l"/>
            <a:r>
              <a:rPr lang="id-ID" sz="4000" dirty="0" smtClean="0">
                <a:solidFill>
                  <a:schemeClr val="accent6">
                    <a:lumMod val="75000"/>
                  </a:schemeClr>
                </a:solidFill>
                <a:latin typeface="Impact" panose="020B0806030902050204" pitchFamily="34" charset="0"/>
              </a:rPr>
              <a:t>AS9120B</a:t>
            </a: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Impact" panose="020B0806030902050204" pitchFamily="34" charset="0"/>
              </a:rPr>
              <a:t> </a:t>
            </a:r>
            <a:endParaRPr lang="en-US" sz="4000" dirty="0">
              <a:solidFill>
                <a:schemeClr val="accent6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79" y="1083996"/>
            <a:ext cx="2551060" cy="5753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KONDISI</a:t>
            </a:r>
            <a:endParaRPr lang="en-US" sz="4000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9" name="Group 214"/>
          <p:cNvGrpSpPr>
            <a:grpSpLocks/>
          </p:cNvGrpSpPr>
          <p:nvPr/>
        </p:nvGrpSpPr>
        <p:grpSpPr bwMode="auto">
          <a:xfrm>
            <a:off x="344488" y="6399609"/>
            <a:ext cx="380706" cy="259720"/>
            <a:chOff x="0" y="2704"/>
            <a:chExt cx="1014" cy="678"/>
          </a:xfrm>
        </p:grpSpPr>
        <p:sp>
          <p:nvSpPr>
            <p:cNvPr id="10" name="Freeform 167"/>
            <p:cNvSpPr>
              <a:spLocks/>
            </p:cNvSpPr>
            <p:nvPr/>
          </p:nvSpPr>
          <p:spPr bwMode="auto">
            <a:xfrm rot="10800000">
              <a:off x="284" y="2704"/>
              <a:ext cx="730" cy="509"/>
            </a:xfrm>
            <a:custGeom>
              <a:avLst/>
              <a:gdLst>
                <a:gd name="T0" fmla="*/ 0 w 59"/>
                <a:gd name="T1" fmla="*/ 5587 h 42"/>
                <a:gd name="T2" fmla="*/ 4281 w 59"/>
                <a:gd name="T3" fmla="*/ 5429 h 42"/>
                <a:gd name="T4" fmla="*/ 6434 w 59"/>
                <a:gd name="T5" fmla="*/ 1030 h 42"/>
                <a:gd name="T6" fmla="*/ 8723 w 59"/>
                <a:gd name="T7" fmla="*/ 0 h 42"/>
                <a:gd name="T8" fmla="*/ 4900 w 59"/>
                <a:gd name="T9" fmla="*/ 885 h 42"/>
                <a:gd name="T10" fmla="*/ 3056 w 59"/>
                <a:gd name="T11" fmla="*/ 4557 h 42"/>
                <a:gd name="T12" fmla="*/ 0 w 59"/>
                <a:gd name="T13" fmla="*/ 5587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"/>
                <a:gd name="T22" fmla="*/ 0 h 42"/>
                <a:gd name="T23" fmla="*/ 59 w 59"/>
                <a:gd name="T24" fmla="*/ 42 h 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" h="42">
                  <a:moveTo>
                    <a:pt x="0" y="38"/>
                  </a:moveTo>
                  <a:cubicBezTo>
                    <a:pt x="2" y="39"/>
                    <a:pt x="21" y="42"/>
                    <a:pt x="28" y="37"/>
                  </a:cubicBezTo>
                  <a:cubicBezTo>
                    <a:pt x="34" y="32"/>
                    <a:pt x="37" y="13"/>
                    <a:pt x="42" y="7"/>
                  </a:cubicBezTo>
                  <a:cubicBezTo>
                    <a:pt x="47" y="1"/>
                    <a:pt x="59" y="0"/>
                    <a:pt x="57" y="0"/>
                  </a:cubicBezTo>
                  <a:cubicBezTo>
                    <a:pt x="55" y="0"/>
                    <a:pt x="39" y="1"/>
                    <a:pt x="32" y="6"/>
                  </a:cubicBezTo>
                  <a:cubicBezTo>
                    <a:pt x="26" y="11"/>
                    <a:pt x="25" y="26"/>
                    <a:pt x="20" y="31"/>
                  </a:cubicBezTo>
                  <a:cubicBezTo>
                    <a:pt x="15" y="36"/>
                    <a:pt x="4" y="37"/>
                    <a:pt x="0" y="38"/>
                  </a:cubicBezTo>
                  <a:close/>
                </a:path>
              </a:pathLst>
            </a:custGeom>
            <a:solidFill>
              <a:srgbClr val="0033CC"/>
            </a:solidFill>
            <a:ln w="9525">
              <a:solidFill>
                <a:srgbClr val="0033CC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 sz="1662">
                <a:solidFill>
                  <a:schemeClr val="bg1"/>
                </a:solidFill>
              </a:endParaRPr>
            </a:p>
          </p:txBody>
        </p:sp>
        <p:sp>
          <p:nvSpPr>
            <p:cNvPr id="11" name="Freeform 168"/>
            <p:cNvSpPr>
              <a:spLocks/>
            </p:cNvSpPr>
            <p:nvPr/>
          </p:nvSpPr>
          <p:spPr bwMode="auto">
            <a:xfrm>
              <a:off x="0" y="2873"/>
              <a:ext cx="730" cy="509"/>
            </a:xfrm>
            <a:custGeom>
              <a:avLst/>
              <a:gdLst>
                <a:gd name="T0" fmla="*/ 0 w 59"/>
                <a:gd name="T1" fmla="*/ 5587 h 42"/>
                <a:gd name="T2" fmla="*/ 4281 w 59"/>
                <a:gd name="T3" fmla="*/ 5429 h 42"/>
                <a:gd name="T4" fmla="*/ 6434 w 59"/>
                <a:gd name="T5" fmla="*/ 1030 h 42"/>
                <a:gd name="T6" fmla="*/ 8723 w 59"/>
                <a:gd name="T7" fmla="*/ 0 h 42"/>
                <a:gd name="T8" fmla="*/ 4900 w 59"/>
                <a:gd name="T9" fmla="*/ 885 h 42"/>
                <a:gd name="T10" fmla="*/ 3056 w 59"/>
                <a:gd name="T11" fmla="*/ 4557 h 42"/>
                <a:gd name="T12" fmla="*/ 0 w 59"/>
                <a:gd name="T13" fmla="*/ 5587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"/>
                <a:gd name="T22" fmla="*/ 0 h 42"/>
                <a:gd name="T23" fmla="*/ 59 w 59"/>
                <a:gd name="T24" fmla="*/ 42 h 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" h="42">
                  <a:moveTo>
                    <a:pt x="0" y="38"/>
                  </a:moveTo>
                  <a:cubicBezTo>
                    <a:pt x="2" y="39"/>
                    <a:pt x="21" y="42"/>
                    <a:pt x="28" y="37"/>
                  </a:cubicBezTo>
                  <a:cubicBezTo>
                    <a:pt x="34" y="32"/>
                    <a:pt x="37" y="13"/>
                    <a:pt x="42" y="7"/>
                  </a:cubicBezTo>
                  <a:cubicBezTo>
                    <a:pt x="47" y="1"/>
                    <a:pt x="59" y="0"/>
                    <a:pt x="57" y="0"/>
                  </a:cubicBezTo>
                  <a:cubicBezTo>
                    <a:pt x="55" y="0"/>
                    <a:pt x="39" y="1"/>
                    <a:pt x="32" y="6"/>
                  </a:cubicBezTo>
                  <a:cubicBezTo>
                    <a:pt x="26" y="11"/>
                    <a:pt x="25" y="26"/>
                    <a:pt x="20" y="31"/>
                  </a:cubicBezTo>
                  <a:cubicBezTo>
                    <a:pt x="15" y="36"/>
                    <a:pt x="4" y="37"/>
                    <a:pt x="0" y="38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 sz="1662">
                <a:solidFill>
                  <a:schemeClr val="bg1"/>
                </a:solidFill>
              </a:endParaRPr>
            </a:p>
          </p:txBody>
        </p:sp>
        <p:sp>
          <p:nvSpPr>
            <p:cNvPr id="12" name="Oval 172"/>
            <p:cNvSpPr>
              <a:spLocks noChangeArrowheads="1"/>
            </p:cNvSpPr>
            <p:nvPr/>
          </p:nvSpPr>
          <p:spPr bwMode="auto">
            <a:xfrm>
              <a:off x="24" y="3054"/>
              <a:ext cx="211" cy="211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 sz="1662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3592" y="6422065"/>
            <a:ext cx="1851789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8" b="1" dirty="0">
                <a:solidFill>
                  <a:schemeClr val="bg1"/>
                </a:solidFill>
              </a:rPr>
              <a:t>www.sentral-sistem.com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-28667" y="2636912"/>
            <a:ext cx="36135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720752" y="14514"/>
            <a:ext cx="2162629" cy="6843486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72480" y="404664"/>
            <a:ext cx="179087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9600" b="1" dirty="0">
                <a:solidFill>
                  <a:srgbClr val="92D050"/>
                </a:solidFill>
                <a:latin typeface="Impact" panose="020B0806030902050204" pitchFamily="34" charset="0"/>
              </a:rPr>
              <a:t>(4) </a:t>
            </a:r>
          </a:p>
        </p:txBody>
      </p:sp>
      <p:sp>
        <p:nvSpPr>
          <p:cNvPr id="8" name="Rectangle 7"/>
          <p:cNvSpPr/>
          <p:nvPr/>
        </p:nvSpPr>
        <p:spPr>
          <a:xfrm>
            <a:off x="306315" y="1726328"/>
            <a:ext cx="34323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ORGANISASI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6AC2FBA9-9D83-4A57-822C-AB8DA39C8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91515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0712" y="372862"/>
            <a:ext cx="7209845" cy="60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2" dirty="0"/>
              <a:t>Goal : </a:t>
            </a:r>
            <a:r>
              <a:rPr lang="en-US" sz="1662" dirty="0" err="1"/>
              <a:t>Secara</a:t>
            </a:r>
            <a:r>
              <a:rPr lang="en-US" sz="1662" dirty="0"/>
              <a:t> </a:t>
            </a:r>
            <a:r>
              <a:rPr lang="en-US" sz="1662" dirty="0" err="1"/>
              <a:t>konsisten</a:t>
            </a:r>
            <a:r>
              <a:rPr lang="en-US" sz="1662" dirty="0"/>
              <a:t> </a:t>
            </a:r>
            <a:r>
              <a:rPr lang="en-US" sz="1662" dirty="0" err="1"/>
              <a:t>menyediakan</a:t>
            </a:r>
            <a:r>
              <a:rPr lang="en-US" sz="1662" dirty="0"/>
              <a:t> </a:t>
            </a:r>
            <a:r>
              <a:rPr lang="en-US" sz="1662" dirty="0" err="1"/>
              <a:t>produk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jasa</a:t>
            </a:r>
            <a:r>
              <a:rPr lang="en-US" sz="1662" dirty="0"/>
              <a:t> yang </a:t>
            </a:r>
            <a:r>
              <a:rPr lang="en-US" sz="1662" dirty="0" err="1"/>
              <a:t>dapat</a:t>
            </a:r>
            <a:r>
              <a:rPr lang="en-US" sz="1662" dirty="0"/>
              <a:t> </a:t>
            </a:r>
            <a:r>
              <a:rPr lang="en-US" sz="1662" dirty="0" err="1"/>
              <a:t>memenuhi</a:t>
            </a:r>
            <a:r>
              <a:rPr lang="en-US" sz="1662" dirty="0"/>
              <a:t> </a:t>
            </a:r>
            <a:r>
              <a:rPr lang="en-US" sz="1662" dirty="0" err="1"/>
              <a:t>Persyaratan</a:t>
            </a:r>
            <a:r>
              <a:rPr lang="en-US" sz="1662" dirty="0"/>
              <a:t> Customer, </a:t>
            </a:r>
            <a:r>
              <a:rPr lang="en-US" sz="1662" dirty="0" err="1"/>
              <a:t>Hukum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Peraturan</a:t>
            </a:r>
            <a:r>
              <a:rPr lang="en-US" sz="1662" dirty="0"/>
              <a:t> yang </a:t>
            </a:r>
            <a:r>
              <a:rPr lang="en-US" sz="1662" dirty="0" err="1"/>
              <a:t>berlaku</a:t>
            </a:r>
            <a:r>
              <a:rPr lang="en-US" sz="1662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57246" y="3425443"/>
            <a:ext cx="2391508" cy="13234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err="1"/>
              <a:t>Menetapkan</a:t>
            </a:r>
            <a:r>
              <a:rPr lang="en-US" sz="1600" b="1" u="sng" dirty="0"/>
              <a:t> </a:t>
            </a:r>
            <a:r>
              <a:rPr lang="en-US" sz="1600" b="1" u="sng" dirty="0" err="1"/>
              <a:t>pihak</a:t>
            </a:r>
            <a:r>
              <a:rPr lang="en-US" sz="1600" b="1" u="sng" dirty="0"/>
              <a:t> yang </a:t>
            </a:r>
            <a:r>
              <a:rPr lang="en-US" sz="1600" b="1" u="sng" dirty="0" err="1"/>
              <a:t>berkepentingan</a:t>
            </a:r>
            <a:r>
              <a:rPr lang="en-US" sz="1600" b="1" u="sng" dirty="0"/>
              <a:t> yang </a:t>
            </a:r>
            <a:r>
              <a:rPr lang="en-US" sz="1600" b="1" u="sng" dirty="0" err="1"/>
              <a:t>relevan</a:t>
            </a:r>
            <a:r>
              <a:rPr lang="en-US" sz="1600" b="1" u="sng" dirty="0"/>
              <a:t> </a:t>
            </a:r>
            <a:r>
              <a:rPr lang="en-US" sz="1600" b="1" u="sng" dirty="0" err="1"/>
              <a:t>terhadap</a:t>
            </a:r>
            <a:r>
              <a:rPr lang="en-US" sz="1600" b="1" u="sng" dirty="0"/>
              <a:t> SMM *</a:t>
            </a:r>
            <a:r>
              <a:rPr lang="en-US" sz="1600" b="1" dirty="0"/>
              <a:t> </a:t>
            </a:r>
          </a:p>
          <a:p>
            <a:pPr algn="ctr"/>
            <a:r>
              <a:rPr lang="en-US" sz="1600" dirty="0"/>
              <a:t>(4.2.a)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41122" y="3187174"/>
            <a:ext cx="2272317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err="1"/>
              <a:t>Menetapkan</a:t>
            </a:r>
            <a:r>
              <a:rPr lang="en-US" sz="1600" b="1" u="sng" dirty="0"/>
              <a:t> </a:t>
            </a:r>
            <a:r>
              <a:rPr lang="en-US" sz="1600" b="1" u="sng" dirty="0" err="1"/>
              <a:t>persyaratan</a:t>
            </a:r>
            <a:r>
              <a:rPr lang="en-US" sz="1600" b="1" u="sng" dirty="0"/>
              <a:t> </a:t>
            </a:r>
            <a:r>
              <a:rPr lang="en-US" sz="1600" b="1" u="sng" dirty="0" err="1"/>
              <a:t>dari</a:t>
            </a:r>
            <a:r>
              <a:rPr lang="en-US" sz="1600" b="1" u="sng" dirty="0"/>
              <a:t> </a:t>
            </a:r>
            <a:r>
              <a:rPr lang="en-US" sz="1600" b="1" u="sng" dirty="0" err="1"/>
              <a:t>pihak</a:t>
            </a:r>
            <a:r>
              <a:rPr lang="en-US" sz="1600" b="1" u="sng" dirty="0"/>
              <a:t> yang </a:t>
            </a:r>
            <a:r>
              <a:rPr lang="en-US" sz="1600" b="1" u="sng" dirty="0" err="1"/>
              <a:t>berkepentingan</a:t>
            </a:r>
            <a:r>
              <a:rPr lang="en-US" sz="1600" b="1" u="sng" dirty="0"/>
              <a:t> yang </a:t>
            </a:r>
            <a:r>
              <a:rPr lang="en-US" sz="1600" b="1" u="sng" dirty="0" err="1"/>
              <a:t>relevan</a:t>
            </a:r>
            <a:r>
              <a:rPr lang="en-US" sz="1600" b="1" u="sng" dirty="0"/>
              <a:t> </a:t>
            </a:r>
            <a:r>
              <a:rPr lang="en-US" sz="1600" b="1" u="sng" dirty="0" err="1"/>
              <a:t>dengan</a:t>
            </a:r>
            <a:r>
              <a:rPr lang="en-US" sz="1600" b="1" u="sng" dirty="0"/>
              <a:t> * </a:t>
            </a:r>
            <a:r>
              <a:rPr lang="en-US" sz="1600" dirty="0"/>
              <a:t>SMM (4.2.b)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05196" y="2080774"/>
            <a:ext cx="3320012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Produk</a:t>
            </a:r>
            <a:r>
              <a:rPr lang="en-US" sz="1600" dirty="0"/>
              <a:t> &amp; </a:t>
            </a:r>
            <a:r>
              <a:rPr lang="en-US" sz="1600" dirty="0" err="1"/>
              <a:t>Jasa</a:t>
            </a:r>
            <a:r>
              <a:rPr lang="en-US" sz="1600" dirty="0"/>
              <a:t> Perusahaan </a:t>
            </a:r>
            <a:r>
              <a:rPr lang="en-US" sz="1600" dirty="0" err="1"/>
              <a:t>Apa</a:t>
            </a:r>
            <a:r>
              <a:rPr lang="en-US" sz="1600" dirty="0"/>
              <a:t> ? </a:t>
            </a:r>
          </a:p>
          <a:p>
            <a:pPr algn="ctr"/>
            <a:r>
              <a:rPr lang="en-US" sz="1600" dirty="0" err="1"/>
              <a:t>Siapa</a:t>
            </a:r>
            <a:r>
              <a:rPr lang="en-US" sz="1600" dirty="0"/>
              <a:t> </a:t>
            </a:r>
            <a:r>
              <a:rPr lang="en-US" sz="1600" dirty="0" err="1"/>
              <a:t>Customernya</a:t>
            </a:r>
            <a:r>
              <a:rPr lang="en-US" sz="1600" dirty="0"/>
              <a:t> ?  </a:t>
            </a:r>
          </a:p>
          <a:p>
            <a:pPr algn="ctr"/>
            <a:r>
              <a:rPr lang="en-US" sz="1600" dirty="0" err="1"/>
              <a:t>Definisi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r>
              <a:rPr lang="en-US" sz="1600" dirty="0"/>
              <a:t>,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53609" y="1841921"/>
            <a:ext cx="2701029" cy="44781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u="sng" dirty="0" err="1"/>
              <a:t>Menetapkan</a:t>
            </a:r>
            <a:r>
              <a:rPr lang="en-US" sz="1500" b="1" u="sng" dirty="0"/>
              <a:t> </a:t>
            </a:r>
            <a:r>
              <a:rPr lang="en-US" sz="1500" b="1" u="sng" dirty="0" err="1"/>
              <a:t>masalah</a:t>
            </a:r>
            <a:r>
              <a:rPr lang="en-US" sz="1500" b="1" u="sng" dirty="0"/>
              <a:t> </a:t>
            </a:r>
            <a:r>
              <a:rPr lang="en-US" sz="1500" b="1" u="sng" dirty="0" err="1"/>
              <a:t>eksternal</a:t>
            </a:r>
            <a:r>
              <a:rPr lang="en-US" sz="1500" b="1" u="sng" dirty="0"/>
              <a:t> </a:t>
            </a:r>
            <a:r>
              <a:rPr lang="en-US" sz="1500" b="1" u="sng" dirty="0" err="1"/>
              <a:t>dan</a:t>
            </a:r>
            <a:r>
              <a:rPr lang="en-US" sz="1500" b="1" u="sng" dirty="0"/>
              <a:t> internal, </a:t>
            </a:r>
            <a:r>
              <a:rPr lang="en-US" sz="1500" b="1" u="sng" dirty="0" err="1"/>
              <a:t>baik</a:t>
            </a:r>
            <a:r>
              <a:rPr lang="en-US" sz="1500" b="1" u="sng" dirty="0"/>
              <a:t> </a:t>
            </a:r>
            <a:r>
              <a:rPr lang="en-US" sz="1500" b="1" u="sng" dirty="0" err="1"/>
              <a:t>positif</a:t>
            </a:r>
            <a:r>
              <a:rPr lang="en-US" sz="1500" b="1" u="sng" dirty="0"/>
              <a:t> </a:t>
            </a:r>
            <a:r>
              <a:rPr lang="en-US" sz="1500" b="1" u="sng" dirty="0" err="1"/>
              <a:t>maupun</a:t>
            </a:r>
            <a:r>
              <a:rPr lang="en-US" sz="1500" b="1" u="sng" dirty="0"/>
              <a:t> </a:t>
            </a:r>
            <a:r>
              <a:rPr lang="en-US" sz="1500" b="1" u="sng" dirty="0" err="1"/>
              <a:t>negatif</a:t>
            </a:r>
            <a:r>
              <a:rPr lang="en-US" sz="1500" b="1" u="sng" dirty="0"/>
              <a:t>  yang </a:t>
            </a:r>
            <a:r>
              <a:rPr lang="en-US" sz="1500" b="1" u="sng" dirty="0" err="1"/>
              <a:t>terkait</a:t>
            </a:r>
            <a:r>
              <a:rPr lang="en-US" sz="1500" b="1" u="sng" dirty="0"/>
              <a:t> </a:t>
            </a:r>
            <a:r>
              <a:rPr lang="en-US" sz="1500" b="1" u="sng" dirty="0" err="1"/>
              <a:t>pada</a:t>
            </a:r>
            <a:r>
              <a:rPr lang="en-US" sz="1500" b="1" u="sng" dirty="0"/>
              <a:t> </a:t>
            </a:r>
            <a:r>
              <a:rPr lang="en-US" sz="1500" b="1" u="sng" dirty="0" err="1"/>
              <a:t>tujuan</a:t>
            </a:r>
            <a:r>
              <a:rPr lang="en-US" sz="1500" b="1" u="sng" dirty="0"/>
              <a:t> </a:t>
            </a:r>
            <a:r>
              <a:rPr lang="en-US" sz="1500" b="1" u="sng" dirty="0" err="1"/>
              <a:t>dan</a:t>
            </a:r>
            <a:r>
              <a:rPr lang="en-US" sz="1500" b="1" u="sng" dirty="0"/>
              <a:t> </a:t>
            </a:r>
            <a:r>
              <a:rPr lang="en-US" sz="1500" b="1" u="sng" dirty="0" err="1"/>
              <a:t>arahan</a:t>
            </a:r>
            <a:r>
              <a:rPr lang="en-US" sz="1500" b="1" u="sng" dirty="0"/>
              <a:t> </a:t>
            </a:r>
            <a:r>
              <a:rPr lang="en-US" sz="1500" b="1" u="sng" dirty="0" err="1"/>
              <a:t>strategi</a:t>
            </a:r>
            <a:r>
              <a:rPr lang="en-US" sz="1500" b="1" u="sng" dirty="0"/>
              <a:t> </a:t>
            </a:r>
            <a:r>
              <a:rPr lang="en-US" sz="1500" b="1" u="sng" dirty="0" err="1"/>
              <a:t>Organisasi</a:t>
            </a:r>
            <a:r>
              <a:rPr lang="en-US" sz="1500" b="1" u="sng" dirty="0"/>
              <a:t> </a:t>
            </a:r>
            <a:r>
              <a:rPr lang="en-US" sz="1500" b="1" u="sng" dirty="0" err="1"/>
              <a:t>untuk</a:t>
            </a:r>
            <a:r>
              <a:rPr lang="en-US" sz="1500" b="1" u="sng" dirty="0"/>
              <a:t> </a:t>
            </a:r>
            <a:r>
              <a:rPr lang="en-US" sz="1500" b="1" u="sng" dirty="0" err="1"/>
              <a:t>mencapai</a:t>
            </a:r>
            <a:r>
              <a:rPr lang="en-US" sz="1500" b="1" u="sng" dirty="0"/>
              <a:t> </a:t>
            </a:r>
            <a:r>
              <a:rPr lang="en-US" sz="1500" b="1" u="sng" dirty="0" err="1"/>
              <a:t>hasil</a:t>
            </a:r>
            <a:r>
              <a:rPr lang="en-US" sz="1500" b="1" u="sng" dirty="0"/>
              <a:t> yang </a:t>
            </a:r>
            <a:r>
              <a:rPr lang="en-US" sz="1500" b="1" u="sng" dirty="0" err="1"/>
              <a:t>diinginkan</a:t>
            </a:r>
            <a:r>
              <a:rPr lang="en-US" sz="1500" b="1" u="sng" dirty="0"/>
              <a:t> </a:t>
            </a:r>
            <a:r>
              <a:rPr lang="en-US" sz="1500" b="1" u="sng" dirty="0" err="1"/>
              <a:t>dari</a:t>
            </a:r>
            <a:r>
              <a:rPr lang="en-US" sz="1500" b="1" u="sng" dirty="0"/>
              <a:t> SMM (4.1) *</a:t>
            </a:r>
          </a:p>
          <a:p>
            <a:pPr lvl="1" indent="-206625">
              <a:buFont typeface="Arial" pitchFamily="34" charset="0"/>
              <a:buChar char="•"/>
            </a:pPr>
            <a:r>
              <a:rPr lang="en-US" sz="1500" dirty="0" err="1"/>
              <a:t>Kondisi</a:t>
            </a:r>
            <a:r>
              <a:rPr lang="en-US" sz="1500" dirty="0"/>
              <a:t> Internal : </a:t>
            </a:r>
            <a:r>
              <a:rPr lang="en-US" sz="1500" dirty="0" err="1"/>
              <a:t>Nilai</a:t>
            </a:r>
            <a:r>
              <a:rPr lang="en-US" sz="1500" dirty="0"/>
              <a:t>, </a:t>
            </a:r>
            <a:r>
              <a:rPr lang="en-US" sz="1500" dirty="0" err="1"/>
              <a:t>Budaya</a:t>
            </a:r>
            <a:r>
              <a:rPr lang="en-US" sz="1500" dirty="0"/>
              <a:t>, </a:t>
            </a:r>
            <a:r>
              <a:rPr lang="en-US" sz="1500" dirty="0" err="1"/>
              <a:t>Pengetahuan</a:t>
            </a:r>
            <a:r>
              <a:rPr lang="en-US" sz="1500" dirty="0"/>
              <a:t>, </a:t>
            </a:r>
            <a:r>
              <a:rPr lang="en-US" sz="1500" dirty="0" err="1"/>
              <a:t>kinerja</a:t>
            </a:r>
            <a:r>
              <a:rPr lang="en-US" sz="1500" dirty="0"/>
              <a:t> </a:t>
            </a:r>
            <a:r>
              <a:rPr lang="en-US" sz="1500" dirty="0" err="1"/>
              <a:t>organisasi</a:t>
            </a:r>
            <a:r>
              <a:rPr lang="en-US" sz="1500" dirty="0"/>
              <a:t> </a:t>
            </a:r>
          </a:p>
          <a:p>
            <a:pPr lvl="1" indent="-206625">
              <a:buFont typeface="Arial" pitchFamily="34" charset="0"/>
              <a:buChar char="•"/>
            </a:pPr>
            <a:r>
              <a:rPr lang="en-US" sz="1500" dirty="0" err="1"/>
              <a:t>Kondisi</a:t>
            </a:r>
            <a:r>
              <a:rPr lang="en-US" sz="1500" dirty="0"/>
              <a:t> external  : </a:t>
            </a:r>
            <a:r>
              <a:rPr lang="en-US" sz="1500" dirty="0" err="1"/>
              <a:t>Hukum</a:t>
            </a:r>
            <a:r>
              <a:rPr lang="en-US" sz="1500" dirty="0"/>
              <a:t>, </a:t>
            </a:r>
            <a:r>
              <a:rPr lang="en-US" sz="1500" dirty="0" err="1"/>
              <a:t>teknologi</a:t>
            </a:r>
            <a:r>
              <a:rPr lang="en-US" sz="1500" dirty="0"/>
              <a:t>, </a:t>
            </a:r>
            <a:r>
              <a:rPr lang="en-US" sz="1500" dirty="0" err="1"/>
              <a:t>kompetisi</a:t>
            </a:r>
            <a:r>
              <a:rPr lang="en-US" sz="1500" dirty="0"/>
              <a:t>, </a:t>
            </a:r>
            <a:r>
              <a:rPr lang="en-US" sz="1500" dirty="0" err="1"/>
              <a:t>pasar</a:t>
            </a:r>
            <a:r>
              <a:rPr lang="en-US" sz="1500" dirty="0"/>
              <a:t>, </a:t>
            </a:r>
            <a:r>
              <a:rPr lang="en-US" sz="1500" dirty="0" err="1"/>
              <a:t>budaya</a:t>
            </a:r>
            <a:r>
              <a:rPr lang="en-US" sz="1500" dirty="0"/>
              <a:t>, </a:t>
            </a:r>
            <a:r>
              <a:rPr lang="en-US" sz="1500" dirty="0" err="1"/>
              <a:t>sosial</a:t>
            </a:r>
            <a:r>
              <a:rPr lang="en-US" sz="1500" dirty="0"/>
              <a:t>, </a:t>
            </a:r>
            <a:r>
              <a:rPr lang="en-US" sz="1500" dirty="0" err="1"/>
              <a:t>kondisi</a:t>
            </a:r>
            <a:r>
              <a:rPr lang="en-US" sz="1500" dirty="0"/>
              <a:t> </a:t>
            </a:r>
            <a:r>
              <a:rPr lang="en-US" sz="1500" dirty="0" err="1"/>
              <a:t>lingkungan</a:t>
            </a:r>
            <a:r>
              <a:rPr lang="en-US" sz="1500" dirty="0"/>
              <a:t> </a:t>
            </a:r>
            <a:r>
              <a:rPr lang="en-US" sz="1500" dirty="0" err="1"/>
              <a:t>sosial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ekonomi</a:t>
            </a:r>
            <a:r>
              <a:rPr lang="en-US" sz="1500" dirty="0"/>
              <a:t> </a:t>
            </a:r>
            <a:r>
              <a:rPr lang="en-US" sz="1500" dirty="0" err="1"/>
              <a:t>baik</a:t>
            </a:r>
            <a:r>
              <a:rPr lang="en-US" sz="1500" dirty="0"/>
              <a:t> </a:t>
            </a:r>
            <a:r>
              <a:rPr lang="en-US" sz="1500" dirty="0" err="1"/>
              <a:t>internasional</a:t>
            </a:r>
            <a:r>
              <a:rPr lang="en-US" sz="1500" dirty="0"/>
              <a:t>, </a:t>
            </a:r>
            <a:r>
              <a:rPr lang="en-US" sz="1500" dirty="0" err="1"/>
              <a:t>nasional</a:t>
            </a:r>
            <a:r>
              <a:rPr lang="en-US" sz="1500" dirty="0"/>
              <a:t>, regional, </a:t>
            </a:r>
            <a:r>
              <a:rPr lang="en-US" sz="1500" dirty="0" err="1"/>
              <a:t>maupun</a:t>
            </a:r>
            <a:r>
              <a:rPr lang="en-US" sz="1500" dirty="0"/>
              <a:t> </a:t>
            </a:r>
            <a:r>
              <a:rPr lang="en-US" sz="1500" dirty="0" err="1"/>
              <a:t>lokal</a:t>
            </a:r>
            <a:r>
              <a:rPr lang="en-US" sz="1500" dirty="0"/>
              <a:t> </a:t>
            </a:r>
          </a:p>
        </p:txBody>
      </p:sp>
      <p:sp>
        <p:nvSpPr>
          <p:cNvPr id="10" name="Down Arrow 9"/>
          <p:cNvSpPr/>
          <p:nvPr/>
        </p:nvSpPr>
        <p:spPr>
          <a:xfrm>
            <a:off x="4812328" y="1490417"/>
            <a:ext cx="422031" cy="528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2" name="Down Arrow 11"/>
          <p:cNvSpPr/>
          <p:nvPr/>
        </p:nvSpPr>
        <p:spPr>
          <a:xfrm>
            <a:off x="4812328" y="3003412"/>
            <a:ext cx="422031" cy="3516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3" name="Right Arrow 12"/>
          <p:cNvSpPr/>
          <p:nvPr/>
        </p:nvSpPr>
        <p:spPr>
          <a:xfrm>
            <a:off x="6219092" y="3917812"/>
            <a:ext cx="351692" cy="2813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4" name="Oval 13"/>
          <p:cNvSpPr/>
          <p:nvPr/>
        </p:nvSpPr>
        <p:spPr>
          <a:xfrm>
            <a:off x="5905582" y="5113566"/>
            <a:ext cx="3727938" cy="11957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Menetapkan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lingkup</a:t>
            </a:r>
            <a:r>
              <a:rPr lang="en-US" dirty="0">
                <a:solidFill>
                  <a:schemeClr val="tx1"/>
                </a:solidFill>
              </a:rPr>
              <a:t> SMM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(4.3) 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598199" y="5465263"/>
            <a:ext cx="2146889" cy="422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7" name="Down Arrow 16"/>
          <p:cNvSpPr/>
          <p:nvPr/>
        </p:nvSpPr>
        <p:spPr>
          <a:xfrm>
            <a:off x="7485186" y="4756833"/>
            <a:ext cx="422031" cy="3567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1" y="159234"/>
            <a:ext cx="1991777" cy="1037518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288704" y="159234"/>
            <a:ext cx="0" cy="1037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686843" y="1196752"/>
            <a:ext cx="41609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85BF935-C175-4B01-9193-7DC3AF3E8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11475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" y="0"/>
            <a:ext cx="9906000" cy="1484784"/>
          </a:xfr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Identifikasi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Organisasi</a:t>
            </a:r>
            <a:r>
              <a:rPr lang="en-US" sz="3600" b="1" dirty="0">
                <a:solidFill>
                  <a:schemeClr val="bg1"/>
                </a:solidFill>
              </a:rPr>
              <a:t> Dan </a:t>
            </a:r>
            <a:r>
              <a:rPr lang="en-US" sz="3600" b="1" dirty="0" err="1">
                <a:solidFill>
                  <a:schemeClr val="bg1"/>
                </a:solidFill>
              </a:rPr>
              <a:t>Keterkaitannya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616" y="1916832"/>
            <a:ext cx="3884984" cy="1477328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346075" indent="-346075"/>
            <a:r>
              <a:rPr lang="en-US" b="1" dirty="0" err="1"/>
              <a:t>Identifikasi</a:t>
            </a:r>
            <a:r>
              <a:rPr lang="en-US" b="1" dirty="0"/>
              <a:t> </a:t>
            </a:r>
          </a:p>
          <a:p>
            <a:pPr marL="457200" indent="-457200"/>
            <a:r>
              <a:rPr lang="en-US" dirty="0"/>
              <a:t>4.1. </a:t>
            </a:r>
            <a:r>
              <a:rPr lang="en-US" dirty="0" err="1"/>
              <a:t>Organisasi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keterkaitannya</a:t>
            </a:r>
            <a:r>
              <a:rPr lang="en-US" dirty="0"/>
              <a:t>, Internal </a:t>
            </a:r>
            <a:r>
              <a:rPr lang="en-US" dirty="0" err="1"/>
              <a:t>dan</a:t>
            </a:r>
            <a:r>
              <a:rPr lang="en-US" dirty="0"/>
              <a:t> external issue </a:t>
            </a:r>
          </a:p>
          <a:p>
            <a:pPr marL="457200" indent="-457200"/>
            <a:r>
              <a:rPr lang="en-US" dirty="0"/>
              <a:t>4.2.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Harapan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9944" y="4509120"/>
            <a:ext cx="2952328" cy="147732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REGULAR REVIEW 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Kondisi</a:t>
            </a:r>
            <a:r>
              <a:rPr lang="en-US" dirty="0"/>
              <a:t> external </a:t>
            </a:r>
            <a:r>
              <a:rPr lang="en-US" dirty="0" err="1"/>
              <a:t>terus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, </a:t>
            </a:r>
            <a:r>
              <a:rPr lang="en-US" dirty="0" err="1"/>
              <a:t>tuntutan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harapan</a:t>
            </a:r>
            <a:r>
              <a:rPr lang="en-US" dirty="0"/>
              <a:t> external </a:t>
            </a:r>
            <a:r>
              <a:rPr lang="en-US" dirty="0" err="1"/>
              <a:t>berubah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4292352" y="2403468"/>
            <a:ext cx="1008112" cy="504056"/>
          </a:xfrm>
          <a:prstGeom prst="rightArrow">
            <a:avLst/>
          </a:prstGeom>
          <a:solidFill>
            <a:srgbClr val="FFC00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237" y="2055331"/>
            <a:ext cx="4142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Menetapkan</a:t>
            </a:r>
            <a:r>
              <a:rPr lang="en-US" dirty="0"/>
              <a:t> </a:t>
            </a:r>
            <a:r>
              <a:rPr lang="en-US" dirty="0" err="1"/>
              <a:t>tindakan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mengatasi</a:t>
            </a:r>
            <a:r>
              <a:rPr lang="en-US" dirty="0"/>
              <a:t> </a:t>
            </a:r>
            <a:r>
              <a:rPr lang="en-US" dirty="0" err="1"/>
              <a:t>kelemahan</a:t>
            </a:r>
            <a:r>
              <a:rPr lang="en-US" dirty="0"/>
              <a:t>, </a:t>
            </a:r>
            <a:r>
              <a:rPr lang="en-US" dirty="0" err="1"/>
              <a:t>resiko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</a:p>
          <a:p>
            <a:pPr algn="ctr"/>
            <a:r>
              <a:rPr lang="en-US" b="1" u="sng" dirty="0"/>
              <a:t>MELALUI SUATU TINDAKAN YANG PERMANEN MELALUI SISTEM 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1772072" y="3663608"/>
            <a:ext cx="648072" cy="576064"/>
          </a:xfrm>
          <a:prstGeom prst="downArrow">
            <a:avLst/>
          </a:prstGeom>
          <a:solidFill>
            <a:srgbClr val="FFC00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038600" y="4959752"/>
            <a:ext cx="1304156" cy="576064"/>
          </a:xfrm>
          <a:prstGeom prst="rightArrow">
            <a:avLst/>
          </a:prstGeom>
          <a:solidFill>
            <a:srgbClr val="FFC00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493060" y="4505576"/>
            <a:ext cx="3960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Menetapkan</a:t>
            </a:r>
            <a:r>
              <a:rPr lang="en-US" dirty="0"/>
              <a:t> </a:t>
            </a:r>
            <a:r>
              <a:rPr lang="en-US" dirty="0" err="1"/>
              <a:t>tindakan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mengatasi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external yang </a:t>
            </a:r>
            <a:r>
              <a:rPr lang="en-US" dirty="0" err="1"/>
              <a:t>berdampak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internal, </a:t>
            </a:r>
          </a:p>
          <a:p>
            <a:pPr algn="ctr"/>
            <a:endParaRPr lang="en-US" b="1" dirty="0"/>
          </a:p>
          <a:p>
            <a:pPr algn="ctr"/>
            <a:r>
              <a:rPr lang="en-US" b="1" u="sng" dirty="0"/>
              <a:t>INPUT UNTUK BISNIS PLAN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C010424-F19B-486F-BE1E-798F19A57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"/>
            <a:ext cx="9906000" cy="11877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2954" dirty="0" err="1"/>
              <a:t>Menetapkan</a:t>
            </a:r>
            <a:r>
              <a:rPr lang="en-US" sz="2954" dirty="0"/>
              <a:t> </a:t>
            </a:r>
            <a:r>
              <a:rPr lang="en-US" sz="2954" dirty="0" err="1"/>
              <a:t>Lingkup</a:t>
            </a:r>
            <a:r>
              <a:rPr lang="en-US" sz="2954" dirty="0"/>
              <a:t> Sistem </a:t>
            </a:r>
            <a:r>
              <a:rPr lang="en-US" sz="2954" dirty="0" err="1"/>
              <a:t>Manajemen</a:t>
            </a:r>
            <a:r>
              <a:rPr lang="en-US" sz="2954" dirty="0"/>
              <a:t> </a:t>
            </a:r>
            <a:r>
              <a:rPr lang="en-US" sz="2954" dirty="0" err="1"/>
              <a:t>Mutu</a:t>
            </a:r>
            <a:endParaRPr lang="en-US" sz="2954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2382"/>
            <a:ext cx="8229600" cy="4177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62" dirty="0" err="1"/>
              <a:t>Menetapkan</a:t>
            </a:r>
            <a:r>
              <a:rPr lang="en-US" sz="1662" dirty="0"/>
              <a:t> </a:t>
            </a:r>
            <a:r>
              <a:rPr lang="en-US" sz="1662" dirty="0" err="1"/>
              <a:t>batasan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persyaratan</a:t>
            </a:r>
            <a:r>
              <a:rPr lang="en-US" sz="1662" dirty="0"/>
              <a:t> yang </a:t>
            </a:r>
            <a:r>
              <a:rPr lang="en-US" sz="1662" dirty="0" err="1"/>
              <a:t>dapat</a:t>
            </a:r>
            <a:r>
              <a:rPr lang="en-US" sz="1662" dirty="0"/>
              <a:t> </a:t>
            </a:r>
            <a:r>
              <a:rPr lang="en-US" sz="1662" dirty="0" err="1"/>
              <a:t>diterapkan</a:t>
            </a:r>
            <a:r>
              <a:rPr lang="en-US" sz="1662" dirty="0"/>
              <a:t> </a:t>
            </a:r>
            <a:r>
              <a:rPr lang="en-US" sz="1662" dirty="0" err="1"/>
              <a:t>dengan</a:t>
            </a:r>
            <a:r>
              <a:rPr lang="en-US" sz="1662" dirty="0"/>
              <a:t> </a:t>
            </a:r>
            <a:r>
              <a:rPr lang="en-US" sz="1662" dirty="0" err="1"/>
              <a:t>mempertimbangkan</a:t>
            </a:r>
            <a:r>
              <a:rPr lang="en-US" sz="1662" dirty="0"/>
              <a:t> </a:t>
            </a:r>
          </a:p>
          <a:p>
            <a:pPr marL="682886" lvl="1" indent="-313600"/>
            <a:r>
              <a:rPr lang="en-US" sz="1662" b="1" u="sng" dirty="0" err="1"/>
              <a:t>Permasalahan</a:t>
            </a:r>
            <a:r>
              <a:rPr lang="en-US" sz="1662" b="1" u="sng" dirty="0"/>
              <a:t> external </a:t>
            </a:r>
            <a:r>
              <a:rPr lang="en-US" sz="1662" b="1" u="sng" dirty="0" err="1"/>
              <a:t>dan</a:t>
            </a:r>
            <a:r>
              <a:rPr lang="en-US" sz="1662" b="1" u="sng" dirty="0"/>
              <a:t> internal yang </a:t>
            </a:r>
            <a:r>
              <a:rPr lang="en-US" sz="1662" b="1" u="sng" dirty="0" err="1"/>
              <a:t>terkait</a:t>
            </a:r>
            <a:r>
              <a:rPr lang="en-US" sz="1662" b="1" u="sng" dirty="0"/>
              <a:t> </a:t>
            </a:r>
            <a:r>
              <a:rPr lang="en-US" sz="1662" b="1" u="sng" dirty="0" err="1"/>
              <a:t>dengan</a:t>
            </a:r>
            <a:r>
              <a:rPr lang="en-US" sz="1662" b="1" u="sng" dirty="0"/>
              <a:t> </a:t>
            </a:r>
            <a:r>
              <a:rPr lang="en-US" sz="1662" b="1" u="sng" dirty="0" err="1"/>
              <a:t>tujuan</a:t>
            </a:r>
            <a:r>
              <a:rPr lang="en-US" sz="1662" b="1" u="sng" dirty="0"/>
              <a:t> </a:t>
            </a:r>
            <a:r>
              <a:rPr lang="en-US" sz="1662" b="1" u="sng" dirty="0" err="1"/>
              <a:t>dan</a:t>
            </a:r>
            <a:r>
              <a:rPr lang="en-US" sz="1662" b="1" u="sng" dirty="0"/>
              <a:t> </a:t>
            </a:r>
            <a:r>
              <a:rPr lang="en-US" sz="1662" b="1" u="sng" dirty="0" err="1"/>
              <a:t>arahan</a:t>
            </a:r>
            <a:r>
              <a:rPr lang="en-US" sz="1662" b="1" u="sng" dirty="0"/>
              <a:t> </a:t>
            </a:r>
            <a:r>
              <a:rPr lang="en-US" sz="1662" b="1" u="sng" dirty="0" err="1"/>
              <a:t>strategi</a:t>
            </a:r>
            <a:r>
              <a:rPr lang="en-US" sz="1662" b="1" u="sng" dirty="0"/>
              <a:t> </a:t>
            </a:r>
            <a:r>
              <a:rPr lang="en-US" sz="1662" b="1" u="sng" dirty="0" err="1"/>
              <a:t>Organisasi</a:t>
            </a:r>
            <a:r>
              <a:rPr lang="en-US" sz="1662" b="1" u="sng" dirty="0"/>
              <a:t> </a:t>
            </a:r>
            <a:r>
              <a:rPr lang="en-US" sz="1662" b="1" u="sng" dirty="0" err="1"/>
              <a:t>untuk</a:t>
            </a:r>
            <a:r>
              <a:rPr lang="en-US" sz="1662" b="1" u="sng" dirty="0"/>
              <a:t> </a:t>
            </a:r>
            <a:r>
              <a:rPr lang="en-US" sz="1662" b="1" u="sng" dirty="0" err="1"/>
              <a:t>mencapai</a:t>
            </a:r>
            <a:r>
              <a:rPr lang="en-US" sz="1662" b="1" u="sng" dirty="0"/>
              <a:t> </a:t>
            </a:r>
            <a:r>
              <a:rPr lang="en-US" sz="1662" b="1" u="sng" dirty="0" err="1"/>
              <a:t>hasil</a:t>
            </a:r>
            <a:r>
              <a:rPr lang="en-US" sz="1662" b="1" u="sng" dirty="0"/>
              <a:t> yang </a:t>
            </a:r>
            <a:r>
              <a:rPr lang="en-US" sz="1662" b="1" u="sng" dirty="0" err="1"/>
              <a:t>diinginkan</a:t>
            </a:r>
            <a:r>
              <a:rPr lang="en-US" sz="1662" b="1" u="sng" dirty="0"/>
              <a:t> </a:t>
            </a:r>
            <a:r>
              <a:rPr lang="en-US" sz="1662" b="1" u="sng" dirty="0" err="1"/>
              <a:t>dari</a:t>
            </a:r>
            <a:r>
              <a:rPr lang="en-US" sz="1662" b="1" u="sng" dirty="0"/>
              <a:t> SMM (4.1) *</a:t>
            </a:r>
          </a:p>
          <a:p>
            <a:pPr marL="682886" lvl="1" indent="-313600"/>
            <a:r>
              <a:rPr lang="en-US" sz="1662" dirty="0" err="1"/>
              <a:t>Persyaratan</a:t>
            </a:r>
            <a:r>
              <a:rPr lang="en-US" sz="1662" dirty="0"/>
              <a:t> yang </a:t>
            </a:r>
            <a:r>
              <a:rPr lang="en-US" sz="1662" dirty="0" err="1"/>
              <a:t>relevan</a:t>
            </a:r>
            <a:r>
              <a:rPr lang="en-US" sz="1662" dirty="0"/>
              <a:t> </a:t>
            </a:r>
            <a:r>
              <a:rPr lang="en-US" sz="1662" dirty="0" err="1"/>
              <a:t>dari</a:t>
            </a:r>
            <a:r>
              <a:rPr lang="en-US" sz="1662" dirty="0"/>
              <a:t> </a:t>
            </a:r>
            <a:r>
              <a:rPr lang="en-US" sz="1662" dirty="0" err="1"/>
              <a:t>pihak</a:t>
            </a:r>
            <a:r>
              <a:rPr lang="en-US" sz="1662" dirty="0"/>
              <a:t> yang </a:t>
            </a:r>
            <a:r>
              <a:rPr lang="en-US" sz="1662" dirty="0" err="1"/>
              <a:t>berkepentingan</a:t>
            </a:r>
            <a:endParaRPr lang="en-US" sz="1662" dirty="0"/>
          </a:p>
          <a:p>
            <a:pPr marL="682886" lvl="1" indent="-313600"/>
            <a:r>
              <a:rPr lang="en-US" sz="1662" dirty="0" err="1"/>
              <a:t>Produk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jasa</a:t>
            </a:r>
            <a:r>
              <a:rPr lang="en-US" sz="1662" dirty="0"/>
              <a:t> </a:t>
            </a:r>
            <a:r>
              <a:rPr lang="en-US" sz="1662" dirty="0" err="1"/>
              <a:t>dari</a:t>
            </a:r>
            <a:r>
              <a:rPr lang="en-US" sz="1662" dirty="0"/>
              <a:t> </a:t>
            </a:r>
            <a:r>
              <a:rPr lang="en-US" sz="1662" dirty="0" err="1"/>
              <a:t>organisasi</a:t>
            </a:r>
            <a:r>
              <a:rPr lang="en-US" sz="1662" dirty="0"/>
              <a:t> </a:t>
            </a:r>
          </a:p>
          <a:p>
            <a:pPr marL="0" indent="0">
              <a:buNone/>
            </a:pPr>
            <a:endParaRPr lang="en-US" sz="1662" dirty="0"/>
          </a:p>
          <a:p>
            <a:pPr marL="0" indent="0">
              <a:buNone/>
            </a:pPr>
            <a:r>
              <a:rPr lang="en-US" sz="1662" dirty="0" err="1"/>
              <a:t>Lingkup</a:t>
            </a:r>
            <a:r>
              <a:rPr lang="en-US" sz="1662" dirty="0"/>
              <a:t> SMM </a:t>
            </a:r>
            <a:r>
              <a:rPr lang="en-US" sz="1662" dirty="0" err="1"/>
              <a:t>Organisasi</a:t>
            </a:r>
            <a:r>
              <a:rPr lang="en-US" sz="1662" dirty="0"/>
              <a:t> </a:t>
            </a:r>
          </a:p>
          <a:p>
            <a:pPr marL="578842" lvl="1" indent="-209556"/>
            <a:r>
              <a:rPr lang="en-US" sz="1662" dirty="0" err="1"/>
              <a:t>Mencantumkan</a:t>
            </a:r>
            <a:r>
              <a:rPr lang="en-US" sz="1662" dirty="0"/>
              <a:t> </a:t>
            </a:r>
            <a:r>
              <a:rPr lang="en-US" sz="1662" dirty="0" err="1"/>
              <a:t>jenis</a:t>
            </a:r>
            <a:r>
              <a:rPr lang="en-US" sz="1662" dirty="0"/>
              <a:t> </a:t>
            </a:r>
            <a:r>
              <a:rPr lang="en-US" sz="1662" dirty="0" err="1"/>
              <a:t>produk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jasa</a:t>
            </a:r>
            <a:r>
              <a:rPr lang="en-US" sz="1662" dirty="0"/>
              <a:t> yang </a:t>
            </a:r>
            <a:r>
              <a:rPr lang="en-US" sz="1662" dirty="0" err="1"/>
              <a:t>masuk</a:t>
            </a:r>
            <a:r>
              <a:rPr lang="en-US" sz="1662" dirty="0"/>
              <a:t> </a:t>
            </a:r>
            <a:r>
              <a:rPr lang="en-US" sz="1662" dirty="0" err="1"/>
              <a:t>dalam</a:t>
            </a:r>
            <a:r>
              <a:rPr lang="en-US" sz="1662" dirty="0"/>
              <a:t> </a:t>
            </a:r>
            <a:r>
              <a:rPr lang="en-US" sz="1662" dirty="0" err="1"/>
              <a:t>lingkup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memberikan</a:t>
            </a:r>
            <a:r>
              <a:rPr lang="en-US" sz="1662" dirty="0"/>
              <a:t> </a:t>
            </a:r>
            <a:r>
              <a:rPr lang="en-US" sz="1662" dirty="0" err="1"/>
              <a:t>penjelasan</a:t>
            </a:r>
            <a:r>
              <a:rPr lang="en-US" sz="1662" dirty="0"/>
              <a:t> </a:t>
            </a:r>
            <a:r>
              <a:rPr lang="en-US" sz="1662" dirty="0" err="1"/>
              <a:t>untuk</a:t>
            </a:r>
            <a:r>
              <a:rPr lang="en-US" sz="1662" dirty="0"/>
              <a:t> </a:t>
            </a:r>
            <a:r>
              <a:rPr lang="en-US" sz="1662" dirty="0" err="1"/>
              <a:t>persyaratan</a:t>
            </a:r>
            <a:r>
              <a:rPr lang="en-US" sz="1662" dirty="0"/>
              <a:t> yang </a:t>
            </a:r>
            <a:r>
              <a:rPr lang="en-US" sz="1662" dirty="0" err="1"/>
              <a:t>tidak</a:t>
            </a:r>
            <a:r>
              <a:rPr lang="en-US" sz="1662" dirty="0"/>
              <a:t> </a:t>
            </a:r>
            <a:r>
              <a:rPr lang="en-US" sz="1662" dirty="0" err="1"/>
              <a:t>dapat</a:t>
            </a:r>
            <a:r>
              <a:rPr lang="en-US" sz="1662" dirty="0"/>
              <a:t> </a:t>
            </a:r>
            <a:r>
              <a:rPr lang="en-US" sz="1662" dirty="0" err="1"/>
              <a:t>diterapkan</a:t>
            </a:r>
            <a:r>
              <a:rPr lang="en-US" sz="1662" dirty="0"/>
              <a:t>  </a:t>
            </a:r>
          </a:p>
          <a:p>
            <a:pPr marL="578842" lvl="1" indent="-209556"/>
            <a:r>
              <a:rPr lang="en-US" sz="1662" dirty="0" err="1"/>
              <a:t>Harus</a:t>
            </a:r>
            <a:r>
              <a:rPr lang="en-US" sz="1662" dirty="0"/>
              <a:t> </a:t>
            </a:r>
            <a:r>
              <a:rPr lang="en-US" sz="1662" dirty="0" err="1"/>
              <a:t>tersedia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dijaga</a:t>
            </a:r>
            <a:r>
              <a:rPr lang="en-US" sz="1662" dirty="0"/>
              <a:t> </a:t>
            </a:r>
            <a:r>
              <a:rPr lang="en-US" sz="1662" dirty="0" err="1"/>
              <a:t>sebagai</a:t>
            </a:r>
            <a:r>
              <a:rPr lang="en-US" sz="1662" dirty="0"/>
              <a:t> “</a:t>
            </a:r>
            <a:r>
              <a:rPr lang="en-US" sz="1662" dirty="0" err="1"/>
              <a:t>informasi</a:t>
            </a:r>
            <a:r>
              <a:rPr lang="en-US" sz="1662" dirty="0"/>
              <a:t> yang </a:t>
            </a:r>
            <a:r>
              <a:rPr lang="en-US" sz="1662" dirty="0" err="1"/>
              <a:t>di</a:t>
            </a:r>
            <a:r>
              <a:rPr lang="en-US" sz="1662" dirty="0"/>
              <a:t> </a:t>
            </a:r>
            <a:r>
              <a:rPr lang="en-US" sz="1662" dirty="0" err="1"/>
              <a:t>dokumentasikan</a:t>
            </a:r>
            <a:r>
              <a:rPr lang="en-US" sz="1662" dirty="0"/>
              <a:t>” </a:t>
            </a:r>
          </a:p>
          <a:p>
            <a:pPr marL="0" indent="0">
              <a:buNone/>
            </a:pPr>
            <a:endParaRPr lang="en-US" sz="1662" dirty="0"/>
          </a:p>
          <a:p>
            <a:pPr marL="0" indent="0">
              <a:buNone/>
            </a:pPr>
            <a:endParaRPr lang="en-US" sz="1662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4719165"/>
            <a:ext cx="8229600" cy="13712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62" dirty="0" err="1"/>
              <a:t>Organisasi</a:t>
            </a:r>
            <a:r>
              <a:rPr lang="en-US" sz="1662" dirty="0"/>
              <a:t> HARUS </a:t>
            </a:r>
            <a:r>
              <a:rPr lang="en-US" sz="1662" dirty="0" err="1"/>
              <a:t>menerapkan</a:t>
            </a:r>
            <a:r>
              <a:rPr lang="en-US" sz="1662" dirty="0"/>
              <a:t> </a:t>
            </a:r>
            <a:r>
              <a:rPr lang="en-US" sz="1662" dirty="0" err="1"/>
              <a:t>semua</a:t>
            </a:r>
            <a:r>
              <a:rPr lang="en-US" sz="1662" dirty="0"/>
              <a:t> </a:t>
            </a:r>
            <a:r>
              <a:rPr lang="en-US" sz="1662" dirty="0" err="1"/>
              <a:t>persyaratan</a:t>
            </a:r>
            <a:r>
              <a:rPr lang="en-US" sz="1662" dirty="0"/>
              <a:t> </a:t>
            </a:r>
            <a:r>
              <a:rPr lang="id-ID" sz="1662" dirty="0" smtClean="0"/>
              <a:t>AS9210B</a:t>
            </a:r>
            <a:r>
              <a:rPr lang="en-US" sz="1662" dirty="0" smtClean="0"/>
              <a:t>. </a:t>
            </a:r>
            <a:r>
              <a:rPr lang="en-US" sz="1662" dirty="0" err="1"/>
              <a:t>Bila</a:t>
            </a:r>
            <a:r>
              <a:rPr lang="en-US" sz="1662" dirty="0"/>
              <a:t> </a:t>
            </a:r>
            <a:r>
              <a:rPr lang="en-US" sz="1662" dirty="0" err="1"/>
              <a:t>ada</a:t>
            </a:r>
            <a:r>
              <a:rPr lang="en-US" sz="1662" dirty="0"/>
              <a:t> </a:t>
            </a:r>
            <a:r>
              <a:rPr lang="en-US" sz="1662" dirty="0" err="1"/>
              <a:t>persyaratan</a:t>
            </a:r>
            <a:r>
              <a:rPr lang="en-US" sz="1662" dirty="0"/>
              <a:t> yang </a:t>
            </a:r>
            <a:r>
              <a:rPr lang="en-US" sz="1662" dirty="0" err="1"/>
              <a:t>tidak</a:t>
            </a:r>
            <a:r>
              <a:rPr lang="en-US" sz="1662" dirty="0"/>
              <a:t> </a:t>
            </a:r>
            <a:r>
              <a:rPr lang="en-US" sz="1662" dirty="0" err="1"/>
              <a:t>dapat</a:t>
            </a:r>
            <a:r>
              <a:rPr lang="en-US" sz="1662" dirty="0"/>
              <a:t> </a:t>
            </a:r>
            <a:r>
              <a:rPr lang="en-US" sz="1662" dirty="0" err="1"/>
              <a:t>diterapkan</a:t>
            </a:r>
            <a:r>
              <a:rPr lang="en-US" sz="1662" dirty="0"/>
              <a:t>, </a:t>
            </a:r>
            <a:r>
              <a:rPr lang="id-ID" sz="1662" dirty="0" smtClean="0"/>
              <a:t>AS9120B</a:t>
            </a:r>
            <a:r>
              <a:rPr lang="en-US" sz="1662" dirty="0" smtClean="0"/>
              <a:t> </a:t>
            </a:r>
            <a:r>
              <a:rPr lang="en-US" sz="1662" dirty="0" err="1"/>
              <a:t>hanya</a:t>
            </a:r>
            <a:r>
              <a:rPr lang="en-US" sz="1662" dirty="0"/>
              <a:t> </a:t>
            </a:r>
            <a:r>
              <a:rPr lang="en-US" sz="1662" dirty="0" err="1"/>
              <a:t>bisa</a:t>
            </a:r>
            <a:r>
              <a:rPr lang="en-US" sz="1662" dirty="0"/>
              <a:t> </a:t>
            </a:r>
            <a:r>
              <a:rPr lang="en-US" sz="1662" dirty="0" err="1"/>
              <a:t>diberikan</a:t>
            </a:r>
            <a:r>
              <a:rPr lang="en-US" sz="1662" dirty="0"/>
              <a:t> </a:t>
            </a:r>
            <a:r>
              <a:rPr lang="en-US" sz="1662" dirty="0" err="1"/>
              <a:t>jika</a:t>
            </a:r>
            <a:r>
              <a:rPr lang="en-US" sz="1662" dirty="0"/>
              <a:t> </a:t>
            </a:r>
            <a:r>
              <a:rPr lang="en-US" sz="1662" dirty="0" err="1"/>
              <a:t>persyaratan</a:t>
            </a:r>
            <a:r>
              <a:rPr lang="en-US" sz="1662" dirty="0"/>
              <a:t> </a:t>
            </a:r>
            <a:r>
              <a:rPr lang="en-US" sz="1662" dirty="0" err="1"/>
              <a:t>tersebut</a:t>
            </a:r>
            <a:r>
              <a:rPr lang="en-US" sz="1662" dirty="0"/>
              <a:t> </a:t>
            </a:r>
            <a:r>
              <a:rPr lang="en-US" sz="1662" dirty="0" err="1"/>
              <a:t>tidak</a:t>
            </a:r>
            <a:r>
              <a:rPr lang="en-US" sz="1662" dirty="0"/>
              <a:t> </a:t>
            </a:r>
            <a:r>
              <a:rPr lang="en-US" sz="1662" dirty="0" err="1"/>
              <a:t>memiliki</a:t>
            </a:r>
            <a:r>
              <a:rPr lang="en-US" sz="1662" dirty="0"/>
              <a:t> </a:t>
            </a:r>
            <a:r>
              <a:rPr lang="en-US" sz="1662" dirty="0" err="1"/>
              <a:t>efek</a:t>
            </a:r>
            <a:r>
              <a:rPr lang="en-US" sz="1662" dirty="0"/>
              <a:t> </a:t>
            </a:r>
            <a:r>
              <a:rPr lang="en-US" sz="1662" dirty="0" err="1"/>
              <a:t>terhadap</a:t>
            </a:r>
            <a:r>
              <a:rPr lang="en-US" sz="1662" dirty="0"/>
              <a:t> </a:t>
            </a:r>
            <a:r>
              <a:rPr lang="en-US" sz="1662" dirty="0" err="1"/>
              <a:t>kemampuan</a:t>
            </a:r>
            <a:r>
              <a:rPr lang="en-US" sz="1662" dirty="0"/>
              <a:t> </a:t>
            </a:r>
            <a:r>
              <a:rPr lang="en-US" sz="1662" dirty="0" err="1"/>
              <a:t>atau</a:t>
            </a:r>
            <a:r>
              <a:rPr lang="en-US" sz="1662" dirty="0"/>
              <a:t> </a:t>
            </a:r>
            <a:r>
              <a:rPr lang="en-US" sz="1662" dirty="0" err="1"/>
              <a:t>tanggung</a:t>
            </a:r>
            <a:r>
              <a:rPr lang="en-US" sz="1662" dirty="0"/>
              <a:t> </a:t>
            </a:r>
            <a:r>
              <a:rPr lang="en-US" sz="1662" dirty="0" err="1"/>
              <a:t>jawab</a:t>
            </a:r>
            <a:r>
              <a:rPr lang="en-US" sz="1662" dirty="0"/>
              <a:t> </a:t>
            </a:r>
            <a:r>
              <a:rPr lang="en-US" sz="1662" dirty="0" err="1"/>
              <a:t>organisasi</a:t>
            </a:r>
            <a:r>
              <a:rPr lang="en-US" sz="1662" dirty="0"/>
              <a:t> </a:t>
            </a:r>
            <a:r>
              <a:rPr lang="en-US" sz="1662" dirty="0" err="1"/>
              <a:t>dalam</a:t>
            </a:r>
            <a:r>
              <a:rPr lang="en-US" sz="1662" dirty="0"/>
              <a:t> </a:t>
            </a:r>
          </a:p>
          <a:p>
            <a:pPr marL="685817" lvl="1" indent="-263776">
              <a:buFont typeface="Arial" pitchFamily="34" charset="0"/>
              <a:buChar char="•"/>
            </a:pPr>
            <a:r>
              <a:rPr lang="en-US" sz="1662" dirty="0" err="1"/>
              <a:t>Menjamin</a:t>
            </a:r>
            <a:r>
              <a:rPr lang="en-US" sz="1662" dirty="0"/>
              <a:t> </a:t>
            </a:r>
            <a:r>
              <a:rPr lang="en-US" sz="1662" dirty="0" err="1"/>
              <a:t>kesesuaian</a:t>
            </a:r>
            <a:r>
              <a:rPr lang="en-US" sz="1662" dirty="0"/>
              <a:t> </a:t>
            </a:r>
            <a:r>
              <a:rPr lang="en-US" sz="1662" dirty="0" err="1"/>
              <a:t>produk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jasa</a:t>
            </a:r>
            <a:r>
              <a:rPr lang="en-US" sz="1662" dirty="0"/>
              <a:t> </a:t>
            </a:r>
          </a:p>
          <a:p>
            <a:pPr marL="634528" lvl="1" indent="-212487">
              <a:buFont typeface="Arial" pitchFamily="34" charset="0"/>
              <a:buChar char="•"/>
            </a:pPr>
            <a:r>
              <a:rPr lang="en-US" sz="1662" dirty="0"/>
              <a:t> </a:t>
            </a:r>
            <a:r>
              <a:rPr lang="en-US" sz="1662" dirty="0" err="1"/>
              <a:t>Peningkatan</a:t>
            </a:r>
            <a:r>
              <a:rPr lang="en-US" sz="1662" dirty="0"/>
              <a:t> </a:t>
            </a:r>
            <a:r>
              <a:rPr lang="en-US" sz="1662" dirty="0" err="1"/>
              <a:t>kepuasan</a:t>
            </a:r>
            <a:r>
              <a:rPr lang="en-US" sz="1662" dirty="0"/>
              <a:t> </a:t>
            </a:r>
            <a:r>
              <a:rPr lang="en-US" sz="1662" dirty="0" err="1"/>
              <a:t>Pelanggan</a:t>
            </a:r>
            <a:r>
              <a:rPr lang="en-US" sz="1662" dirty="0"/>
              <a:t> </a:t>
            </a:r>
          </a:p>
        </p:txBody>
      </p:sp>
      <p:sp>
        <p:nvSpPr>
          <p:cNvPr id="4" name="Teardrop 3"/>
          <p:cNvSpPr/>
          <p:nvPr/>
        </p:nvSpPr>
        <p:spPr>
          <a:xfrm>
            <a:off x="390159" y="1484783"/>
            <a:ext cx="432048" cy="308749"/>
          </a:xfrm>
          <a:prstGeom prst="teardrop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ardrop 6"/>
          <p:cNvSpPr/>
          <p:nvPr/>
        </p:nvSpPr>
        <p:spPr>
          <a:xfrm>
            <a:off x="398156" y="3308951"/>
            <a:ext cx="432048" cy="308749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24744"/>
            <a:ext cx="9906001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9D4C0AD-1724-49AE-9855-3D6740171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64111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4344" y="3455864"/>
            <a:ext cx="9920344" cy="135243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-14344" y="3549304"/>
            <a:ext cx="992034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-15552" y="4743728"/>
            <a:ext cx="992034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3791906" y="3082266"/>
            <a:ext cx="2116560" cy="1987746"/>
            <a:chOff x="4918580" y="3425656"/>
            <a:chExt cx="2116560" cy="1987746"/>
          </a:xfrm>
        </p:grpSpPr>
        <p:sp>
          <p:nvSpPr>
            <p:cNvPr id="57" name="Oval 56"/>
            <p:cNvSpPr/>
            <p:nvPr/>
          </p:nvSpPr>
          <p:spPr>
            <a:xfrm>
              <a:off x="4918580" y="3425656"/>
              <a:ext cx="2116560" cy="198774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016423" y="3502354"/>
              <a:ext cx="1923122" cy="18288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095142" y="3589669"/>
              <a:ext cx="1788074" cy="1675941"/>
            </a:xfrm>
            <a:prstGeom prst="ellipse">
              <a:avLst/>
            </a:prstGeom>
            <a:blipFill>
              <a:blip r:embed="rId4" cstate="print"/>
              <a:stretch>
                <a:fillRect/>
              </a:stretch>
            </a:blipFill>
            <a:ln w="12700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2" descr="https://cdn4.iconfinder.com/data/icons/SOPHISTIQUE/web_design/png/256/our_process_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720391">
              <a:off x="5288449" y="3607514"/>
              <a:ext cx="1447126" cy="144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/>
            <p:cNvSpPr/>
            <p:nvPr/>
          </p:nvSpPr>
          <p:spPr>
            <a:xfrm>
              <a:off x="5221858" y="4185274"/>
              <a:ext cx="151676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>
                    <a:solidFill>
                      <a:schemeClr val="bg1"/>
                    </a:solidFill>
                  </a:ln>
                  <a:blipFill>
                    <a:blip r:embed="rId6"/>
                    <a:stretch>
                      <a:fillRect/>
                    </a:stretch>
                  </a:blip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act" panose="020B0806030902050204" pitchFamily="34" charset="0"/>
                </a:rPr>
                <a:t>PROSES 2</a:t>
              </a: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403285" y="83589"/>
            <a:ext cx="8418512" cy="10583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46" u="sng" dirty="0" err="1"/>
              <a:t>Memahami</a:t>
            </a:r>
            <a:r>
              <a:rPr lang="en-US" sz="1846" u="sng" dirty="0"/>
              <a:t> </a:t>
            </a:r>
            <a:r>
              <a:rPr lang="en-US" sz="1846" u="sng" dirty="0" err="1"/>
              <a:t>situasi</a:t>
            </a:r>
            <a:r>
              <a:rPr lang="en-US" sz="1846" u="sng" dirty="0"/>
              <a:t> </a:t>
            </a:r>
            <a:r>
              <a:rPr lang="en-US" sz="1846" u="sng" dirty="0" err="1"/>
              <a:t>sebelum</a:t>
            </a:r>
            <a:r>
              <a:rPr lang="en-US" sz="1846" u="sng" dirty="0"/>
              <a:t> </a:t>
            </a:r>
            <a:r>
              <a:rPr lang="en-US" sz="1846" u="sng" dirty="0" err="1"/>
              <a:t>mengembangkan</a:t>
            </a:r>
            <a:r>
              <a:rPr lang="en-US" sz="1846" u="sng" dirty="0"/>
              <a:t> </a:t>
            </a:r>
            <a:r>
              <a:rPr lang="en-US" sz="1846" u="sng" dirty="0" err="1"/>
              <a:t>sistem</a:t>
            </a:r>
            <a:r>
              <a:rPr lang="en-US" sz="1846" u="sng" dirty="0"/>
              <a:t> </a:t>
            </a:r>
          </a:p>
          <a:p>
            <a:pPr marL="156801" indent="-156801" algn="ctr">
              <a:buFont typeface="Arial" pitchFamily="34" charset="0"/>
              <a:buChar char="•"/>
            </a:pPr>
            <a:r>
              <a:rPr lang="en-US" sz="1477" dirty="0" err="1"/>
              <a:t>Organisasi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keterkaitannya</a:t>
            </a:r>
            <a:r>
              <a:rPr lang="en-US" sz="1477" dirty="0"/>
              <a:t> (4.1)</a:t>
            </a:r>
          </a:p>
          <a:p>
            <a:pPr marL="156801" indent="-156801" algn="ctr">
              <a:buFont typeface="Arial" pitchFamily="34" charset="0"/>
              <a:buChar char="•"/>
            </a:pPr>
            <a:r>
              <a:rPr lang="en-US" sz="1477" dirty="0" err="1"/>
              <a:t>Persyaratan</a:t>
            </a:r>
            <a:r>
              <a:rPr lang="en-US" sz="1477" dirty="0"/>
              <a:t>, </a:t>
            </a:r>
            <a:r>
              <a:rPr lang="en-US" sz="1477" dirty="0" err="1"/>
              <a:t>kebutuhan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harapan</a:t>
            </a:r>
            <a:r>
              <a:rPr lang="en-US" sz="1477" dirty="0"/>
              <a:t>  </a:t>
            </a:r>
            <a:r>
              <a:rPr lang="en-US" sz="1477" dirty="0" err="1"/>
              <a:t>kebutuhan</a:t>
            </a:r>
            <a:r>
              <a:rPr lang="en-US" sz="1477" dirty="0"/>
              <a:t> </a:t>
            </a:r>
            <a:r>
              <a:rPr lang="en-US" sz="1477" dirty="0" err="1"/>
              <a:t>Pelanggan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pihak</a:t>
            </a:r>
            <a:r>
              <a:rPr lang="en-US" sz="1477" dirty="0"/>
              <a:t> </a:t>
            </a:r>
            <a:r>
              <a:rPr lang="en-US" sz="1477" dirty="0" err="1"/>
              <a:t>terkait</a:t>
            </a:r>
            <a:r>
              <a:rPr lang="en-US" sz="1477" dirty="0"/>
              <a:t> </a:t>
            </a:r>
            <a:r>
              <a:rPr lang="en-US" sz="1477" dirty="0" err="1"/>
              <a:t>lainnya</a:t>
            </a:r>
            <a:r>
              <a:rPr lang="en-US" sz="1477" dirty="0"/>
              <a:t> (4.2)</a:t>
            </a:r>
          </a:p>
          <a:p>
            <a:pPr marL="156801" indent="-156801" algn="ctr">
              <a:buFont typeface="Arial" pitchFamily="34" charset="0"/>
              <a:buChar char="•"/>
            </a:pPr>
            <a:r>
              <a:rPr lang="en-US" sz="1477" dirty="0" err="1"/>
              <a:t>Menetapkan</a:t>
            </a:r>
            <a:r>
              <a:rPr lang="en-US" sz="1477" dirty="0"/>
              <a:t> </a:t>
            </a:r>
            <a:r>
              <a:rPr lang="en-US" sz="1477" dirty="0" err="1"/>
              <a:t>ruang</a:t>
            </a:r>
            <a:r>
              <a:rPr lang="en-US" sz="1477" dirty="0"/>
              <a:t> </a:t>
            </a:r>
            <a:r>
              <a:rPr lang="en-US" sz="1477" dirty="0" err="1"/>
              <a:t>lingkup</a:t>
            </a:r>
            <a:r>
              <a:rPr lang="en-US" sz="1477" dirty="0"/>
              <a:t> </a:t>
            </a:r>
            <a:r>
              <a:rPr lang="en-US" sz="1477" dirty="0" err="1"/>
              <a:t>dari</a:t>
            </a:r>
            <a:r>
              <a:rPr lang="en-US" sz="1477" dirty="0"/>
              <a:t> Sistem </a:t>
            </a:r>
            <a:r>
              <a:rPr lang="en-US" sz="1477" dirty="0" err="1"/>
              <a:t>Manajemen</a:t>
            </a:r>
            <a:r>
              <a:rPr lang="en-US" sz="1477" dirty="0"/>
              <a:t> </a:t>
            </a:r>
            <a:r>
              <a:rPr lang="en-US" sz="1477" dirty="0" err="1"/>
              <a:t>Mutu</a:t>
            </a:r>
            <a:r>
              <a:rPr lang="en-US" sz="1477" dirty="0"/>
              <a:t> (4.3)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07858" y="1456965"/>
            <a:ext cx="8562528" cy="60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66707" algn="l"/>
              </a:tabLst>
            </a:pPr>
            <a:r>
              <a:rPr lang="en-US" sz="1662" b="1" u="sng" dirty="0" err="1"/>
              <a:t>Pengembangan</a:t>
            </a:r>
            <a:r>
              <a:rPr lang="en-US" sz="1662" b="1" u="sng" dirty="0"/>
              <a:t> Sistem </a:t>
            </a:r>
            <a:r>
              <a:rPr lang="en-US" sz="1662" b="1" u="sng" dirty="0" err="1"/>
              <a:t>Manajemen</a:t>
            </a:r>
            <a:r>
              <a:rPr lang="en-US" sz="1662" b="1" u="sng" dirty="0"/>
              <a:t> </a:t>
            </a:r>
            <a:r>
              <a:rPr lang="en-US" sz="1662" b="1" u="sng" dirty="0" err="1"/>
              <a:t>Mutu</a:t>
            </a:r>
            <a:r>
              <a:rPr lang="en-US" sz="1662" b="1" u="sng" dirty="0"/>
              <a:t>, </a:t>
            </a:r>
            <a:r>
              <a:rPr lang="en-US" sz="1662" b="1" u="sng" dirty="0" err="1"/>
              <a:t>menggunakan</a:t>
            </a:r>
            <a:r>
              <a:rPr lang="en-US" sz="1662" b="1" u="sng" dirty="0"/>
              <a:t> </a:t>
            </a:r>
            <a:r>
              <a:rPr lang="en-US" sz="1662" b="1" u="sng" dirty="0" err="1"/>
              <a:t>pendekatan</a:t>
            </a:r>
            <a:r>
              <a:rPr lang="en-US" sz="1662" b="1" u="sng" dirty="0"/>
              <a:t> </a:t>
            </a:r>
            <a:r>
              <a:rPr lang="en-US" sz="1662" b="1" u="sng" dirty="0" err="1"/>
              <a:t>proses</a:t>
            </a:r>
            <a:r>
              <a:rPr lang="en-US" sz="1662" b="1" u="sng" dirty="0"/>
              <a:t> </a:t>
            </a:r>
            <a:endParaRPr lang="en-US" sz="1662" u="sng" dirty="0"/>
          </a:p>
          <a:p>
            <a:pPr algn="ctr">
              <a:tabLst>
                <a:tab pos="266707" algn="l"/>
              </a:tabLst>
            </a:pPr>
            <a:r>
              <a:rPr lang="en-US" sz="1662" dirty="0"/>
              <a:t>SIPOCORR </a:t>
            </a:r>
            <a:r>
              <a:rPr lang="en-US" sz="1662" i="1" dirty="0"/>
              <a:t>(Supplier –Input- Process- Output- Customer- Objectives –Risk- Reference)</a:t>
            </a:r>
            <a:endParaRPr lang="en-US" sz="1662" dirty="0"/>
          </a:p>
        </p:txBody>
      </p:sp>
      <p:grpSp>
        <p:nvGrpSpPr>
          <p:cNvPr id="80" name="Group 79"/>
          <p:cNvGrpSpPr/>
          <p:nvPr/>
        </p:nvGrpSpPr>
        <p:grpSpPr>
          <a:xfrm>
            <a:off x="466817" y="3571681"/>
            <a:ext cx="1254139" cy="1107478"/>
            <a:chOff x="4918580" y="3425656"/>
            <a:chExt cx="2116560" cy="1987746"/>
          </a:xfrm>
        </p:grpSpPr>
        <p:sp>
          <p:nvSpPr>
            <p:cNvPr id="81" name="Oval 80"/>
            <p:cNvSpPr/>
            <p:nvPr/>
          </p:nvSpPr>
          <p:spPr>
            <a:xfrm>
              <a:off x="4918580" y="3425656"/>
              <a:ext cx="2116560" cy="198774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5016423" y="3502354"/>
              <a:ext cx="1923122" cy="18288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095142" y="3589669"/>
              <a:ext cx="1788074" cy="16759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2" descr="https://cdn4.iconfinder.com/data/icons/SOPHISTIQUE/web_design/png/256/our_process_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720391">
              <a:off x="5288449" y="3607514"/>
              <a:ext cx="1447126" cy="144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Rectangle 84"/>
            <p:cNvSpPr/>
            <p:nvPr/>
          </p:nvSpPr>
          <p:spPr>
            <a:xfrm>
              <a:off x="5887875" y="4026018"/>
              <a:ext cx="184731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en-US" sz="4000" dirty="0">
                <a:ln w="0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8" name="Rectangle 77"/>
          <p:cNvSpPr/>
          <p:nvPr/>
        </p:nvSpPr>
        <p:spPr>
          <a:xfrm>
            <a:off x="532509" y="3838186"/>
            <a:ext cx="1180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Proses</a:t>
            </a:r>
          </a:p>
          <a:p>
            <a:pPr algn="ctr"/>
            <a:r>
              <a:rPr lang="en-US" sz="1400" dirty="0" err="1"/>
              <a:t>Sebelumnya</a:t>
            </a:r>
            <a:endParaRPr lang="en-US" sz="1400" dirty="0"/>
          </a:p>
        </p:txBody>
      </p:sp>
      <p:grpSp>
        <p:nvGrpSpPr>
          <p:cNvPr id="86" name="Group 85"/>
          <p:cNvGrpSpPr/>
          <p:nvPr/>
        </p:nvGrpSpPr>
        <p:grpSpPr>
          <a:xfrm>
            <a:off x="8014652" y="3576199"/>
            <a:ext cx="1254139" cy="1107478"/>
            <a:chOff x="4918580" y="3425656"/>
            <a:chExt cx="2116560" cy="1987746"/>
          </a:xfrm>
        </p:grpSpPr>
        <p:sp>
          <p:nvSpPr>
            <p:cNvPr id="87" name="Oval 86"/>
            <p:cNvSpPr/>
            <p:nvPr/>
          </p:nvSpPr>
          <p:spPr>
            <a:xfrm>
              <a:off x="4918580" y="3425656"/>
              <a:ext cx="2116560" cy="198774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5016423" y="3502354"/>
              <a:ext cx="1923122" cy="18288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095142" y="3589669"/>
              <a:ext cx="1788074" cy="167594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2" descr="https://cdn4.iconfinder.com/data/icons/SOPHISTIQUE/web_design/png/256/our_process_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720391">
              <a:off x="5288449" y="3607514"/>
              <a:ext cx="1447126" cy="144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Rectangle 90"/>
            <p:cNvSpPr/>
            <p:nvPr/>
          </p:nvSpPr>
          <p:spPr>
            <a:xfrm>
              <a:off x="5887875" y="4026018"/>
              <a:ext cx="184731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en-US" sz="4000" dirty="0">
                <a:ln w="0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9" name="Rectangle 78"/>
          <p:cNvSpPr/>
          <p:nvPr/>
        </p:nvSpPr>
        <p:spPr>
          <a:xfrm>
            <a:off x="8120941" y="3880523"/>
            <a:ext cx="10310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Proses</a:t>
            </a:r>
          </a:p>
          <a:p>
            <a:pPr algn="ctr"/>
            <a:r>
              <a:rPr lang="en-US" sz="1400" dirty="0" err="1"/>
              <a:t>Berikutnya</a:t>
            </a:r>
            <a:endParaRPr lang="en-US" sz="1400" dirty="0"/>
          </a:p>
        </p:txBody>
      </p:sp>
      <p:sp>
        <p:nvSpPr>
          <p:cNvPr id="92" name="TextBox 91"/>
          <p:cNvSpPr txBox="1"/>
          <p:nvPr/>
        </p:nvSpPr>
        <p:spPr>
          <a:xfrm>
            <a:off x="1574463" y="2708944"/>
            <a:ext cx="1600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Input yang </a:t>
            </a:r>
          </a:p>
          <a:p>
            <a:pPr algn="ctr"/>
            <a:r>
              <a:rPr lang="en-US" sz="1400" i="1" dirty="0" err="1"/>
              <a:t>diperlukan</a:t>
            </a:r>
            <a:r>
              <a:rPr lang="en-US" sz="1400" i="1" dirty="0"/>
              <a:t> </a:t>
            </a:r>
          </a:p>
          <a:p>
            <a:pPr algn="ctr"/>
            <a:r>
              <a:rPr lang="en-US" sz="1400" i="1" dirty="0"/>
              <a:t>(4.4.1.a )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757980" y="2745529"/>
            <a:ext cx="129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Output yang </a:t>
            </a:r>
            <a:r>
              <a:rPr lang="en-US" sz="1400" i="1" dirty="0" err="1"/>
              <a:t>diharapkan</a:t>
            </a:r>
            <a:endParaRPr lang="en-US" sz="1400" i="1" dirty="0"/>
          </a:p>
          <a:p>
            <a:pPr algn="ctr"/>
            <a:r>
              <a:rPr lang="en-US" sz="1400" i="1" dirty="0"/>
              <a:t>(4.4.1.a)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061140" y="2277701"/>
            <a:ext cx="1828800" cy="1001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7" dirty="0" err="1"/>
              <a:t>Sumber</a:t>
            </a:r>
            <a:r>
              <a:rPr lang="en-US" sz="1477" dirty="0"/>
              <a:t> </a:t>
            </a:r>
            <a:r>
              <a:rPr lang="en-US" sz="1477" dirty="0" err="1"/>
              <a:t>daya</a:t>
            </a:r>
            <a:r>
              <a:rPr lang="en-US" sz="1477" dirty="0"/>
              <a:t> </a:t>
            </a:r>
          </a:p>
          <a:p>
            <a:pPr algn="ctr"/>
            <a:r>
              <a:rPr lang="en-US" sz="1477" dirty="0"/>
              <a:t>yang </a:t>
            </a:r>
            <a:r>
              <a:rPr lang="en-US" sz="1477" dirty="0" err="1"/>
              <a:t>dibutuhkan</a:t>
            </a:r>
            <a:endParaRPr lang="en-US" sz="1477" dirty="0"/>
          </a:p>
          <a:p>
            <a:pPr algn="ctr"/>
            <a:r>
              <a:rPr lang="en-US" sz="1477" dirty="0"/>
              <a:t>(4.4.1.d)</a:t>
            </a:r>
          </a:p>
          <a:p>
            <a:pPr algn="ctr"/>
            <a:r>
              <a:rPr lang="en-US" sz="1477" dirty="0"/>
              <a:t> 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736604" y="2276872"/>
            <a:ext cx="2057400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7" dirty="0" err="1"/>
              <a:t>Tanggung</a:t>
            </a:r>
            <a:r>
              <a:rPr lang="en-US" sz="1477" dirty="0"/>
              <a:t> </a:t>
            </a:r>
            <a:r>
              <a:rPr lang="en-US" sz="1477" dirty="0" err="1"/>
              <a:t>jawab</a:t>
            </a:r>
            <a:endParaRPr lang="en-US" sz="1477" dirty="0"/>
          </a:p>
          <a:p>
            <a:pPr algn="ctr"/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wewenang</a:t>
            </a:r>
            <a:r>
              <a:rPr lang="en-US" sz="1477" dirty="0"/>
              <a:t>  (4.4.1.e)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763812" y="5065119"/>
            <a:ext cx="2438400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7" b="1" u="sng" dirty="0" err="1"/>
              <a:t>Resiko</a:t>
            </a:r>
            <a:r>
              <a:rPr lang="en-US" sz="1477" b="1" u="sng" dirty="0"/>
              <a:t> </a:t>
            </a:r>
            <a:r>
              <a:rPr lang="en-US" sz="1477" b="1" u="sng" dirty="0" err="1"/>
              <a:t>dan</a:t>
            </a:r>
            <a:r>
              <a:rPr lang="en-US" sz="1477" b="1" u="sng" dirty="0"/>
              <a:t> </a:t>
            </a:r>
          </a:p>
          <a:p>
            <a:pPr algn="ctr"/>
            <a:r>
              <a:rPr lang="en-US" sz="1477" b="1" u="sng" dirty="0" err="1"/>
              <a:t>Peluang</a:t>
            </a:r>
            <a:r>
              <a:rPr lang="en-US" sz="1477" b="1" u="sng" dirty="0"/>
              <a:t> * </a:t>
            </a:r>
          </a:p>
          <a:p>
            <a:pPr algn="ctr"/>
            <a:r>
              <a:rPr lang="en-US" sz="1477" dirty="0"/>
              <a:t>(4.4.1.f)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713284" y="5002918"/>
            <a:ext cx="2743200" cy="1001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7" dirty="0" err="1"/>
              <a:t>Kriteria</a:t>
            </a:r>
            <a:r>
              <a:rPr lang="en-US" sz="1477" dirty="0"/>
              <a:t>, </a:t>
            </a:r>
            <a:r>
              <a:rPr lang="en-US" sz="1477" dirty="0" err="1"/>
              <a:t>sistem</a:t>
            </a:r>
            <a:r>
              <a:rPr lang="en-US" sz="1477" dirty="0"/>
              <a:t> </a:t>
            </a:r>
          </a:p>
          <a:p>
            <a:pPr algn="ctr"/>
            <a:r>
              <a:rPr lang="en-US" sz="1477" dirty="0" err="1"/>
              <a:t>pengawasan</a:t>
            </a:r>
            <a:r>
              <a:rPr lang="en-US" sz="1477" dirty="0"/>
              <a:t>, </a:t>
            </a:r>
            <a:r>
              <a:rPr lang="en-US" sz="1477" dirty="0" err="1"/>
              <a:t>pengukuran</a:t>
            </a:r>
            <a:r>
              <a:rPr lang="en-US" sz="1477" dirty="0"/>
              <a:t>,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indikator</a:t>
            </a:r>
            <a:r>
              <a:rPr lang="en-US" sz="1477" dirty="0"/>
              <a:t> </a:t>
            </a:r>
            <a:r>
              <a:rPr lang="en-US" sz="1477" dirty="0" err="1"/>
              <a:t>performa</a:t>
            </a:r>
            <a:r>
              <a:rPr lang="en-US" sz="1477" dirty="0"/>
              <a:t> (4.4.1.c)</a:t>
            </a: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3791906" y="4416672"/>
            <a:ext cx="1009048" cy="6484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7" idx="0"/>
          </p:cNvCxnSpPr>
          <p:nvPr/>
        </p:nvCxnSpPr>
        <p:spPr>
          <a:xfrm flipH="1" flipV="1">
            <a:off x="4967577" y="4396515"/>
            <a:ext cx="1015435" cy="668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938105" y="3055372"/>
            <a:ext cx="825707" cy="609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6" idx="2"/>
          </p:cNvCxnSpPr>
          <p:nvPr/>
        </p:nvCxnSpPr>
        <p:spPr>
          <a:xfrm flipH="1">
            <a:off x="5037597" y="3051123"/>
            <a:ext cx="727707" cy="640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113" idx="0"/>
          </p:cNvCxnSpPr>
          <p:nvPr/>
        </p:nvCxnSpPr>
        <p:spPr>
          <a:xfrm flipH="1">
            <a:off x="2117707" y="4282017"/>
            <a:ext cx="6875" cy="1630603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53103" y="5912620"/>
            <a:ext cx="4129208" cy="54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7" i="1" dirty="0" err="1"/>
              <a:t>Urutan</a:t>
            </a:r>
            <a:r>
              <a:rPr lang="en-US" sz="1477" i="1" dirty="0"/>
              <a:t> </a:t>
            </a:r>
            <a:r>
              <a:rPr lang="en-US" sz="1477" i="1" dirty="0" err="1"/>
              <a:t>dan</a:t>
            </a:r>
            <a:r>
              <a:rPr lang="en-US" sz="1477" i="1" dirty="0"/>
              <a:t> </a:t>
            </a:r>
            <a:r>
              <a:rPr lang="en-US" sz="1477" i="1" dirty="0" err="1"/>
              <a:t>Interaksi</a:t>
            </a:r>
            <a:r>
              <a:rPr lang="en-US" sz="1477" i="1" dirty="0"/>
              <a:t> a</a:t>
            </a:r>
          </a:p>
          <a:p>
            <a:pPr algn="ctr"/>
            <a:r>
              <a:rPr lang="en-US" sz="1477" i="1" dirty="0" err="1"/>
              <a:t>ntar</a:t>
            </a:r>
            <a:r>
              <a:rPr lang="en-US" sz="1477" i="1" dirty="0"/>
              <a:t> Proses (4.4.1.b) </a:t>
            </a:r>
          </a:p>
        </p:txBody>
      </p:sp>
      <p:sp>
        <p:nvSpPr>
          <p:cNvPr id="116" name="Flowchart: Alternate Process 115"/>
          <p:cNvSpPr/>
          <p:nvPr/>
        </p:nvSpPr>
        <p:spPr>
          <a:xfrm>
            <a:off x="2957554" y="2132856"/>
            <a:ext cx="3785145" cy="387161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/>
          <p:cNvSpPr/>
          <p:nvPr/>
        </p:nvSpPr>
        <p:spPr>
          <a:xfrm>
            <a:off x="5990705" y="3768081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/>
          <p:cNvSpPr/>
          <p:nvPr/>
        </p:nvSpPr>
        <p:spPr>
          <a:xfrm>
            <a:off x="5994596" y="3770416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8"/>
            <a:tile tx="0" ty="0" sx="100000" sy="100000" flip="none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>
            <a:off x="1925188" y="3800000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/>
          <p:cNvSpPr/>
          <p:nvPr/>
        </p:nvSpPr>
        <p:spPr>
          <a:xfrm>
            <a:off x="1926268" y="3791792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8"/>
            <a:tile tx="0" ty="0" sx="100000" sy="100000" flip="none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7202212" y="5006297"/>
            <a:ext cx="2590800" cy="1228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5417" indent="-215417">
              <a:buFont typeface="+mj-lt"/>
              <a:buAutoNum type="arabicPeriod"/>
            </a:pPr>
            <a:r>
              <a:rPr lang="en-US" sz="1477" dirty="0" err="1"/>
              <a:t>Evaluasi</a:t>
            </a:r>
            <a:r>
              <a:rPr lang="en-US" sz="1477" dirty="0"/>
              <a:t> </a:t>
            </a:r>
            <a:r>
              <a:rPr lang="en-US" sz="1477" dirty="0" err="1"/>
              <a:t>proses</a:t>
            </a:r>
            <a:r>
              <a:rPr lang="en-US" sz="1477" dirty="0"/>
              <a:t> , </a:t>
            </a:r>
            <a:r>
              <a:rPr lang="en-US" sz="1477" dirty="0" err="1"/>
              <a:t>melakukan</a:t>
            </a:r>
            <a:r>
              <a:rPr lang="en-US" sz="1477" dirty="0"/>
              <a:t> </a:t>
            </a:r>
            <a:r>
              <a:rPr lang="en-US" sz="1477" dirty="0" err="1"/>
              <a:t>perubahan</a:t>
            </a:r>
            <a:r>
              <a:rPr lang="en-US" sz="1477" dirty="0"/>
              <a:t>  </a:t>
            </a:r>
            <a:r>
              <a:rPr lang="en-US" sz="1477" dirty="0" err="1"/>
              <a:t>untuk</a:t>
            </a:r>
            <a:r>
              <a:rPr lang="en-US" sz="1477" dirty="0"/>
              <a:t> </a:t>
            </a:r>
            <a:r>
              <a:rPr lang="en-US" sz="1477" dirty="0" err="1"/>
              <a:t>mencapai</a:t>
            </a:r>
            <a:r>
              <a:rPr lang="en-US" sz="1477" dirty="0"/>
              <a:t> </a:t>
            </a:r>
            <a:r>
              <a:rPr lang="en-US" sz="1477" dirty="0" err="1"/>
              <a:t>tujuan</a:t>
            </a:r>
            <a:r>
              <a:rPr lang="en-US" sz="1477" dirty="0"/>
              <a:t> </a:t>
            </a:r>
            <a:r>
              <a:rPr lang="en-US" sz="1477" dirty="0" err="1"/>
              <a:t>proses</a:t>
            </a:r>
            <a:r>
              <a:rPr lang="en-US" sz="1477" dirty="0"/>
              <a:t> (4.4.1.g)</a:t>
            </a:r>
          </a:p>
          <a:p>
            <a:pPr marL="215417" indent="-215417">
              <a:buFont typeface="+mj-lt"/>
              <a:buAutoNum type="arabicPeriod"/>
            </a:pPr>
            <a:r>
              <a:rPr lang="en-US" sz="1477" dirty="0"/>
              <a:t>Improve </a:t>
            </a:r>
            <a:r>
              <a:rPr lang="en-US" sz="1477" dirty="0" err="1"/>
              <a:t>proses</a:t>
            </a:r>
            <a:r>
              <a:rPr lang="en-US" sz="1477" dirty="0"/>
              <a:t> (4.4.1.h)</a:t>
            </a:r>
          </a:p>
        </p:txBody>
      </p:sp>
      <p:sp>
        <p:nvSpPr>
          <p:cNvPr id="118" name="Down Arrow 117"/>
          <p:cNvSpPr/>
          <p:nvPr/>
        </p:nvSpPr>
        <p:spPr>
          <a:xfrm>
            <a:off x="4530571" y="1176775"/>
            <a:ext cx="710461" cy="325845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AA8B7C8-CB29-4839-A040-013C134BB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542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3" grpId="0" animBg="1"/>
      <p:bldP spid="70" grpId="0" animBg="1"/>
      <p:bldP spid="7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55943" cy="6858000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432720" y="4365104"/>
            <a:ext cx="7200800" cy="128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en-US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+mj-ea"/>
                <a:cs typeface="Arial" pitchFamily="34" charset="0"/>
              </a:rPr>
              <a:t>TRANSFORMASI SISTEM</a:t>
            </a:r>
            <a:endParaRPr lang="id-ID" sz="6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+mj-ea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 flipV="1">
            <a:off x="5685913" y="5470603"/>
            <a:ext cx="3803593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80883" y="5490216"/>
            <a:ext cx="430492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Konsep</a:t>
            </a:r>
            <a:r>
              <a:rPr lang="en-US" sz="24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Sentral</a:t>
            </a:r>
            <a:r>
              <a:rPr lang="en-US" sz="24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Sistem</a:t>
            </a:r>
            <a:r>
              <a:rPr lang="en-US" sz="2400" i="1" dirty="0">
                <a:solidFill>
                  <a:schemeClr val="bg1"/>
                </a:solidFill>
                <a:latin typeface="Arial Narrow" panose="020B0606020202030204" pitchFamily="34" charset="0"/>
              </a:rPr>
              <a:t> Consulting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C06CBE7-A31D-4561-8D34-0141AFC81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135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/>
          <p:cNvSpPr/>
          <p:nvPr/>
        </p:nvSpPr>
        <p:spPr>
          <a:xfrm>
            <a:off x="4944002" y="1002348"/>
            <a:ext cx="871825" cy="603954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AFTER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4990196" y="1068235"/>
            <a:ext cx="791011" cy="481735"/>
          </a:xfrm>
          <a:prstGeom prst="round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373334" y="1017303"/>
            <a:ext cx="871825" cy="603954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BEFORE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12948" y="1080671"/>
            <a:ext cx="791011" cy="481735"/>
          </a:xfrm>
          <a:prstGeom prst="round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-27384"/>
            <a:ext cx="8915400" cy="1143000"/>
          </a:xfrm>
        </p:spPr>
        <p:txBody>
          <a:bodyPr/>
          <a:lstStyle/>
          <a:p>
            <a:r>
              <a:rPr lang="en-US" sz="3200" dirty="0"/>
              <a:t>Dari </a:t>
            </a:r>
            <a:r>
              <a:rPr lang="en-US" sz="3200" dirty="0" err="1"/>
              <a:t>Pendekatan</a:t>
            </a:r>
            <a:r>
              <a:rPr lang="en-US" sz="3200" dirty="0"/>
              <a:t> </a:t>
            </a:r>
            <a:r>
              <a:rPr lang="en-US" sz="3200" dirty="0" err="1"/>
              <a:t>Departemen</a:t>
            </a:r>
            <a:r>
              <a:rPr lang="en-US" sz="3200" dirty="0"/>
              <a:t> </a:t>
            </a:r>
            <a:r>
              <a:rPr lang="en-US" sz="3200" dirty="0" err="1"/>
              <a:t>ke</a:t>
            </a:r>
            <a:r>
              <a:rPr lang="en-US" sz="3200" dirty="0"/>
              <a:t> </a:t>
            </a:r>
            <a:r>
              <a:rPr lang="en-US" sz="3200" dirty="0" err="1"/>
              <a:t>Pendekatan</a:t>
            </a:r>
            <a:r>
              <a:rPr lang="en-US" sz="3200" dirty="0"/>
              <a:t> </a:t>
            </a:r>
            <a:r>
              <a:rPr lang="en-US" sz="3200" dirty="0" err="1"/>
              <a:t>Proses</a:t>
            </a:r>
            <a:r>
              <a:rPr lang="en-US" sz="3200" dirty="0"/>
              <a:t> </a:t>
            </a:r>
          </a:p>
        </p:txBody>
      </p:sp>
      <p:grpSp>
        <p:nvGrpSpPr>
          <p:cNvPr id="3" name="Group 49"/>
          <p:cNvGrpSpPr/>
          <p:nvPr/>
        </p:nvGrpSpPr>
        <p:grpSpPr>
          <a:xfrm>
            <a:off x="5919168" y="2040106"/>
            <a:ext cx="2251548" cy="2105025"/>
            <a:chOff x="5428407" y="2012176"/>
            <a:chExt cx="2251548" cy="2105025"/>
          </a:xfrm>
        </p:grpSpPr>
        <p:sp>
          <p:nvSpPr>
            <p:cNvPr id="8" name="Oval 15"/>
            <p:cNvSpPr>
              <a:spLocks noChangeArrowheads="1"/>
            </p:cNvSpPr>
            <p:nvPr/>
          </p:nvSpPr>
          <p:spPr bwMode="auto">
            <a:xfrm>
              <a:off x="5428407" y="2012176"/>
              <a:ext cx="2251548" cy="2105025"/>
            </a:xfrm>
            <a:prstGeom prst="ellips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GB" sz="2000">
                <a:latin typeface="Verdana" pitchFamily="34" charset="0"/>
              </a:endParaRPr>
            </a:p>
          </p:txBody>
        </p:sp>
        <p:sp>
          <p:nvSpPr>
            <p:cNvPr id="9" name="Rectangle 16"/>
            <p:cNvSpPr>
              <a:spLocks noChangeArrowheads="1"/>
            </p:cNvSpPr>
            <p:nvPr/>
          </p:nvSpPr>
          <p:spPr bwMode="auto">
            <a:xfrm>
              <a:off x="5686375" y="2905938"/>
              <a:ext cx="1817776" cy="3077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eaLnBrk="0" hangingPunct="0"/>
              <a:r>
                <a:rPr lang="en-US" altLang="ja-JP" sz="2000" b="1" dirty="0">
                  <a:solidFill>
                    <a:srgbClr val="060DCC"/>
                  </a:solidFill>
                  <a:latin typeface="Verdana" pitchFamily="34" charset="0"/>
                </a:rPr>
                <a:t>organization</a:t>
              </a:r>
              <a:endParaRPr lang="en-US" altLang="ja-JP" sz="2000" dirty="0">
                <a:latin typeface="Verdana" pitchFamily="34" charset="0"/>
              </a:endParaRPr>
            </a:p>
          </p:txBody>
        </p:sp>
        <p:sp>
          <p:nvSpPr>
            <p:cNvPr id="10" name="Line 17"/>
            <p:cNvSpPr>
              <a:spLocks noChangeShapeType="1"/>
            </p:cNvSpPr>
            <p:nvPr/>
          </p:nvSpPr>
          <p:spPr bwMode="auto">
            <a:xfrm flipV="1">
              <a:off x="6226752" y="3352026"/>
              <a:ext cx="0" cy="509587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 flipV="1">
              <a:off x="5884823" y="3223438"/>
              <a:ext cx="0" cy="511175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 flipV="1">
              <a:off x="6499991" y="3223438"/>
              <a:ext cx="0" cy="511175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20"/>
            <p:cNvSpPr>
              <a:spLocks noChangeShapeType="1"/>
            </p:cNvSpPr>
            <p:nvPr/>
          </p:nvSpPr>
          <p:spPr bwMode="auto">
            <a:xfrm flipV="1">
              <a:off x="6773230" y="3479026"/>
              <a:ext cx="0" cy="511175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 flipV="1">
              <a:off x="7044942" y="3288526"/>
              <a:ext cx="0" cy="509587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22"/>
            <p:cNvSpPr>
              <a:spLocks noChangeShapeType="1"/>
            </p:cNvSpPr>
            <p:nvPr/>
          </p:nvSpPr>
          <p:spPr bwMode="auto">
            <a:xfrm flipV="1">
              <a:off x="7318180" y="3288526"/>
              <a:ext cx="0" cy="509587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 flipV="1">
              <a:off x="6362608" y="2267763"/>
              <a:ext cx="0" cy="50958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24"/>
            <p:cNvSpPr>
              <a:spLocks noChangeShapeType="1"/>
            </p:cNvSpPr>
            <p:nvPr/>
          </p:nvSpPr>
          <p:spPr bwMode="auto">
            <a:xfrm flipV="1">
              <a:off x="6703012" y="2331263"/>
              <a:ext cx="0" cy="50958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25"/>
            <p:cNvSpPr>
              <a:spLocks noChangeShapeType="1"/>
            </p:cNvSpPr>
            <p:nvPr/>
          </p:nvSpPr>
          <p:spPr bwMode="auto">
            <a:xfrm flipV="1">
              <a:off x="7044942" y="2204263"/>
              <a:ext cx="0" cy="50958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26"/>
            <p:cNvSpPr>
              <a:spLocks noChangeShapeType="1"/>
            </p:cNvSpPr>
            <p:nvPr/>
          </p:nvSpPr>
          <p:spPr bwMode="auto">
            <a:xfrm flipV="1">
              <a:off x="6022205" y="2267763"/>
              <a:ext cx="0" cy="50958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19"/>
          <p:cNvGrpSpPr/>
          <p:nvPr/>
        </p:nvGrpSpPr>
        <p:grpSpPr>
          <a:xfrm>
            <a:off x="1205541" y="2005635"/>
            <a:ext cx="2250021" cy="2105025"/>
            <a:chOff x="1418362" y="1965309"/>
            <a:chExt cx="2250021" cy="2105025"/>
          </a:xfrm>
        </p:grpSpPr>
        <p:sp>
          <p:nvSpPr>
            <p:cNvPr id="21" name="Line 2"/>
            <p:cNvSpPr>
              <a:spLocks noChangeShapeType="1"/>
            </p:cNvSpPr>
            <p:nvPr/>
          </p:nvSpPr>
          <p:spPr bwMode="auto">
            <a:xfrm>
              <a:off x="2692967" y="2397109"/>
              <a:ext cx="227445" cy="360362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717551" y="2854309"/>
              <a:ext cx="1814599" cy="3077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ja-JP" sz="2000" b="1" dirty="0">
                  <a:solidFill>
                    <a:srgbClr val="060DCC"/>
                  </a:solidFill>
                  <a:latin typeface="Verdana" pitchFamily="34" charset="0"/>
                </a:rPr>
                <a:t>organization</a:t>
              </a:r>
              <a:endParaRPr lang="en-US" altLang="ja-JP" sz="2000" dirty="0">
                <a:latin typeface="Verdana" pitchFamily="34" charset="0"/>
              </a:endParaRPr>
            </a:p>
          </p:txBody>
        </p:sp>
        <p:sp>
          <p:nvSpPr>
            <p:cNvPr id="23" name="Line 4"/>
            <p:cNvSpPr>
              <a:spLocks noChangeShapeType="1"/>
            </p:cNvSpPr>
            <p:nvPr/>
          </p:nvSpPr>
          <p:spPr bwMode="auto">
            <a:xfrm flipH="1" flipV="1">
              <a:off x="3068479" y="2252646"/>
              <a:ext cx="58006" cy="50800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5"/>
            <p:cNvSpPr>
              <a:spLocks noChangeShapeType="1"/>
            </p:cNvSpPr>
            <p:nvPr/>
          </p:nvSpPr>
          <p:spPr bwMode="auto">
            <a:xfrm flipH="1" flipV="1">
              <a:off x="1868671" y="2324084"/>
              <a:ext cx="262553" cy="25400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6"/>
            <p:cNvSpPr>
              <a:spLocks noChangeShapeType="1"/>
            </p:cNvSpPr>
            <p:nvPr/>
          </p:nvSpPr>
          <p:spPr bwMode="auto">
            <a:xfrm flipV="1">
              <a:off x="2317454" y="2252646"/>
              <a:ext cx="149594" cy="43180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7"/>
            <p:cNvSpPr>
              <a:spLocks noChangeShapeType="1"/>
            </p:cNvSpPr>
            <p:nvPr/>
          </p:nvSpPr>
          <p:spPr bwMode="auto">
            <a:xfrm flipH="1" flipV="1">
              <a:off x="1569482" y="3260709"/>
              <a:ext cx="523581" cy="360362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8"/>
            <p:cNvSpPr>
              <a:spLocks noChangeShapeType="1"/>
            </p:cNvSpPr>
            <p:nvPr/>
          </p:nvSpPr>
          <p:spPr bwMode="auto">
            <a:xfrm flipV="1">
              <a:off x="1793874" y="3260709"/>
              <a:ext cx="375512" cy="365125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9"/>
            <p:cNvSpPr>
              <a:spLocks noChangeShapeType="1"/>
            </p:cNvSpPr>
            <p:nvPr/>
          </p:nvSpPr>
          <p:spPr bwMode="auto">
            <a:xfrm>
              <a:off x="2317454" y="3332146"/>
              <a:ext cx="85482" cy="417513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10"/>
            <p:cNvSpPr>
              <a:spLocks noChangeShapeType="1"/>
            </p:cNvSpPr>
            <p:nvPr/>
          </p:nvSpPr>
          <p:spPr bwMode="auto">
            <a:xfrm flipV="1">
              <a:off x="2477734" y="3476609"/>
              <a:ext cx="590745" cy="331787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11"/>
            <p:cNvSpPr>
              <a:spLocks noChangeShapeType="1"/>
            </p:cNvSpPr>
            <p:nvPr/>
          </p:nvSpPr>
          <p:spPr bwMode="auto">
            <a:xfrm flipH="1" flipV="1">
              <a:off x="2692967" y="3189271"/>
              <a:ext cx="58006" cy="57150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12"/>
            <p:cNvSpPr>
              <a:spLocks noChangeShapeType="1"/>
            </p:cNvSpPr>
            <p:nvPr/>
          </p:nvSpPr>
          <p:spPr bwMode="auto">
            <a:xfrm flipV="1">
              <a:off x="3132591" y="3173396"/>
              <a:ext cx="132804" cy="50800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Oval 27"/>
            <p:cNvSpPr>
              <a:spLocks noChangeArrowheads="1"/>
            </p:cNvSpPr>
            <p:nvPr/>
          </p:nvSpPr>
          <p:spPr bwMode="auto">
            <a:xfrm>
              <a:off x="1418362" y="1965309"/>
              <a:ext cx="2250021" cy="2105025"/>
            </a:xfrm>
            <a:prstGeom prst="ellips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GB" sz="2000">
                <a:latin typeface="Verdana" pitchFamily="34" charset="0"/>
              </a:endParaRPr>
            </a:p>
          </p:txBody>
        </p:sp>
      </p:grpSp>
      <p:sp>
        <p:nvSpPr>
          <p:cNvPr id="34" name="Rectangle 30"/>
          <p:cNvSpPr>
            <a:spLocks noChangeArrowheads="1"/>
          </p:cNvSpPr>
          <p:nvPr/>
        </p:nvSpPr>
        <p:spPr bwMode="auto">
          <a:xfrm>
            <a:off x="385062" y="4195467"/>
            <a:ext cx="3888432" cy="2007047"/>
          </a:xfrm>
          <a:prstGeom prst="rect">
            <a:avLst/>
          </a:prstGeom>
          <a:noFill/>
          <a:ln w="3175" cap="rnd">
            <a:noFill/>
            <a:prstDash val="sysDot"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ja-JP" b="1" u="sng" dirty="0" err="1">
                <a:latin typeface="Trebuchet MS" pitchFamily="34" charset="0"/>
              </a:rPr>
              <a:t>Fokus</a:t>
            </a:r>
            <a:r>
              <a:rPr lang="en-US" altLang="ja-JP" b="1" u="sng" dirty="0">
                <a:latin typeface="Trebuchet MS" pitchFamily="34" charset="0"/>
              </a:rPr>
              <a:t> </a:t>
            </a:r>
            <a:r>
              <a:rPr lang="en-US" altLang="ja-JP" b="1" u="sng" dirty="0" err="1">
                <a:latin typeface="Trebuchet MS" pitchFamily="34" charset="0"/>
              </a:rPr>
              <a:t>pada</a:t>
            </a:r>
            <a:r>
              <a:rPr lang="en-US" altLang="ja-JP" b="1" u="sng" dirty="0">
                <a:latin typeface="Trebuchet MS" pitchFamily="34" charset="0"/>
              </a:rPr>
              <a:t> target </a:t>
            </a:r>
            <a:r>
              <a:rPr lang="en-US" altLang="ja-JP" b="1" u="sng" dirty="0" err="1">
                <a:latin typeface="Trebuchet MS" pitchFamily="34" charset="0"/>
              </a:rPr>
              <a:t>departemen</a:t>
            </a:r>
            <a:r>
              <a:rPr lang="en-US" altLang="ja-JP" b="1" u="sng" dirty="0">
                <a:latin typeface="Trebuchet MS" pitchFamily="34" charset="0"/>
              </a:rPr>
              <a:t>  </a:t>
            </a:r>
          </a:p>
          <a:p>
            <a:pPr algn="ctr" eaLnBrk="0" hangingPunct="0"/>
            <a:endParaRPr lang="en-US" altLang="ja-JP" sz="800" b="1" dirty="0">
              <a:latin typeface="Trebuchet MS" pitchFamily="34" charset="0"/>
            </a:endParaRPr>
          </a:p>
          <a:p>
            <a:pPr marL="169863" indent="-169863" eaLnBrk="0" hangingPunct="0">
              <a:buFont typeface="Arial" pitchFamily="34" charset="0"/>
              <a:buChar char="•"/>
            </a:pPr>
            <a:r>
              <a:rPr lang="en-US" altLang="ja-JP" sz="1600" dirty="0" err="1">
                <a:latin typeface="Trebuchet MS" pitchFamily="34" charset="0"/>
              </a:rPr>
              <a:t>Mengembangkan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proses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berdasarkan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kacamata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departemen</a:t>
            </a:r>
            <a:r>
              <a:rPr lang="en-US" altLang="ja-JP" sz="1600" dirty="0">
                <a:latin typeface="Trebuchet MS" pitchFamily="34" charset="0"/>
              </a:rPr>
              <a:t> </a:t>
            </a:r>
          </a:p>
          <a:p>
            <a:pPr marL="169863" indent="-169863" eaLnBrk="0" hangingPunct="0">
              <a:buFont typeface="Arial" pitchFamily="34" charset="0"/>
              <a:buChar char="•"/>
            </a:pPr>
            <a:r>
              <a:rPr lang="en-US" altLang="ja-JP" sz="1600" dirty="0" err="1">
                <a:latin typeface="Trebuchet MS" pitchFamily="34" charset="0"/>
              </a:rPr>
              <a:t>Secara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naluriah</a:t>
            </a:r>
            <a:r>
              <a:rPr lang="en-US" altLang="ja-JP" sz="1600" dirty="0">
                <a:latin typeface="Trebuchet MS" pitchFamily="34" charset="0"/>
              </a:rPr>
              <a:t>, </a:t>
            </a:r>
            <a:r>
              <a:rPr lang="en-US" altLang="ja-JP" sz="1600" dirty="0" err="1">
                <a:latin typeface="Trebuchet MS" pitchFamily="34" charset="0"/>
              </a:rPr>
              <a:t>akan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mengembangkan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sistem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untuk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mencapai</a:t>
            </a:r>
            <a:r>
              <a:rPr lang="en-US" altLang="ja-JP" sz="1600" dirty="0">
                <a:latin typeface="Trebuchet MS" pitchFamily="34" charset="0"/>
              </a:rPr>
              <a:t> target </a:t>
            </a:r>
            <a:r>
              <a:rPr lang="en-US" altLang="ja-JP" sz="1600" dirty="0" err="1">
                <a:latin typeface="Trebuchet MS" pitchFamily="34" charset="0"/>
              </a:rPr>
              <a:t>departemen</a:t>
            </a:r>
            <a:r>
              <a:rPr lang="en-US" altLang="ja-JP" sz="1600" dirty="0">
                <a:latin typeface="Trebuchet MS" pitchFamily="34" charset="0"/>
              </a:rPr>
              <a:t> </a:t>
            </a:r>
          </a:p>
          <a:p>
            <a:pPr marL="169863" indent="-169863" eaLnBrk="0" hangingPunct="0">
              <a:buFont typeface="Arial" pitchFamily="34" charset="0"/>
              <a:buChar char="•"/>
            </a:pPr>
            <a:endParaRPr lang="en-US" altLang="ja-JP" sz="800" dirty="0">
              <a:latin typeface="Trebuchet MS" pitchFamily="34" charset="0"/>
            </a:endParaRPr>
          </a:p>
        </p:txBody>
      </p:sp>
      <p:sp>
        <p:nvSpPr>
          <p:cNvPr id="35" name="Rectangle 31"/>
          <p:cNvSpPr>
            <a:spLocks noChangeArrowheads="1"/>
          </p:cNvSpPr>
          <p:nvPr/>
        </p:nvSpPr>
        <p:spPr bwMode="auto">
          <a:xfrm>
            <a:off x="4595820" y="4149080"/>
            <a:ext cx="4898244" cy="1800225"/>
          </a:xfrm>
          <a:prstGeom prst="rect">
            <a:avLst/>
          </a:prstGeom>
          <a:noFill/>
          <a:ln w="3175" cap="rnd">
            <a:noFill/>
            <a:prstDash val="sysDot"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ja-JP" b="1" u="sng" dirty="0" err="1">
                <a:latin typeface="Trebuchet MS" pitchFamily="34" charset="0"/>
              </a:rPr>
              <a:t>Fokus</a:t>
            </a:r>
            <a:r>
              <a:rPr lang="en-US" altLang="ja-JP" b="1" u="sng" dirty="0">
                <a:latin typeface="Trebuchet MS" pitchFamily="34" charset="0"/>
              </a:rPr>
              <a:t> </a:t>
            </a:r>
            <a:r>
              <a:rPr lang="en-US" altLang="ja-JP" b="1" u="sng" dirty="0" err="1">
                <a:latin typeface="Trebuchet MS" pitchFamily="34" charset="0"/>
              </a:rPr>
              <a:t>pada</a:t>
            </a:r>
            <a:r>
              <a:rPr lang="en-US" altLang="ja-JP" b="1" u="sng" dirty="0">
                <a:latin typeface="Trebuchet MS" pitchFamily="34" charset="0"/>
              </a:rPr>
              <a:t> </a:t>
            </a:r>
            <a:r>
              <a:rPr lang="en-US" altLang="ja-JP" b="1" u="sng" dirty="0" err="1">
                <a:latin typeface="Trebuchet MS" pitchFamily="34" charset="0"/>
              </a:rPr>
              <a:t>Proses</a:t>
            </a:r>
            <a:r>
              <a:rPr lang="en-US" altLang="ja-JP" b="1" u="sng" dirty="0">
                <a:latin typeface="Trebuchet MS" pitchFamily="34" charset="0"/>
              </a:rPr>
              <a:t> </a:t>
            </a:r>
          </a:p>
          <a:p>
            <a:pPr algn="ctr" eaLnBrk="0" hangingPunct="0"/>
            <a:endParaRPr lang="en-US" altLang="ja-JP" sz="800" b="1" dirty="0">
              <a:latin typeface="Trebuchet MS" pitchFamily="34" charset="0"/>
            </a:endParaRPr>
          </a:p>
          <a:p>
            <a:pPr marL="169863" indent="-169863" eaLnBrk="0" hangingPunct="0">
              <a:buFont typeface="Arial" pitchFamily="34" charset="0"/>
              <a:buChar char="•"/>
            </a:pPr>
            <a:r>
              <a:rPr lang="en-US" altLang="ja-JP" sz="1600" dirty="0" err="1">
                <a:latin typeface="Trebuchet MS" pitchFamily="34" charset="0"/>
              </a:rPr>
              <a:t>Mengembangkan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Proses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Berdasarkan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kacamata</a:t>
            </a:r>
            <a:r>
              <a:rPr lang="en-US" altLang="ja-JP" sz="1600" dirty="0">
                <a:latin typeface="Trebuchet MS" pitchFamily="34" charset="0"/>
              </a:rPr>
              <a:t> Perusahaan  </a:t>
            </a:r>
          </a:p>
          <a:p>
            <a:pPr marL="169863" indent="-169863" eaLnBrk="0" hangingPunct="0">
              <a:buFont typeface="Arial" pitchFamily="34" charset="0"/>
              <a:buChar char="•"/>
            </a:pPr>
            <a:r>
              <a:rPr lang="en-US" altLang="ja-JP" sz="1600" dirty="0">
                <a:latin typeface="Trebuchet MS" pitchFamily="34" charset="0"/>
              </a:rPr>
              <a:t>Target : </a:t>
            </a:r>
            <a:r>
              <a:rPr lang="en-US" altLang="ja-JP" sz="1600" dirty="0" err="1">
                <a:latin typeface="Trebuchet MS" pitchFamily="34" charset="0"/>
              </a:rPr>
              <a:t>memberikan</a:t>
            </a:r>
            <a:r>
              <a:rPr lang="en-US" altLang="ja-JP" sz="1600" dirty="0">
                <a:latin typeface="Trebuchet MS" pitchFamily="34" charset="0"/>
              </a:rPr>
              <a:t> input yang </a:t>
            </a:r>
            <a:r>
              <a:rPr lang="en-US" altLang="ja-JP" sz="1600" dirty="0" err="1">
                <a:latin typeface="Trebuchet MS" pitchFamily="34" charset="0"/>
              </a:rPr>
              <a:t>baik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ke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proses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berikutnya</a:t>
            </a:r>
            <a:r>
              <a:rPr lang="en-US" altLang="ja-JP" sz="1600" dirty="0">
                <a:latin typeface="Trebuchet MS" pitchFamily="34" charset="0"/>
              </a:rPr>
              <a:t> 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4448944" y="2005633"/>
            <a:ext cx="0" cy="4032448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35"/>
          <p:cNvGrpSpPr/>
          <p:nvPr/>
        </p:nvGrpSpPr>
        <p:grpSpPr>
          <a:xfrm>
            <a:off x="1144307" y="1117234"/>
            <a:ext cx="3688819" cy="420360"/>
            <a:chOff x="5324735" y="2579486"/>
            <a:chExt cx="642010" cy="420360"/>
          </a:xfrm>
        </p:grpSpPr>
        <p:sp>
          <p:nvSpPr>
            <p:cNvPr id="38" name="Pentagon 37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Pendekatan</a:t>
              </a:r>
              <a:r>
                <a:rPr lang="en-US" dirty="0"/>
                <a:t> </a:t>
              </a:r>
              <a:r>
                <a:rPr lang="en-US" dirty="0" err="1"/>
                <a:t>Departemen</a:t>
              </a:r>
              <a:r>
                <a:rPr lang="en-US" dirty="0"/>
                <a:t>  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5324735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Freeform 39"/>
            <p:cNvSpPr/>
            <p:nvPr/>
          </p:nvSpPr>
          <p:spPr>
            <a:xfrm>
              <a:off x="5332234" y="2613949"/>
              <a:ext cx="620453" cy="342072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554052 w 566057"/>
                <a:gd name="connsiteY3" fmla="*/ 369182 h 369182"/>
                <a:gd name="connsiteX4" fmla="*/ 0 w 566057"/>
                <a:gd name="connsiteY4" fmla="*/ 359228 h 369182"/>
                <a:gd name="connsiteX0" fmla="*/ 21771 w 578457"/>
                <a:gd name="connsiteY0" fmla="*/ 0 h 369182"/>
                <a:gd name="connsiteX1" fmla="*/ 497980 w 578457"/>
                <a:gd name="connsiteY1" fmla="*/ 9953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21771 w 578457"/>
                <a:gd name="connsiteY0" fmla="*/ 0 h 369182"/>
                <a:gd name="connsiteX1" fmla="*/ 548956 w 578457"/>
                <a:gd name="connsiteY1" fmla="*/ 19091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21771 w 578457"/>
                <a:gd name="connsiteY0" fmla="*/ 0 h 369182"/>
                <a:gd name="connsiteX1" fmla="*/ 555845 w 578457"/>
                <a:gd name="connsiteY1" fmla="*/ 28229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0 w 580108"/>
                <a:gd name="connsiteY0" fmla="*/ 0 h 369182"/>
                <a:gd name="connsiteX1" fmla="*/ 557496 w 580108"/>
                <a:gd name="connsiteY1" fmla="*/ 28229 h 369182"/>
                <a:gd name="connsiteX2" fmla="*/ 580108 w 580108"/>
                <a:gd name="connsiteY2" fmla="*/ 183309 h 369182"/>
                <a:gd name="connsiteX3" fmla="*/ 555703 w 580108"/>
                <a:gd name="connsiteY3" fmla="*/ 369182 h 369182"/>
                <a:gd name="connsiteX4" fmla="*/ 1651 w 580108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108" h="369182">
                  <a:moveTo>
                    <a:pt x="0" y="0"/>
                  </a:moveTo>
                  <a:lnTo>
                    <a:pt x="557496" y="28229"/>
                  </a:lnTo>
                  <a:lnTo>
                    <a:pt x="580108" y="183309"/>
                  </a:lnTo>
                  <a:lnTo>
                    <a:pt x="555703" y="369182"/>
                  </a:lnTo>
                  <a:lnTo>
                    <a:pt x="1651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40"/>
          <p:cNvGrpSpPr/>
          <p:nvPr/>
        </p:nvGrpSpPr>
        <p:grpSpPr>
          <a:xfrm>
            <a:off x="5721883" y="1096854"/>
            <a:ext cx="3983645" cy="420360"/>
            <a:chOff x="5324735" y="2579486"/>
            <a:chExt cx="642010" cy="420360"/>
          </a:xfrm>
        </p:grpSpPr>
        <p:sp>
          <p:nvSpPr>
            <p:cNvPr id="42" name="Pentagon 41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Pendekatan</a:t>
              </a:r>
              <a:r>
                <a:rPr lang="en-US" dirty="0"/>
                <a:t> </a:t>
              </a:r>
              <a:r>
                <a:rPr lang="en-US" dirty="0" err="1"/>
                <a:t>Proses</a:t>
              </a:r>
              <a:r>
                <a:rPr lang="en-US" dirty="0"/>
                <a:t>, </a:t>
              </a:r>
              <a:r>
                <a:rPr lang="en-US" dirty="0" err="1"/>
                <a:t>Lintas</a:t>
              </a:r>
              <a:r>
                <a:rPr lang="en-US" dirty="0"/>
                <a:t> </a:t>
              </a:r>
              <a:r>
                <a:rPr lang="en-US" dirty="0" err="1"/>
                <a:t>departemen</a:t>
              </a:r>
              <a:r>
                <a:rPr lang="en-US" dirty="0"/>
                <a:t> </a:t>
              </a: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324735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Freeform 43"/>
            <p:cNvSpPr/>
            <p:nvPr/>
          </p:nvSpPr>
          <p:spPr>
            <a:xfrm>
              <a:off x="5332234" y="2613949"/>
              <a:ext cx="620453" cy="342072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554052 w 566057"/>
                <a:gd name="connsiteY3" fmla="*/ 369182 h 369182"/>
                <a:gd name="connsiteX4" fmla="*/ 0 w 566057"/>
                <a:gd name="connsiteY4" fmla="*/ 359228 h 369182"/>
                <a:gd name="connsiteX0" fmla="*/ 21771 w 578457"/>
                <a:gd name="connsiteY0" fmla="*/ 0 h 369182"/>
                <a:gd name="connsiteX1" fmla="*/ 497980 w 578457"/>
                <a:gd name="connsiteY1" fmla="*/ 9953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21771 w 578457"/>
                <a:gd name="connsiteY0" fmla="*/ 0 h 369182"/>
                <a:gd name="connsiteX1" fmla="*/ 548956 w 578457"/>
                <a:gd name="connsiteY1" fmla="*/ 19091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21771 w 578457"/>
                <a:gd name="connsiteY0" fmla="*/ 0 h 369182"/>
                <a:gd name="connsiteX1" fmla="*/ 555845 w 578457"/>
                <a:gd name="connsiteY1" fmla="*/ 28229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0 w 580108"/>
                <a:gd name="connsiteY0" fmla="*/ 0 h 369182"/>
                <a:gd name="connsiteX1" fmla="*/ 557496 w 580108"/>
                <a:gd name="connsiteY1" fmla="*/ 28229 h 369182"/>
                <a:gd name="connsiteX2" fmla="*/ 580108 w 580108"/>
                <a:gd name="connsiteY2" fmla="*/ 183309 h 369182"/>
                <a:gd name="connsiteX3" fmla="*/ 555703 w 580108"/>
                <a:gd name="connsiteY3" fmla="*/ 369182 h 369182"/>
                <a:gd name="connsiteX4" fmla="*/ 1651 w 580108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108" h="369182">
                  <a:moveTo>
                    <a:pt x="0" y="0"/>
                  </a:moveTo>
                  <a:lnTo>
                    <a:pt x="557496" y="28229"/>
                  </a:lnTo>
                  <a:lnTo>
                    <a:pt x="580108" y="183309"/>
                  </a:lnTo>
                  <a:lnTo>
                    <a:pt x="555703" y="369182"/>
                  </a:lnTo>
                  <a:lnTo>
                    <a:pt x="1651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/>
          <p:cNvCxnSpPr/>
          <p:nvPr/>
        </p:nvCxnSpPr>
        <p:spPr>
          <a:xfrm>
            <a:off x="247498" y="1810376"/>
            <a:ext cx="9082428" cy="3444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Freeform 14"/>
          <p:cNvSpPr>
            <a:spLocks/>
          </p:cNvSpPr>
          <p:nvPr/>
        </p:nvSpPr>
        <p:spPr bwMode="auto">
          <a:xfrm>
            <a:off x="3659446" y="2771813"/>
            <a:ext cx="1701261" cy="676275"/>
          </a:xfrm>
          <a:custGeom>
            <a:avLst/>
            <a:gdLst>
              <a:gd name="T0" fmla="*/ 2147483647 w 1349"/>
              <a:gd name="T1" fmla="*/ 0 h 620"/>
              <a:gd name="T2" fmla="*/ 2147483647 w 1349"/>
              <a:gd name="T3" fmla="*/ 2147483647 h 620"/>
              <a:gd name="T4" fmla="*/ 0 w 1349"/>
              <a:gd name="T5" fmla="*/ 2147483647 h 620"/>
              <a:gd name="T6" fmla="*/ 0 w 1349"/>
              <a:gd name="T7" fmla="*/ 2147483647 h 620"/>
              <a:gd name="T8" fmla="*/ 2147483647 w 1349"/>
              <a:gd name="T9" fmla="*/ 2147483647 h 620"/>
              <a:gd name="T10" fmla="*/ 2147483647 w 1349"/>
              <a:gd name="T11" fmla="*/ 2147483647 h 620"/>
              <a:gd name="T12" fmla="*/ 2147483647 w 1349"/>
              <a:gd name="T13" fmla="*/ 2147483647 h 620"/>
              <a:gd name="T14" fmla="*/ 2147483647 w 1349"/>
              <a:gd name="T15" fmla="*/ 0 h 6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9"/>
              <a:gd name="T25" fmla="*/ 0 h 620"/>
              <a:gd name="T26" fmla="*/ 1349 w 1349"/>
              <a:gd name="T27" fmla="*/ 620 h 62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9" h="620">
                <a:moveTo>
                  <a:pt x="1011" y="0"/>
                </a:moveTo>
                <a:lnTo>
                  <a:pt x="1011" y="155"/>
                </a:lnTo>
                <a:lnTo>
                  <a:pt x="0" y="155"/>
                </a:lnTo>
                <a:lnTo>
                  <a:pt x="0" y="466"/>
                </a:lnTo>
                <a:lnTo>
                  <a:pt x="1011" y="466"/>
                </a:lnTo>
                <a:lnTo>
                  <a:pt x="1011" y="620"/>
                </a:lnTo>
                <a:lnTo>
                  <a:pt x="1349" y="311"/>
                </a:lnTo>
                <a:lnTo>
                  <a:pt x="1011" y="0"/>
                </a:lnTo>
                <a:close/>
              </a:path>
            </a:pathLst>
          </a:custGeom>
          <a:gradFill rotWithShape="0">
            <a:gsLst>
              <a:gs pos="0">
                <a:srgbClr val="66CCFF"/>
              </a:gs>
              <a:gs pos="50000">
                <a:srgbClr val="000099"/>
              </a:gs>
              <a:gs pos="100000">
                <a:srgbClr val="66CCFF"/>
              </a:gs>
            </a:gsLst>
            <a:lin ang="2700000" scaled="1"/>
          </a:gradFill>
          <a:ln w="38100">
            <a:solidFill>
              <a:srgbClr val="000099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53" name="Rectangle 52"/>
          <p:cNvSpPr/>
          <p:nvPr/>
        </p:nvSpPr>
        <p:spPr>
          <a:xfrm>
            <a:off x="0" y="6461300"/>
            <a:ext cx="9906000" cy="3967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0" y="6510284"/>
            <a:ext cx="9906000" cy="1506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xmlns="" id="{039B6580-6B93-4FAC-A44E-2D6EF0D1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063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3846E-6 -2.22222E-6 L 0.05016 0.0046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33" grpId="0" animBg="1"/>
      <p:bldP spid="34" grpId="0"/>
      <p:bldP spid="35" grpId="0"/>
      <p:bldP spid="7" grpId="0" animBg="1"/>
      <p:bldP spid="7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130224"/>
            <a:ext cx="5025008" cy="4727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0" name="TextBox 4"/>
          <p:cNvSpPr txBox="1">
            <a:spLocks noChangeArrowheads="1"/>
          </p:cNvSpPr>
          <p:nvPr/>
        </p:nvSpPr>
        <p:spPr bwMode="auto">
          <a:xfrm>
            <a:off x="257809" y="1242821"/>
            <a:ext cx="93330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 err="1">
                <a:solidFill>
                  <a:srgbClr val="C00000"/>
                </a:solidFill>
              </a:rPr>
              <a:t>Konsep</a:t>
            </a:r>
            <a:r>
              <a:rPr lang="en-US" sz="2000" b="1" dirty="0">
                <a:solidFill>
                  <a:srgbClr val="C00000"/>
                </a:solidFill>
              </a:rPr>
              <a:t> lama = </a:t>
            </a:r>
            <a:r>
              <a:rPr lang="en-US" sz="2000" b="1" dirty="0" err="1">
                <a:solidFill>
                  <a:srgbClr val="C00000"/>
                </a:solidFill>
              </a:rPr>
              <a:t>tulis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 err="1">
                <a:solidFill>
                  <a:srgbClr val="C00000"/>
                </a:solidFill>
              </a:rPr>
              <a:t>apa</a:t>
            </a:r>
            <a:r>
              <a:rPr lang="en-US" sz="2000" b="1" dirty="0">
                <a:solidFill>
                  <a:srgbClr val="C00000"/>
                </a:solidFill>
              </a:rPr>
              <a:t> yang </a:t>
            </a:r>
            <a:r>
              <a:rPr lang="en-US" sz="2000" b="1" dirty="0" err="1">
                <a:solidFill>
                  <a:srgbClr val="C00000"/>
                </a:solidFill>
              </a:rPr>
              <a:t>kamu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 err="1">
                <a:solidFill>
                  <a:srgbClr val="C00000"/>
                </a:solidFill>
              </a:rPr>
              <a:t>kerjakan</a:t>
            </a:r>
            <a:r>
              <a:rPr lang="en-US" sz="2000" b="1" dirty="0">
                <a:solidFill>
                  <a:srgbClr val="C00000"/>
                </a:solidFill>
              </a:rPr>
              <a:t>, </a:t>
            </a:r>
            <a:r>
              <a:rPr lang="en-US" sz="2000" b="1" dirty="0" err="1">
                <a:solidFill>
                  <a:srgbClr val="C00000"/>
                </a:solidFill>
              </a:rPr>
              <a:t>kerjakan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 err="1">
                <a:solidFill>
                  <a:srgbClr val="C00000"/>
                </a:solidFill>
              </a:rPr>
              <a:t>apa</a:t>
            </a:r>
            <a:r>
              <a:rPr lang="en-US" sz="2000" b="1" dirty="0">
                <a:solidFill>
                  <a:srgbClr val="C00000"/>
                </a:solidFill>
              </a:rPr>
              <a:t> yang </a:t>
            </a:r>
            <a:r>
              <a:rPr lang="en-US" sz="2000" b="1" dirty="0" err="1">
                <a:solidFill>
                  <a:srgbClr val="C00000"/>
                </a:solidFill>
              </a:rPr>
              <a:t>kamu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 err="1">
                <a:solidFill>
                  <a:srgbClr val="C00000"/>
                </a:solidFill>
              </a:rPr>
              <a:t>tulis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pSp>
        <p:nvGrpSpPr>
          <p:cNvPr id="16384" name="Group 16383"/>
          <p:cNvGrpSpPr/>
          <p:nvPr/>
        </p:nvGrpSpPr>
        <p:grpSpPr>
          <a:xfrm>
            <a:off x="770135" y="1069356"/>
            <a:ext cx="8215312" cy="714375"/>
            <a:chOff x="1171608" y="1142989"/>
            <a:chExt cx="8215312" cy="714375"/>
          </a:xfrm>
        </p:grpSpPr>
        <p:cxnSp>
          <p:nvCxnSpPr>
            <p:cNvPr id="16391" name="Straight Connector 8"/>
            <p:cNvCxnSpPr>
              <a:cxnSpLocks noChangeShapeType="1"/>
            </p:cNvCxnSpPr>
            <p:nvPr/>
          </p:nvCxnSpPr>
          <p:spPr bwMode="auto">
            <a:xfrm>
              <a:off x="1171608" y="1142989"/>
              <a:ext cx="8143875" cy="714375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92" name="Straight Connector 6"/>
            <p:cNvCxnSpPr>
              <a:cxnSpLocks noChangeShapeType="1"/>
            </p:cNvCxnSpPr>
            <p:nvPr/>
          </p:nvCxnSpPr>
          <p:spPr bwMode="auto">
            <a:xfrm flipV="1">
              <a:off x="1171608" y="1142989"/>
              <a:ext cx="8215312" cy="714375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1" name="WordArt 4"/>
          <p:cNvSpPr>
            <a:spLocks noChangeArrowheads="1" noChangeShapeType="1" noTextEdit="1"/>
          </p:cNvSpPr>
          <p:nvPr/>
        </p:nvSpPr>
        <p:spPr bwMode="auto">
          <a:xfrm>
            <a:off x="2309815" y="263508"/>
            <a:ext cx="5235575" cy="736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000" b="1" kern="10" dirty="0" err="1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Lucida Sans"/>
              </a:rPr>
              <a:t>Membuat</a:t>
            </a:r>
            <a:r>
              <a:rPr lang="en-US" sz="4000" b="1" kern="10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Lucida Sans"/>
              </a:rPr>
              <a:t> Sistem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25008" y="2130226"/>
            <a:ext cx="4880992" cy="46714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01" name="Group 16400"/>
          <p:cNvGrpSpPr/>
          <p:nvPr/>
        </p:nvGrpSpPr>
        <p:grpSpPr>
          <a:xfrm>
            <a:off x="6058537" y="3429000"/>
            <a:ext cx="3198311" cy="1017404"/>
            <a:chOff x="6058535" y="3429000"/>
            <a:chExt cx="3198311" cy="1017404"/>
          </a:xfrm>
        </p:grpSpPr>
        <p:sp>
          <p:nvSpPr>
            <p:cNvPr id="22" name="Rectangle 21"/>
            <p:cNvSpPr/>
            <p:nvPr/>
          </p:nvSpPr>
          <p:spPr>
            <a:xfrm>
              <a:off x="6078859" y="3429000"/>
              <a:ext cx="290658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4800" dirty="0">
                  <a:ln>
                    <a:solidFill>
                      <a:schemeClr val="tx1"/>
                    </a:solidFill>
                  </a:ln>
                  <a:solidFill>
                    <a:srgbClr val="33CC33"/>
                  </a:solidFill>
                  <a:latin typeface="Impact" panose="020B0806030902050204" pitchFamily="34" charset="0"/>
                </a:rPr>
                <a:t>T</a:t>
              </a:r>
              <a:r>
                <a:rPr lang="en-US" sz="4800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ETAPKAN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58535" y="4077072"/>
              <a:ext cx="31983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standardkan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 yang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sudah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baik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6402" name="Group 16401"/>
          <p:cNvGrpSpPr/>
          <p:nvPr/>
        </p:nvGrpSpPr>
        <p:grpSpPr>
          <a:xfrm>
            <a:off x="6058535" y="4614229"/>
            <a:ext cx="3493264" cy="1058343"/>
            <a:chOff x="6058535" y="4614227"/>
            <a:chExt cx="3493264" cy="1058343"/>
          </a:xfrm>
        </p:grpSpPr>
        <p:sp>
          <p:nvSpPr>
            <p:cNvPr id="25" name="Rectangle 24"/>
            <p:cNvSpPr/>
            <p:nvPr/>
          </p:nvSpPr>
          <p:spPr>
            <a:xfrm>
              <a:off x="6058535" y="4614227"/>
              <a:ext cx="336735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4800" dirty="0">
                  <a:ln>
                    <a:solidFill>
                      <a:schemeClr val="tx1"/>
                    </a:solidFill>
                  </a:ln>
                  <a:solidFill>
                    <a:srgbClr val="33CC33"/>
                  </a:solidFill>
                  <a:latin typeface="Impact" panose="020B0806030902050204" pitchFamily="34" charset="0"/>
                </a:rPr>
                <a:t>M</a:t>
              </a:r>
              <a:r>
                <a:rPr lang="en-US" sz="4800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ODIFIKASI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58535" y="5303238"/>
              <a:ext cx="34932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perbaiki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 yang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masih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kurang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baik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1" y="5819073"/>
            <a:ext cx="9906000" cy="1055667"/>
          </a:xfrm>
          <a:prstGeom prst="rect">
            <a:avLst/>
          </a:prstGeom>
          <a:pattFill prst="dk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41742" y="6016877"/>
            <a:ext cx="787850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Modifikasi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sistem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tidak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pernah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berhenti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Ada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masalah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revisi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sistem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 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spcBef>
                <a:spcPct val="50000"/>
              </a:spcBef>
              <a:defRPr/>
            </a:pPr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Sistem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tidak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pernah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sempurna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dan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harus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terus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diperbaiki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sz="7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0" y="5921466"/>
            <a:ext cx="9906000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0" y="2220288"/>
            <a:ext cx="9906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169024" y="2220288"/>
            <a:ext cx="0" cy="370117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4880992" y="2220288"/>
            <a:ext cx="0" cy="370117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74057" y="3608787"/>
            <a:ext cx="23328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rPr>
              <a:t>KONSEP</a:t>
            </a:r>
          </a:p>
        </p:txBody>
      </p:sp>
      <p:grpSp>
        <p:nvGrpSpPr>
          <p:cNvPr id="16387" name="Group 16386"/>
          <p:cNvGrpSpPr/>
          <p:nvPr/>
        </p:nvGrpSpPr>
        <p:grpSpPr>
          <a:xfrm>
            <a:off x="709778" y="2531783"/>
            <a:ext cx="3322234" cy="2995913"/>
            <a:chOff x="709778" y="2531781"/>
            <a:chExt cx="3322234" cy="2995913"/>
          </a:xfrm>
        </p:grpSpPr>
        <p:pic>
          <p:nvPicPr>
            <p:cNvPr id="87042" name="Picture 2" descr="https://encrypted-tbn2.gstatic.com/images?q=tbn:ANd9GcQ-eEyeAJa2N87VsTnVlhe1Rk7BodjtHji1cLBOTvld_LS9BLvUi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9778" y="2531781"/>
              <a:ext cx="3322234" cy="29786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40" name="Straight Connector 39"/>
            <p:cNvCxnSpPr/>
            <p:nvPr/>
          </p:nvCxnSpPr>
          <p:spPr>
            <a:xfrm>
              <a:off x="801218" y="2531781"/>
              <a:ext cx="19432" cy="297868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909286" y="2549006"/>
              <a:ext cx="19432" cy="297868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400" name="Group 16399"/>
          <p:cNvGrpSpPr/>
          <p:nvPr/>
        </p:nvGrpSpPr>
        <p:grpSpPr>
          <a:xfrm>
            <a:off x="6090248" y="2381488"/>
            <a:ext cx="3615280" cy="987690"/>
            <a:chOff x="6090248" y="2381488"/>
            <a:chExt cx="3615280" cy="987690"/>
          </a:xfrm>
        </p:grpSpPr>
        <p:sp>
          <p:nvSpPr>
            <p:cNvPr id="8" name="Rectangle 7"/>
            <p:cNvSpPr/>
            <p:nvPr/>
          </p:nvSpPr>
          <p:spPr>
            <a:xfrm>
              <a:off x="6094099" y="2381488"/>
              <a:ext cx="176764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4800" dirty="0">
                  <a:ln>
                    <a:solidFill>
                      <a:schemeClr val="tx1"/>
                    </a:solidFill>
                  </a:ln>
                  <a:solidFill>
                    <a:srgbClr val="33CC33"/>
                  </a:solidFill>
                  <a:latin typeface="Impact" panose="020B0806030902050204" pitchFamily="34" charset="0"/>
                </a:rPr>
                <a:t>A</a:t>
              </a:r>
              <a:r>
                <a:rPr lang="en-US" sz="4800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MATI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090248" y="2999846"/>
              <a:ext cx="36152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detail system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secara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menyeluruh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448951" y="2585000"/>
            <a:ext cx="1529496" cy="420360"/>
            <a:chOff x="4448951" y="2585000"/>
            <a:chExt cx="1529496" cy="420360"/>
          </a:xfrm>
        </p:grpSpPr>
        <p:grpSp>
          <p:nvGrpSpPr>
            <p:cNvPr id="68" name="Group 67"/>
            <p:cNvGrpSpPr/>
            <p:nvPr/>
          </p:nvGrpSpPr>
          <p:grpSpPr>
            <a:xfrm>
              <a:off x="4448951" y="2585000"/>
              <a:ext cx="1529496" cy="420360"/>
              <a:chOff x="5313040" y="2579486"/>
              <a:chExt cx="653705" cy="420360"/>
            </a:xfrm>
          </p:grpSpPr>
          <p:sp>
            <p:nvSpPr>
              <p:cNvPr id="69" name="Pentagon 68"/>
              <p:cNvSpPr/>
              <p:nvPr/>
            </p:nvSpPr>
            <p:spPr>
              <a:xfrm>
                <a:off x="5324735" y="2579486"/>
                <a:ext cx="642010" cy="420360"/>
              </a:xfrm>
              <a:prstGeom prst="homePlat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Connector 69"/>
              <p:cNvCxnSpPr/>
              <p:nvPr/>
            </p:nvCxnSpPr>
            <p:spPr>
              <a:xfrm>
                <a:off x="5313040" y="2579486"/>
                <a:ext cx="0" cy="420360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  <a:effectLst>
                <a:outerShdw blurRad="76200" dist="127000" dir="4800000" sx="160000" sy="160000" rotWithShape="0">
                  <a:srgbClr val="000000">
                    <a:alpha val="82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Freeform 70"/>
              <p:cNvSpPr/>
              <p:nvPr/>
            </p:nvSpPr>
            <p:spPr>
              <a:xfrm>
                <a:off x="5334000" y="2613949"/>
                <a:ext cx="605425" cy="372658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9182">
                    <a:moveTo>
                      <a:pt x="21771" y="0"/>
                    </a:moveTo>
                    <a:lnTo>
                      <a:pt x="497980" y="9953"/>
                    </a:lnTo>
                    <a:lnTo>
                      <a:pt x="566057" y="174171"/>
                    </a:lnTo>
                    <a:lnTo>
                      <a:pt x="493431" y="369182"/>
                    </a:lnTo>
                    <a:lnTo>
                      <a:pt x="0" y="359228"/>
                    </a:lnTo>
                  </a:path>
                </a:pathLst>
              </a:custGeom>
              <a:ln w="952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3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5466700" y="2609468"/>
              <a:ext cx="382653" cy="38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4448951" y="3634318"/>
            <a:ext cx="1529496" cy="420360"/>
            <a:chOff x="4448951" y="3634318"/>
            <a:chExt cx="1529496" cy="420360"/>
          </a:xfrm>
        </p:grpSpPr>
        <p:grpSp>
          <p:nvGrpSpPr>
            <p:cNvPr id="64" name="Group 63"/>
            <p:cNvGrpSpPr/>
            <p:nvPr/>
          </p:nvGrpSpPr>
          <p:grpSpPr>
            <a:xfrm>
              <a:off x="4448951" y="3634318"/>
              <a:ext cx="1529496" cy="420360"/>
              <a:chOff x="5313040" y="2579486"/>
              <a:chExt cx="653705" cy="420360"/>
            </a:xfrm>
          </p:grpSpPr>
          <p:sp>
            <p:nvSpPr>
              <p:cNvPr id="65" name="Pentagon 64"/>
              <p:cNvSpPr/>
              <p:nvPr/>
            </p:nvSpPr>
            <p:spPr>
              <a:xfrm>
                <a:off x="5324735" y="2579486"/>
                <a:ext cx="642010" cy="420360"/>
              </a:xfrm>
              <a:prstGeom prst="homePlat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5313040" y="2579486"/>
                <a:ext cx="0" cy="420360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  <a:effectLst>
                <a:outerShdw blurRad="76200" dist="127000" dir="4800000" sx="160000" sy="160000" rotWithShape="0">
                  <a:srgbClr val="000000">
                    <a:alpha val="82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Freeform 66"/>
              <p:cNvSpPr/>
              <p:nvPr/>
            </p:nvSpPr>
            <p:spPr>
              <a:xfrm>
                <a:off x="5334000" y="2613949"/>
                <a:ext cx="605425" cy="372658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9182">
                    <a:moveTo>
                      <a:pt x="21771" y="0"/>
                    </a:moveTo>
                    <a:lnTo>
                      <a:pt x="497980" y="9953"/>
                    </a:lnTo>
                    <a:lnTo>
                      <a:pt x="566057" y="174171"/>
                    </a:lnTo>
                    <a:lnTo>
                      <a:pt x="493431" y="369182"/>
                    </a:lnTo>
                    <a:lnTo>
                      <a:pt x="0" y="359228"/>
                    </a:lnTo>
                  </a:path>
                </a:pathLst>
              </a:custGeom>
              <a:ln w="952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5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5437975" y="3655697"/>
              <a:ext cx="382653" cy="38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4448951" y="4799034"/>
            <a:ext cx="1529496" cy="420360"/>
            <a:chOff x="4448951" y="4799034"/>
            <a:chExt cx="1529496" cy="420360"/>
          </a:xfrm>
        </p:grpSpPr>
        <p:grpSp>
          <p:nvGrpSpPr>
            <p:cNvPr id="60" name="Group 59"/>
            <p:cNvGrpSpPr/>
            <p:nvPr/>
          </p:nvGrpSpPr>
          <p:grpSpPr>
            <a:xfrm>
              <a:off x="4448951" y="4799034"/>
              <a:ext cx="1529496" cy="420360"/>
              <a:chOff x="5313040" y="2579486"/>
              <a:chExt cx="653705" cy="420360"/>
            </a:xfrm>
          </p:grpSpPr>
          <p:sp>
            <p:nvSpPr>
              <p:cNvPr id="61" name="Pentagon 60"/>
              <p:cNvSpPr/>
              <p:nvPr/>
            </p:nvSpPr>
            <p:spPr>
              <a:xfrm>
                <a:off x="5324735" y="2579486"/>
                <a:ext cx="642010" cy="420360"/>
              </a:xfrm>
              <a:prstGeom prst="homePlat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/>
              <p:cNvCxnSpPr/>
              <p:nvPr/>
            </p:nvCxnSpPr>
            <p:spPr>
              <a:xfrm>
                <a:off x="5313040" y="2579486"/>
                <a:ext cx="0" cy="420360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  <a:effectLst>
                <a:outerShdw blurRad="76200" dist="127000" dir="4800000" sx="160000" sy="160000" rotWithShape="0">
                  <a:srgbClr val="000000">
                    <a:alpha val="82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Freeform 62"/>
              <p:cNvSpPr/>
              <p:nvPr/>
            </p:nvSpPr>
            <p:spPr>
              <a:xfrm>
                <a:off x="5334000" y="2613949"/>
                <a:ext cx="605425" cy="372658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9182">
                    <a:moveTo>
                      <a:pt x="21771" y="0"/>
                    </a:moveTo>
                    <a:lnTo>
                      <a:pt x="497980" y="9953"/>
                    </a:lnTo>
                    <a:lnTo>
                      <a:pt x="566057" y="174171"/>
                    </a:lnTo>
                    <a:lnTo>
                      <a:pt x="493431" y="369182"/>
                    </a:lnTo>
                    <a:lnTo>
                      <a:pt x="0" y="359228"/>
                    </a:lnTo>
                  </a:path>
                </a:pathLst>
              </a:custGeom>
              <a:ln w="952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6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5451571" y="4831916"/>
              <a:ext cx="382653" cy="38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E7C2BD6-9BA5-4530-8C68-E5AA638D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741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6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6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0" grpId="0"/>
      <p:bldP spid="11" grpId="0" animBg="1"/>
      <p:bldP spid="28" grpId="0"/>
      <p:bldP spid="3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2" y="3068960"/>
            <a:ext cx="9905999" cy="3767866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307912" y="3358136"/>
            <a:ext cx="9289031" cy="3168352"/>
            <a:chOff x="307912" y="3358136"/>
            <a:chExt cx="9289031" cy="3168352"/>
          </a:xfrm>
        </p:grpSpPr>
        <p:sp>
          <p:nvSpPr>
            <p:cNvPr id="9" name="Text Box 25"/>
            <p:cNvSpPr txBox="1">
              <a:spLocks noChangeArrowheads="1"/>
            </p:cNvSpPr>
            <p:nvPr/>
          </p:nvSpPr>
          <p:spPr bwMode="auto">
            <a:xfrm>
              <a:off x="451928" y="4359383"/>
              <a:ext cx="1231900" cy="954088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rgbClr val="969696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id-ID" sz="1400">
                  <a:latin typeface="Tahoma" pitchFamily="34" charset="0"/>
                </a:rPr>
                <a:t>Identifikasi </a:t>
              </a:r>
            </a:p>
            <a:p>
              <a:pPr algn="ctr">
                <a:spcBef>
                  <a:spcPct val="50000"/>
                </a:spcBef>
              </a:pPr>
              <a:r>
                <a:rPr lang="id-ID" sz="1400">
                  <a:latin typeface="Tahoma" pitchFamily="34" charset="0"/>
                </a:rPr>
                <a:t>proses pada</a:t>
              </a:r>
            </a:p>
            <a:p>
              <a:pPr algn="ctr">
                <a:spcBef>
                  <a:spcPct val="50000"/>
                </a:spcBef>
              </a:pPr>
              <a:r>
                <a:rPr lang="id-ID" sz="1400">
                  <a:latin typeface="Tahoma" pitchFamily="34" charset="0"/>
                </a:rPr>
                <a:t> perusahaan </a:t>
              </a:r>
            </a:p>
          </p:txBody>
        </p:sp>
        <p:sp>
          <p:nvSpPr>
            <p:cNvPr id="10" name="Text Box 26"/>
            <p:cNvSpPr txBox="1">
              <a:spLocks noChangeArrowheads="1"/>
            </p:cNvSpPr>
            <p:nvPr/>
          </p:nvSpPr>
          <p:spPr bwMode="auto">
            <a:xfrm>
              <a:off x="2374391" y="4216508"/>
              <a:ext cx="3082925" cy="1277938"/>
            </a:xfrm>
            <a:prstGeom prst="rect">
              <a:avLst/>
            </a:prstGeom>
            <a:solidFill>
              <a:srgbClr val="FFFFCC"/>
            </a:solidFill>
            <a:ln w="25400">
              <a:solidFill>
                <a:srgbClr val="969696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id-ID" sz="1400" dirty="0">
                  <a:latin typeface="Tahoma" pitchFamily="34" charset="0"/>
                </a:rPr>
                <a:t>Buat jalinan hubungan antar proses </a:t>
              </a:r>
            </a:p>
            <a:p>
              <a:pPr algn="ctr">
                <a:spcBef>
                  <a:spcPct val="50000"/>
                </a:spcBef>
              </a:pPr>
              <a:r>
                <a:rPr lang="id-ID" sz="1400" dirty="0">
                  <a:latin typeface="Tahoma" pitchFamily="34" charset="0"/>
                </a:rPr>
                <a:t>Sehingga terbentuk </a:t>
              </a:r>
            </a:p>
            <a:p>
              <a:pPr algn="ctr">
                <a:spcBef>
                  <a:spcPct val="50000"/>
                </a:spcBef>
              </a:pPr>
              <a:r>
                <a:rPr lang="id-ID" sz="1400" dirty="0">
                  <a:latin typeface="Tahoma" pitchFamily="34" charset="0"/>
                </a:rPr>
                <a:t>Kerangka proses bisnis perusahaan  </a:t>
              </a:r>
            </a:p>
            <a:p>
              <a:pPr algn="ctr">
                <a:spcBef>
                  <a:spcPct val="50000"/>
                </a:spcBef>
              </a:pPr>
              <a:r>
                <a:rPr lang="id-ID" sz="1400" dirty="0">
                  <a:latin typeface="Tahoma" pitchFamily="34" charset="0"/>
                </a:rPr>
                <a:t>(</a:t>
              </a:r>
              <a:r>
                <a:rPr lang="en-US" sz="1400" dirty="0">
                  <a:latin typeface="Tahoma" pitchFamily="34" charset="0"/>
                </a:rPr>
                <a:t>B</a:t>
              </a:r>
              <a:r>
                <a:rPr lang="id-ID" sz="1400" dirty="0">
                  <a:latin typeface="Tahoma" pitchFamily="34" charset="0"/>
                </a:rPr>
                <a:t>usiness </a:t>
              </a:r>
              <a:r>
                <a:rPr lang="en-US" sz="1400" dirty="0">
                  <a:latin typeface="Tahoma" pitchFamily="34" charset="0"/>
                </a:rPr>
                <a:t>P</a:t>
              </a:r>
              <a:r>
                <a:rPr lang="id-ID" sz="1400" dirty="0">
                  <a:latin typeface="Tahoma" pitchFamily="34" charset="0"/>
                </a:rPr>
                <a:t>rocess </a:t>
              </a:r>
              <a:r>
                <a:rPr lang="en-US" sz="1400" dirty="0">
                  <a:latin typeface="Tahoma" pitchFamily="34" charset="0"/>
                </a:rPr>
                <a:t>M</a:t>
              </a:r>
              <a:r>
                <a:rPr lang="id-ID" sz="1400" dirty="0">
                  <a:latin typeface="Tahoma" pitchFamily="34" charset="0"/>
                </a:rPr>
                <a:t>apping)</a:t>
              </a:r>
            </a:p>
          </p:txBody>
        </p:sp>
        <p:sp>
          <p:nvSpPr>
            <p:cNvPr id="11" name="Text Box 27"/>
            <p:cNvSpPr txBox="1">
              <a:spLocks noChangeArrowheads="1"/>
            </p:cNvSpPr>
            <p:nvPr/>
          </p:nvSpPr>
          <p:spPr bwMode="auto">
            <a:xfrm>
              <a:off x="7416338" y="5499792"/>
              <a:ext cx="2180605" cy="738664"/>
            </a:xfrm>
            <a:prstGeom prst="rect">
              <a:avLst/>
            </a:prstGeom>
            <a:solidFill>
              <a:srgbClr val="CCFFCC"/>
            </a:solidFill>
            <a:ln w="25400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id-ID" sz="1400" dirty="0">
                  <a:latin typeface="Tahoma" pitchFamily="34" charset="0"/>
                </a:rPr>
                <a:t>ISO 9001</a:t>
              </a:r>
              <a:r>
                <a:rPr lang="en-US" sz="1400" dirty="0">
                  <a:latin typeface="Tahoma" pitchFamily="34" charset="0"/>
                </a:rPr>
                <a:t> </a:t>
              </a:r>
              <a:r>
                <a:rPr lang="en-US" sz="1400" dirty="0" err="1">
                  <a:latin typeface="Tahoma" pitchFamily="34" charset="0"/>
                </a:rPr>
                <a:t>dan</a:t>
              </a:r>
              <a:r>
                <a:rPr lang="en-US" sz="1400" dirty="0">
                  <a:latin typeface="Tahoma" pitchFamily="34" charset="0"/>
                </a:rPr>
                <a:t> ISO/TS 16949 </a:t>
              </a:r>
              <a:r>
                <a:rPr lang="id-ID" sz="1400" dirty="0">
                  <a:latin typeface="Tahoma" pitchFamily="34" charset="0"/>
                </a:rPr>
                <a:t>sebagai salah satu referensi  </a:t>
              </a:r>
            </a:p>
          </p:txBody>
        </p:sp>
        <p:sp>
          <p:nvSpPr>
            <p:cNvPr id="12" name="Text Box 28"/>
            <p:cNvSpPr txBox="1">
              <a:spLocks noChangeArrowheads="1"/>
            </p:cNvSpPr>
            <p:nvPr/>
          </p:nvSpPr>
          <p:spPr bwMode="auto">
            <a:xfrm>
              <a:off x="6510243" y="4643547"/>
              <a:ext cx="1835205" cy="307777"/>
            </a:xfrm>
            <a:prstGeom prst="rect">
              <a:avLst/>
            </a:prstGeom>
            <a:solidFill>
              <a:srgbClr val="FFE3E3"/>
            </a:solidFill>
            <a:ln w="25400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id-ID" sz="1400" dirty="0">
                  <a:latin typeface="Tahoma" pitchFamily="34" charset="0"/>
                </a:rPr>
                <a:t>Buat detil isi proses </a:t>
              </a:r>
            </a:p>
          </p:txBody>
        </p:sp>
        <p:sp>
          <p:nvSpPr>
            <p:cNvPr id="13" name="Line 29"/>
            <p:cNvSpPr>
              <a:spLocks noChangeShapeType="1"/>
            </p:cNvSpPr>
            <p:nvPr/>
          </p:nvSpPr>
          <p:spPr bwMode="auto">
            <a:xfrm flipH="1" flipV="1">
              <a:off x="7796744" y="5014320"/>
              <a:ext cx="216024" cy="36004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30"/>
            <p:cNvSpPr>
              <a:spLocks noChangeShapeType="1"/>
            </p:cNvSpPr>
            <p:nvPr/>
          </p:nvSpPr>
          <p:spPr bwMode="auto">
            <a:xfrm>
              <a:off x="1747328" y="4786421"/>
              <a:ext cx="576263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31"/>
            <p:cNvSpPr>
              <a:spLocks noChangeShapeType="1"/>
            </p:cNvSpPr>
            <p:nvPr/>
          </p:nvSpPr>
          <p:spPr bwMode="auto">
            <a:xfrm flipV="1">
              <a:off x="5492488" y="4792770"/>
              <a:ext cx="1004379" cy="5525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 Box 35"/>
            <p:cNvSpPr txBox="1">
              <a:spLocks noChangeArrowheads="1"/>
            </p:cNvSpPr>
            <p:nvPr/>
          </p:nvSpPr>
          <p:spPr bwMode="auto">
            <a:xfrm>
              <a:off x="6068552" y="5602396"/>
              <a:ext cx="1060450" cy="630237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969696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id-ID" sz="1400" dirty="0">
                  <a:solidFill>
                    <a:schemeClr val="bg1"/>
                  </a:solidFill>
                  <a:latin typeface="Tahoma" pitchFamily="34" charset="0"/>
                </a:rPr>
                <a:t>Masalah </a:t>
              </a:r>
            </a:p>
            <a:p>
              <a:pPr algn="ctr">
                <a:spcBef>
                  <a:spcPct val="50000"/>
                </a:spcBef>
              </a:pPr>
              <a:r>
                <a:rPr lang="id-ID" sz="1400" dirty="0">
                  <a:solidFill>
                    <a:schemeClr val="bg1"/>
                  </a:solidFill>
                  <a:latin typeface="Tahoma" pitchFamily="34" charset="0"/>
                </a:rPr>
                <a:t>Sehari-hari</a:t>
              </a:r>
            </a:p>
          </p:txBody>
        </p:sp>
        <p:sp>
          <p:nvSpPr>
            <p:cNvPr id="18" name="Line 36"/>
            <p:cNvSpPr>
              <a:spLocks noChangeShapeType="1"/>
            </p:cNvSpPr>
            <p:nvPr/>
          </p:nvSpPr>
          <p:spPr bwMode="auto">
            <a:xfrm flipV="1">
              <a:off x="6860640" y="5014320"/>
              <a:ext cx="203888" cy="444618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 Box 37"/>
            <p:cNvSpPr txBox="1">
              <a:spLocks noChangeArrowheads="1"/>
            </p:cNvSpPr>
            <p:nvPr/>
          </p:nvSpPr>
          <p:spPr bwMode="auto">
            <a:xfrm>
              <a:off x="5708512" y="3358136"/>
              <a:ext cx="1797103" cy="630942"/>
            </a:xfrm>
            <a:prstGeom prst="rect">
              <a:avLst/>
            </a:prstGeom>
            <a:solidFill>
              <a:srgbClr val="C5E2FF"/>
            </a:solidFill>
            <a:ln w="25400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Tahoma" pitchFamily="34" charset="0"/>
                </a:rPr>
                <a:t>Corporate </a:t>
              </a:r>
            </a:p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Tahoma" pitchFamily="34" charset="0"/>
                </a:rPr>
                <a:t>Standard</a:t>
              </a:r>
              <a:endParaRPr lang="id-ID" sz="1400" dirty="0">
                <a:latin typeface="Tahoma" pitchFamily="34" charset="0"/>
              </a:endParaRPr>
            </a:p>
          </p:txBody>
        </p:sp>
        <p:sp>
          <p:nvSpPr>
            <p:cNvPr id="20" name="Line 38"/>
            <p:cNvSpPr>
              <a:spLocks noChangeShapeType="1"/>
            </p:cNvSpPr>
            <p:nvPr/>
          </p:nvSpPr>
          <p:spPr bwMode="auto">
            <a:xfrm>
              <a:off x="6788632" y="4078216"/>
              <a:ext cx="432048" cy="504056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 Box 27"/>
            <p:cNvSpPr txBox="1">
              <a:spLocks noChangeArrowheads="1"/>
            </p:cNvSpPr>
            <p:nvPr/>
          </p:nvSpPr>
          <p:spPr bwMode="auto">
            <a:xfrm>
              <a:off x="7724736" y="3358136"/>
              <a:ext cx="1835206" cy="523220"/>
            </a:xfrm>
            <a:prstGeom prst="rect">
              <a:avLst/>
            </a:prstGeom>
            <a:solidFill>
              <a:srgbClr val="CCFFCC"/>
            </a:solidFill>
            <a:ln w="25400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id-ID" sz="1400" dirty="0" smtClean="0">
                  <a:latin typeface="Tahoma" pitchFamily="34" charset="0"/>
                </a:rPr>
                <a:t>AS9120B</a:t>
              </a:r>
              <a:r>
                <a:rPr lang="en-US" sz="1400" dirty="0" smtClean="0">
                  <a:latin typeface="Tahoma" pitchFamily="34" charset="0"/>
                </a:rPr>
                <a:t> </a:t>
              </a:r>
              <a:r>
                <a:rPr lang="id-ID" sz="1400" dirty="0">
                  <a:latin typeface="Tahoma" pitchFamily="34" charset="0"/>
                </a:rPr>
                <a:t>sebagai salah satu referensi  </a:t>
              </a:r>
            </a:p>
          </p:txBody>
        </p:sp>
        <p:sp>
          <p:nvSpPr>
            <p:cNvPr id="22" name="Line 38"/>
            <p:cNvSpPr>
              <a:spLocks noChangeShapeType="1"/>
            </p:cNvSpPr>
            <p:nvPr/>
          </p:nvSpPr>
          <p:spPr bwMode="auto">
            <a:xfrm flipH="1">
              <a:off x="7724736" y="4006208"/>
              <a:ext cx="360040" cy="576064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307912" y="3790184"/>
              <a:ext cx="5400600" cy="2088232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4430" y="6157156"/>
              <a:ext cx="4527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/>
                <a:t>Merancang</a:t>
              </a:r>
              <a:r>
                <a:rPr lang="en-US" u="sng" dirty="0"/>
                <a:t> </a:t>
              </a:r>
              <a:r>
                <a:rPr lang="en-US" u="sng" dirty="0" err="1"/>
                <a:t>Bisnis</a:t>
              </a:r>
              <a:r>
                <a:rPr lang="en-US" u="sng" dirty="0"/>
                <a:t> </a:t>
              </a:r>
              <a:r>
                <a:rPr lang="en-US" u="sng" dirty="0" err="1"/>
                <a:t>Proses</a:t>
              </a:r>
              <a:r>
                <a:rPr lang="en-US" u="sng" dirty="0"/>
                <a:t> </a:t>
              </a:r>
              <a:r>
                <a:rPr lang="en-US" u="sng" dirty="0" err="1"/>
                <a:t>Terlebih</a:t>
              </a:r>
              <a:r>
                <a:rPr lang="en-US" u="sng" dirty="0"/>
                <a:t> </a:t>
              </a:r>
              <a:r>
                <a:rPr lang="en-US" u="sng" dirty="0" err="1"/>
                <a:t>Dahulu</a:t>
              </a:r>
              <a:endParaRPr lang="en-US" u="sng" dirty="0"/>
            </a:p>
          </p:txBody>
        </p:sp>
        <p:sp>
          <p:nvSpPr>
            <p:cNvPr id="25" name="Up Arrow 24"/>
            <p:cNvSpPr/>
            <p:nvPr/>
          </p:nvSpPr>
          <p:spPr>
            <a:xfrm>
              <a:off x="2540160" y="5590384"/>
              <a:ext cx="648072" cy="50405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0" y="0"/>
          <a:ext cx="9906000" cy="17098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70982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pattFill prst="dk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32" name="Group 31"/>
          <p:cNvGrpSpPr/>
          <p:nvPr/>
        </p:nvGrpSpPr>
        <p:grpSpPr>
          <a:xfrm>
            <a:off x="488504" y="185590"/>
            <a:ext cx="1529496" cy="420360"/>
            <a:chOff x="5313040" y="2579486"/>
            <a:chExt cx="653705" cy="420360"/>
          </a:xfrm>
        </p:grpSpPr>
        <p:sp>
          <p:nvSpPr>
            <p:cNvPr id="33" name="Pentagon 32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BEFORE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Freeform 34"/>
            <p:cNvSpPr/>
            <p:nvPr/>
          </p:nvSpPr>
          <p:spPr>
            <a:xfrm>
              <a:off x="5334000" y="2613949"/>
              <a:ext cx="605425" cy="372658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9182">
                  <a:moveTo>
                    <a:pt x="21771" y="0"/>
                  </a:moveTo>
                  <a:lnTo>
                    <a:pt x="497980" y="9953"/>
                  </a:lnTo>
                  <a:lnTo>
                    <a:pt x="566057" y="174171"/>
                  </a:lnTo>
                  <a:lnTo>
                    <a:pt x="493431" y="369182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88504" y="880144"/>
            <a:ext cx="1529496" cy="420360"/>
            <a:chOff x="5313040" y="2579486"/>
            <a:chExt cx="653705" cy="420360"/>
          </a:xfrm>
        </p:grpSpPr>
        <p:sp>
          <p:nvSpPr>
            <p:cNvPr id="37" name="Pentagon 36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PERUBAHAN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Freeform 38"/>
            <p:cNvSpPr/>
            <p:nvPr/>
          </p:nvSpPr>
          <p:spPr>
            <a:xfrm>
              <a:off x="5334000" y="2613949"/>
              <a:ext cx="605425" cy="372658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9182">
                  <a:moveTo>
                    <a:pt x="21771" y="0"/>
                  </a:moveTo>
                  <a:lnTo>
                    <a:pt x="497980" y="9953"/>
                  </a:lnTo>
                  <a:lnTo>
                    <a:pt x="566057" y="174171"/>
                  </a:lnTo>
                  <a:lnTo>
                    <a:pt x="493431" y="369182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Line 32"/>
          <p:cNvSpPr>
            <a:spLocks noChangeShapeType="1"/>
          </p:cNvSpPr>
          <p:nvPr/>
        </p:nvSpPr>
        <p:spPr bwMode="auto">
          <a:xfrm>
            <a:off x="0" y="1628800"/>
            <a:ext cx="9906000" cy="1998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2186341" y="128003"/>
            <a:ext cx="7410179" cy="523220"/>
            <a:chOff x="2186339" y="128003"/>
            <a:chExt cx="7410179" cy="523220"/>
          </a:xfrm>
        </p:grpSpPr>
        <p:sp>
          <p:nvSpPr>
            <p:cNvPr id="47" name="Rectangle 46"/>
            <p:cNvSpPr/>
            <p:nvPr/>
          </p:nvSpPr>
          <p:spPr>
            <a:xfrm>
              <a:off x="2215604" y="128003"/>
              <a:ext cx="738091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u="sng" dirty="0" err="1"/>
                <a:t>Acuan</a:t>
              </a:r>
              <a:r>
                <a:rPr lang="en-US" sz="1400" u="sng" dirty="0"/>
                <a:t> </a:t>
              </a:r>
              <a:r>
                <a:rPr lang="en-US" sz="1400" u="sng" dirty="0" err="1"/>
                <a:t>permbuatan</a:t>
              </a:r>
              <a:r>
                <a:rPr lang="en-US" sz="1400" u="sng" dirty="0"/>
                <a:t> </a:t>
              </a:r>
              <a:r>
                <a:rPr lang="en-US" sz="1400" u="sng" dirty="0" err="1"/>
                <a:t>Sistem</a:t>
              </a:r>
              <a:r>
                <a:rPr lang="en-US" sz="1400" u="sng" dirty="0"/>
                <a:t> </a:t>
              </a:r>
            </a:p>
            <a:p>
              <a:r>
                <a:rPr lang="en-US" sz="1400" dirty="0" err="1"/>
                <a:t>Persyaratan</a:t>
              </a:r>
              <a:r>
                <a:rPr lang="en-US" sz="1400" dirty="0"/>
                <a:t> </a:t>
              </a:r>
              <a:r>
                <a:rPr lang="en-US" sz="1400" dirty="0">
                  <a:sym typeface="Wingdings" pitchFamily="2" charset="2"/>
                </a:rPr>
                <a:t> </a:t>
              </a:r>
              <a:r>
                <a:rPr lang="en-US" sz="1400" dirty="0" err="1">
                  <a:sym typeface="Wingdings" pitchFamily="2" charset="2"/>
                </a:rPr>
                <a:t>Buat</a:t>
              </a:r>
              <a:r>
                <a:rPr lang="en-US" sz="1400" dirty="0">
                  <a:sym typeface="Wingdings" pitchFamily="2" charset="2"/>
                </a:rPr>
                <a:t> system, Ada </a:t>
              </a:r>
              <a:r>
                <a:rPr lang="en-US" sz="1400" dirty="0" err="1">
                  <a:sym typeface="Wingdings" pitchFamily="2" charset="2"/>
                </a:rPr>
                <a:t>masalah</a:t>
              </a:r>
              <a:r>
                <a:rPr lang="en-US" sz="1400" dirty="0">
                  <a:sym typeface="Wingdings" pitchFamily="2" charset="2"/>
                </a:rPr>
                <a:t>  </a:t>
              </a:r>
              <a:r>
                <a:rPr lang="en-US" sz="1400" dirty="0" err="1">
                  <a:sym typeface="Wingdings" pitchFamily="2" charset="2"/>
                </a:rPr>
                <a:t>Buat</a:t>
              </a:r>
              <a:r>
                <a:rPr lang="en-US" sz="1400" dirty="0">
                  <a:sym typeface="Wingdings" pitchFamily="2" charset="2"/>
                </a:rPr>
                <a:t> </a:t>
              </a:r>
              <a:r>
                <a:rPr lang="en-US" sz="1400" dirty="0" err="1">
                  <a:sym typeface="Wingdings" pitchFamily="2" charset="2"/>
                </a:rPr>
                <a:t>sistem</a:t>
              </a:r>
              <a:r>
                <a:rPr lang="en-US" sz="1400" dirty="0">
                  <a:sym typeface="Wingdings" pitchFamily="2" charset="2"/>
                </a:rPr>
                <a:t> </a:t>
              </a:r>
              <a:endParaRPr lang="en-US" sz="1400" dirty="0"/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2186339" y="170867"/>
              <a:ext cx="0" cy="46470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2173266" y="764704"/>
            <a:ext cx="7858109" cy="738664"/>
            <a:chOff x="2173264" y="764704"/>
            <a:chExt cx="7858109" cy="738664"/>
          </a:xfrm>
        </p:grpSpPr>
        <p:sp>
          <p:nvSpPr>
            <p:cNvPr id="49" name="Rectangle 48"/>
            <p:cNvSpPr/>
            <p:nvPr/>
          </p:nvSpPr>
          <p:spPr>
            <a:xfrm>
              <a:off x="2197408" y="764704"/>
              <a:ext cx="783396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u="sng" dirty="0" err="1"/>
                <a:t>Bisnis</a:t>
              </a:r>
              <a:r>
                <a:rPr lang="en-US" sz="1400" u="sng" dirty="0"/>
                <a:t> proses </a:t>
              </a:r>
              <a:r>
                <a:rPr lang="en-US" sz="1400" u="sng" dirty="0" err="1"/>
                <a:t>terlebih</a:t>
              </a:r>
              <a:r>
                <a:rPr lang="en-US" sz="1400" u="sng" dirty="0"/>
                <a:t> </a:t>
              </a:r>
              <a:r>
                <a:rPr lang="en-US" sz="1400" u="sng" dirty="0" err="1"/>
                <a:t>dahulu</a:t>
              </a:r>
              <a:r>
                <a:rPr lang="en-US" sz="1400" u="sng" dirty="0"/>
                <a:t>, </a:t>
              </a:r>
              <a:r>
                <a:rPr lang="en-US" sz="1400" u="sng" dirty="0" err="1"/>
                <a:t>tanpa</a:t>
              </a:r>
              <a:r>
                <a:rPr lang="en-US" sz="1400" u="sng" dirty="0"/>
                <a:t> </a:t>
              </a:r>
              <a:r>
                <a:rPr lang="en-US" sz="1400" u="sng" dirty="0" err="1"/>
                <a:t>melihat</a:t>
              </a:r>
              <a:r>
                <a:rPr lang="en-US" sz="1400" u="sng" dirty="0"/>
                <a:t> </a:t>
              </a:r>
              <a:r>
                <a:rPr lang="en-US" sz="1400" u="sng" dirty="0" err="1"/>
                <a:t>persyaratan</a:t>
              </a:r>
              <a:r>
                <a:rPr lang="en-US" sz="1400" u="sng" dirty="0"/>
                <a:t>. </a:t>
              </a:r>
            </a:p>
            <a:p>
              <a:pPr marL="233363" indent="-233363">
                <a:buFont typeface="Arial" pitchFamily="34" charset="0"/>
                <a:buChar char="•"/>
              </a:pPr>
              <a:r>
                <a:rPr lang="en-US" sz="1400" dirty="0" err="1"/>
                <a:t>Adopsi</a:t>
              </a:r>
              <a:r>
                <a:rPr lang="en-US" sz="1400" dirty="0"/>
                <a:t> </a:t>
              </a:r>
              <a:r>
                <a:rPr lang="en-US" sz="1400" dirty="0" err="1"/>
                <a:t>persyaratan</a:t>
              </a:r>
              <a:r>
                <a:rPr lang="en-US" sz="1400" dirty="0"/>
                <a:t> </a:t>
              </a:r>
              <a:r>
                <a:rPr lang="en-US" sz="1400" dirty="0">
                  <a:sym typeface="Wingdings" pitchFamily="2" charset="2"/>
                </a:rPr>
                <a:t> </a:t>
              </a:r>
              <a:r>
                <a:rPr lang="en-US" sz="1400" dirty="0" err="1">
                  <a:sym typeface="Wingdings" pitchFamily="2" charset="2"/>
                </a:rPr>
                <a:t>kaitannya</a:t>
              </a:r>
              <a:r>
                <a:rPr lang="en-US" sz="1400" dirty="0">
                  <a:sym typeface="Wingdings" pitchFamily="2" charset="2"/>
                </a:rPr>
                <a:t> </a:t>
              </a:r>
              <a:r>
                <a:rPr lang="en-US" sz="1400" dirty="0" err="1">
                  <a:sym typeface="Wingdings" pitchFamily="2" charset="2"/>
                </a:rPr>
                <a:t>dengan</a:t>
              </a:r>
              <a:r>
                <a:rPr lang="en-US" sz="1400" dirty="0">
                  <a:sym typeface="Wingdings" pitchFamily="2" charset="2"/>
                </a:rPr>
                <a:t> proses </a:t>
              </a:r>
              <a:r>
                <a:rPr lang="en-US" sz="1400" dirty="0" err="1">
                  <a:sym typeface="Wingdings" pitchFamily="2" charset="2"/>
                </a:rPr>
                <a:t>apa</a:t>
              </a:r>
              <a:r>
                <a:rPr lang="en-US" sz="1400" dirty="0">
                  <a:sym typeface="Wingdings" pitchFamily="2" charset="2"/>
                </a:rPr>
                <a:t> ?  </a:t>
              </a:r>
              <a:r>
                <a:rPr lang="en-US" sz="1400" dirty="0" err="1">
                  <a:sym typeface="Wingdings" pitchFamily="2" charset="2"/>
                </a:rPr>
                <a:t>tambahkan</a:t>
              </a:r>
              <a:r>
                <a:rPr lang="en-US" sz="1400" dirty="0">
                  <a:sym typeface="Wingdings" pitchFamily="2" charset="2"/>
                </a:rPr>
                <a:t> </a:t>
              </a:r>
              <a:r>
                <a:rPr lang="en-US" sz="1400" dirty="0" err="1">
                  <a:sym typeface="Wingdings" pitchFamily="2" charset="2"/>
                </a:rPr>
                <a:t>bila</a:t>
              </a:r>
              <a:r>
                <a:rPr lang="en-US" sz="1400" dirty="0">
                  <a:sym typeface="Wingdings" pitchFamily="2" charset="2"/>
                </a:rPr>
                <a:t> </a:t>
              </a:r>
              <a:r>
                <a:rPr lang="en-US" sz="1400" dirty="0" err="1">
                  <a:sym typeface="Wingdings" pitchFamily="2" charset="2"/>
                </a:rPr>
                <a:t>perlu</a:t>
              </a:r>
              <a:r>
                <a:rPr lang="en-US" sz="1400" dirty="0">
                  <a:sym typeface="Wingdings" pitchFamily="2" charset="2"/>
                </a:rPr>
                <a:t> </a:t>
              </a:r>
              <a:endParaRPr lang="en-US" sz="1400" dirty="0"/>
            </a:p>
            <a:p>
              <a:pPr marL="233363" indent="-233363">
                <a:buFont typeface="Arial" pitchFamily="34" charset="0"/>
                <a:buChar char="•"/>
              </a:pPr>
              <a:r>
                <a:rPr lang="en-US" sz="1400" dirty="0" err="1"/>
                <a:t>Ketika</a:t>
              </a:r>
              <a:r>
                <a:rPr lang="en-US" sz="1400" dirty="0"/>
                <a:t> </a:t>
              </a:r>
              <a:r>
                <a:rPr lang="en-US" sz="1400" dirty="0" err="1"/>
                <a:t>ada</a:t>
              </a:r>
              <a:r>
                <a:rPr lang="en-US" sz="1400" dirty="0"/>
                <a:t> </a:t>
              </a:r>
              <a:r>
                <a:rPr lang="en-US" sz="1400" dirty="0" err="1"/>
                <a:t>masalah</a:t>
              </a:r>
              <a:r>
                <a:rPr lang="en-US" sz="1400" dirty="0"/>
                <a:t> </a:t>
              </a:r>
              <a:r>
                <a:rPr lang="en-US" sz="1400" dirty="0">
                  <a:sym typeface="Wingdings" pitchFamily="2" charset="2"/>
                </a:rPr>
                <a:t> </a:t>
              </a:r>
              <a:r>
                <a:rPr lang="en-US" sz="1400" dirty="0" err="1">
                  <a:sym typeface="Wingdings" pitchFamily="2" charset="2"/>
                </a:rPr>
                <a:t>kaitannya</a:t>
              </a:r>
              <a:r>
                <a:rPr lang="en-US" sz="1400" dirty="0">
                  <a:sym typeface="Wingdings" pitchFamily="2" charset="2"/>
                </a:rPr>
                <a:t> </a:t>
              </a:r>
              <a:r>
                <a:rPr lang="en-US" sz="1400" dirty="0" err="1">
                  <a:sym typeface="Wingdings" pitchFamily="2" charset="2"/>
                </a:rPr>
                <a:t>dengan</a:t>
              </a:r>
              <a:r>
                <a:rPr lang="en-US" sz="1400" dirty="0">
                  <a:sym typeface="Wingdings" pitchFamily="2" charset="2"/>
                </a:rPr>
                <a:t> proses </a:t>
              </a:r>
              <a:r>
                <a:rPr lang="en-US" sz="1400" dirty="0" err="1">
                  <a:sym typeface="Wingdings" pitchFamily="2" charset="2"/>
                </a:rPr>
                <a:t>apa</a:t>
              </a:r>
              <a:r>
                <a:rPr lang="en-US" sz="1400" dirty="0">
                  <a:sym typeface="Wingdings" pitchFamily="2" charset="2"/>
                </a:rPr>
                <a:t> ?  </a:t>
              </a:r>
              <a:r>
                <a:rPr lang="en-US" sz="1400" dirty="0" err="1">
                  <a:sym typeface="Wingdings" pitchFamily="2" charset="2"/>
                </a:rPr>
                <a:t>modifikasi</a:t>
              </a:r>
              <a:r>
                <a:rPr lang="en-US" sz="1400" dirty="0">
                  <a:sym typeface="Wingdings" pitchFamily="2" charset="2"/>
                </a:rPr>
                <a:t> </a:t>
              </a:r>
              <a:endParaRPr lang="en-US" sz="1400" dirty="0"/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2173264" y="876060"/>
              <a:ext cx="0" cy="46470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6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4575" y="156707"/>
            <a:ext cx="1749187" cy="604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27"/>
          <p:cNvGrpSpPr/>
          <p:nvPr/>
        </p:nvGrpSpPr>
        <p:grpSpPr>
          <a:xfrm>
            <a:off x="4182020" y="1952768"/>
            <a:ext cx="5414498" cy="864096"/>
            <a:chOff x="4182020" y="1999262"/>
            <a:chExt cx="5414498" cy="864096"/>
          </a:xfrm>
        </p:grpSpPr>
        <p:sp>
          <p:nvSpPr>
            <p:cNvPr id="43" name="Pentagon 42"/>
            <p:cNvSpPr/>
            <p:nvPr/>
          </p:nvSpPr>
          <p:spPr>
            <a:xfrm>
              <a:off x="4953000" y="1999262"/>
              <a:ext cx="4643518" cy="864096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50000"/>
                </a:spcBef>
              </a:pPr>
              <a:r>
                <a:rPr lang="id-ID" sz="1600" dirty="0">
                  <a:solidFill>
                    <a:schemeClr val="tx2">
                      <a:lumMod val="50000"/>
                    </a:schemeClr>
                  </a:solidFill>
                  <a:latin typeface="Tahoma" pitchFamily="34" charset="0"/>
                </a:rPr>
                <a:t>Pengembangan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Tahoma" pitchFamily="34" charset="0"/>
                </a:rPr>
                <a:t> </a:t>
              </a:r>
              <a:r>
                <a:rPr lang="id-ID" sz="1600" dirty="0">
                  <a:solidFill>
                    <a:schemeClr val="tx2">
                      <a:lumMod val="50000"/>
                    </a:schemeClr>
                  </a:solidFill>
                  <a:latin typeface="Tahoma" pitchFamily="34" charset="0"/>
                </a:rPr>
                <a:t>Sistem</a:t>
              </a:r>
              <a:endParaRPr lang="en-US" sz="1600" dirty="0">
                <a:solidFill>
                  <a:schemeClr val="tx2">
                    <a:lumMod val="50000"/>
                  </a:schemeClr>
                </a:solidFill>
                <a:latin typeface="Tahoma" pitchFamily="34" charset="0"/>
              </a:endParaRPr>
            </a:p>
            <a:p>
              <a:pPr algn="ctr"/>
              <a:endParaRPr lang="en-US" sz="1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4182020" y="2095522"/>
              <a:ext cx="5286375" cy="685800"/>
            </a:xfrm>
            <a:custGeom>
              <a:avLst/>
              <a:gdLst>
                <a:gd name="connsiteX0" fmla="*/ 0 w 5286375"/>
                <a:gd name="connsiteY0" fmla="*/ 0 h 685800"/>
                <a:gd name="connsiteX1" fmla="*/ 4957763 w 5286375"/>
                <a:gd name="connsiteY1" fmla="*/ 0 h 685800"/>
                <a:gd name="connsiteX2" fmla="*/ 5286375 w 5286375"/>
                <a:gd name="connsiteY2" fmla="*/ 342900 h 685800"/>
                <a:gd name="connsiteX3" fmla="*/ 4957763 w 5286375"/>
                <a:gd name="connsiteY3" fmla="*/ 685800 h 685800"/>
                <a:gd name="connsiteX4" fmla="*/ 0 w 5286375"/>
                <a:gd name="connsiteY4" fmla="*/ 671513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6375" h="685800">
                  <a:moveTo>
                    <a:pt x="0" y="0"/>
                  </a:moveTo>
                  <a:lnTo>
                    <a:pt x="4957763" y="0"/>
                  </a:lnTo>
                  <a:lnTo>
                    <a:pt x="5286375" y="342900"/>
                  </a:lnTo>
                  <a:lnTo>
                    <a:pt x="4957763" y="685800"/>
                  </a:lnTo>
                  <a:lnTo>
                    <a:pt x="0" y="671513"/>
                  </a:ln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16496" y="1958658"/>
            <a:ext cx="5472608" cy="864096"/>
            <a:chOff x="416496" y="2005152"/>
            <a:chExt cx="5472608" cy="864096"/>
          </a:xfrm>
        </p:grpSpPr>
        <p:sp>
          <p:nvSpPr>
            <p:cNvPr id="2" name="Pentagon 1"/>
            <p:cNvSpPr/>
            <p:nvPr/>
          </p:nvSpPr>
          <p:spPr>
            <a:xfrm>
              <a:off x="416496" y="2005152"/>
              <a:ext cx="5472608" cy="864096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9863" indent="-169863">
                <a:spcBef>
                  <a:spcPct val="50000"/>
                </a:spcBef>
                <a:buFont typeface="Arial" pitchFamily="34" charset="0"/>
                <a:buChar char="•"/>
              </a:pP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Tahoma" pitchFamily="34" charset="0"/>
                </a:rPr>
                <a:t>Persyaratan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Tahoma" pitchFamily="34" charset="0"/>
                </a:rPr>
                <a:t> ISO 9001, ISO 14001, ISO/TS 16949, </a:t>
              </a:r>
            </a:p>
            <a:p>
              <a:pPr marL="169863" indent="-169863">
                <a:spcBef>
                  <a:spcPct val="50000"/>
                </a:spcBef>
                <a:buFont typeface="Arial" pitchFamily="34" charset="0"/>
                <a:buChar char="•"/>
              </a:pP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Tahoma" pitchFamily="34" charset="0"/>
                </a:rPr>
                <a:t>Masalah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Tahoma" pitchFamily="34" charset="0"/>
                </a:rPr>
                <a:t> </a:t>
              </a:r>
              <a:endParaRPr lang="id-ID" sz="1600" dirty="0">
                <a:solidFill>
                  <a:schemeClr val="tx2">
                    <a:lumMod val="50000"/>
                  </a:schemeClr>
                </a:solidFill>
                <a:latin typeface="Tahoma" pitchFamily="34" charset="0"/>
              </a:endParaRPr>
            </a:p>
            <a:p>
              <a:pPr algn="ctr"/>
              <a:endParaRPr lang="en-US" sz="1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" name="Freeform 2"/>
            <p:cNvSpPr/>
            <p:nvPr/>
          </p:nvSpPr>
          <p:spPr>
            <a:xfrm>
              <a:off x="457200" y="2100882"/>
              <a:ext cx="5286375" cy="699468"/>
            </a:xfrm>
            <a:custGeom>
              <a:avLst/>
              <a:gdLst>
                <a:gd name="connsiteX0" fmla="*/ 0 w 5286375"/>
                <a:gd name="connsiteY0" fmla="*/ 0 h 685800"/>
                <a:gd name="connsiteX1" fmla="*/ 4957763 w 5286375"/>
                <a:gd name="connsiteY1" fmla="*/ 0 h 685800"/>
                <a:gd name="connsiteX2" fmla="*/ 5286375 w 5286375"/>
                <a:gd name="connsiteY2" fmla="*/ 342900 h 685800"/>
                <a:gd name="connsiteX3" fmla="*/ 4957763 w 5286375"/>
                <a:gd name="connsiteY3" fmla="*/ 685800 h 685800"/>
                <a:gd name="connsiteX4" fmla="*/ 0 w 5286375"/>
                <a:gd name="connsiteY4" fmla="*/ 671513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6375" h="685800">
                  <a:moveTo>
                    <a:pt x="0" y="0"/>
                  </a:moveTo>
                  <a:lnTo>
                    <a:pt x="4957763" y="0"/>
                  </a:lnTo>
                  <a:lnTo>
                    <a:pt x="5286375" y="342900"/>
                  </a:lnTo>
                  <a:lnTo>
                    <a:pt x="4957763" y="685800"/>
                  </a:lnTo>
                  <a:lnTo>
                    <a:pt x="0" y="671513"/>
                  </a:ln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6496" y="1985490"/>
            <a:ext cx="8784976" cy="857110"/>
            <a:chOff x="416496" y="2031984"/>
            <a:chExt cx="8784976" cy="857110"/>
          </a:xfrm>
        </p:grpSpPr>
        <p:cxnSp>
          <p:nvCxnSpPr>
            <p:cNvPr id="30" name="Straight Connector 29"/>
            <p:cNvCxnSpPr/>
            <p:nvPr/>
          </p:nvCxnSpPr>
          <p:spPr>
            <a:xfrm flipH="1">
              <a:off x="425476" y="2031984"/>
              <a:ext cx="8775996" cy="762087"/>
            </a:xfrm>
            <a:prstGeom prst="line">
              <a:avLst/>
            </a:prstGeom>
            <a:ln w="762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16496" y="2036000"/>
              <a:ext cx="8784976" cy="853094"/>
            </a:xfrm>
            <a:prstGeom prst="line">
              <a:avLst/>
            </a:prstGeom>
            <a:ln w="762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Line 32"/>
          <p:cNvSpPr>
            <a:spLocks noChangeShapeType="1"/>
          </p:cNvSpPr>
          <p:nvPr/>
        </p:nvSpPr>
        <p:spPr bwMode="auto">
          <a:xfrm>
            <a:off x="0" y="3140968"/>
            <a:ext cx="9906000" cy="1998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6F47195-FE08-4AA9-A910-2304ACA9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730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roup 282"/>
          <p:cNvGrpSpPr/>
          <p:nvPr/>
        </p:nvGrpSpPr>
        <p:grpSpPr>
          <a:xfrm>
            <a:off x="293295" y="752132"/>
            <a:ext cx="6205935" cy="6106964"/>
            <a:chOff x="293295" y="752132"/>
            <a:chExt cx="6205935" cy="6106964"/>
          </a:xfrm>
        </p:grpSpPr>
        <p:sp>
          <p:nvSpPr>
            <p:cNvPr id="3327" name="Rectangle 6"/>
            <p:cNvSpPr>
              <a:spLocks noChangeArrowheads="1"/>
            </p:cNvSpPr>
            <p:nvPr/>
          </p:nvSpPr>
          <p:spPr bwMode="auto">
            <a:xfrm>
              <a:off x="299567" y="752132"/>
              <a:ext cx="6199663" cy="6106964"/>
            </a:xfrm>
            <a:custGeom>
              <a:avLst/>
              <a:gdLst>
                <a:gd name="connsiteX0" fmla="*/ 0 w 5083177"/>
                <a:gd name="connsiteY0" fmla="*/ 0 h 6399213"/>
                <a:gd name="connsiteX1" fmla="*/ 5083177 w 5083177"/>
                <a:gd name="connsiteY1" fmla="*/ 0 h 6399213"/>
                <a:gd name="connsiteX2" fmla="*/ 5083177 w 5083177"/>
                <a:gd name="connsiteY2" fmla="*/ 6399213 h 6399213"/>
                <a:gd name="connsiteX3" fmla="*/ 0 w 5083177"/>
                <a:gd name="connsiteY3" fmla="*/ 6399213 h 6399213"/>
                <a:gd name="connsiteX4" fmla="*/ 0 w 5083177"/>
                <a:gd name="connsiteY4" fmla="*/ 0 h 6399213"/>
                <a:gd name="connsiteX0" fmla="*/ 10299 w 5093476"/>
                <a:gd name="connsiteY0" fmla="*/ 0 h 6399213"/>
                <a:gd name="connsiteX1" fmla="*/ 5093476 w 5093476"/>
                <a:gd name="connsiteY1" fmla="*/ 0 h 6399213"/>
                <a:gd name="connsiteX2" fmla="*/ 5093476 w 5093476"/>
                <a:gd name="connsiteY2" fmla="*/ 6399213 h 6399213"/>
                <a:gd name="connsiteX3" fmla="*/ 10299 w 5093476"/>
                <a:gd name="connsiteY3" fmla="*/ 6399213 h 6399213"/>
                <a:gd name="connsiteX4" fmla="*/ 0 w 5093476"/>
                <a:gd name="connsiteY4" fmla="*/ 2176673 h 6399213"/>
                <a:gd name="connsiteX5" fmla="*/ 10299 w 5093476"/>
                <a:gd name="connsiteY5" fmla="*/ 0 h 6399213"/>
                <a:gd name="connsiteX0" fmla="*/ 475797 w 5558974"/>
                <a:gd name="connsiteY0" fmla="*/ 0 h 6399213"/>
                <a:gd name="connsiteX1" fmla="*/ 5558974 w 5558974"/>
                <a:gd name="connsiteY1" fmla="*/ 0 h 6399213"/>
                <a:gd name="connsiteX2" fmla="*/ 5558974 w 5558974"/>
                <a:gd name="connsiteY2" fmla="*/ 6399213 h 6399213"/>
                <a:gd name="connsiteX3" fmla="*/ 475797 w 5558974"/>
                <a:gd name="connsiteY3" fmla="*/ 6399213 h 6399213"/>
                <a:gd name="connsiteX4" fmla="*/ 465498 w 5558974"/>
                <a:gd name="connsiteY4" fmla="*/ 2176673 h 6399213"/>
                <a:gd name="connsiteX5" fmla="*/ 475797 w 5558974"/>
                <a:gd name="connsiteY5" fmla="*/ 0 h 6399213"/>
                <a:gd name="connsiteX0" fmla="*/ 250723 w 5333900"/>
                <a:gd name="connsiteY0" fmla="*/ 0 h 6399213"/>
                <a:gd name="connsiteX1" fmla="*/ 5333900 w 5333900"/>
                <a:gd name="connsiteY1" fmla="*/ 0 h 6399213"/>
                <a:gd name="connsiteX2" fmla="*/ 5333900 w 5333900"/>
                <a:gd name="connsiteY2" fmla="*/ 6399213 h 6399213"/>
                <a:gd name="connsiteX3" fmla="*/ 250723 w 5333900"/>
                <a:gd name="connsiteY3" fmla="*/ 6399213 h 6399213"/>
                <a:gd name="connsiteX4" fmla="*/ 240424 w 5333900"/>
                <a:gd name="connsiteY4" fmla="*/ 2176673 h 6399213"/>
                <a:gd name="connsiteX5" fmla="*/ 250723 w 5333900"/>
                <a:gd name="connsiteY5" fmla="*/ 0 h 6399213"/>
                <a:gd name="connsiteX0" fmla="*/ 477643 w 5560820"/>
                <a:gd name="connsiteY0" fmla="*/ 0 h 6399213"/>
                <a:gd name="connsiteX1" fmla="*/ 5560820 w 5560820"/>
                <a:gd name="connsiteY1" fmla="*/ 0 h 6399213"/>
                <a:gd name="connsiteX2" fmla="*/ 5560820 w 5560820"/>
                <a:gd name="connsiteY2" fmla="*/ 6399213 h 6399213"/>
                <a:gd name="connsiteX3" fmla="*/ 477643 w 5560820"/>
                <a:gd name="connsiteY3" fmla="*/ 6399213 h 6399213"/>
                <a:gd name="connsiteX4" fmla="*/ 214126 w 5560820"/>
                <a:gd name="connsiteY4" fmla="*/ 3259886 h 6399213"/>
                <a:gd name="connsiteX5" fmla="*/ 467344 w 5560820"/>
                <a:gd name="connsiteY5" fmla="*/ 2176673 h 6399213"/>
                <a:gd name="connsiteX6" fmla="*/ 477643 w 5560820"/>
                <a:gd name="connsiteY6" fmla="*/ 0 h 6399213"/>
                <a:gd name="connsiteX0" fmla="*/ 1093513 w 6176690"/>
                <a:gd name="connsiteY0" fmla="*/ 0 h 6399213"/>
                <a:gd name="connsiteX1" fmla="*/ 6176690 w 6176690"/>
                <a:gd name="connsiteY1" fmla="*/ 0 h 6399213"/>
                <a:gd name="connsiteX2" fmla="*/ 6176690 w 6176690"/>
                <a:gd name="connsiteY2" fmla="*/ 6399213 h 6399213"/>
                <a:gd name="connsiteX3" fmla="*/ 1093513 w 6176690"/>
                <a:gd name="connsiteY3" fmla="*/ 6399213 h 6399213"/>
                <a:gd name="connsiteX4" fmla="*/ 2 w 6176690"/>
                <a:gd name="connsiteY4" fmla="*/ 2331418 h 6399213"/>
                <a:gd name="connsiteX5" fmla="*/ 1083214 w 6176690"/>
                <a:gd name="connsiteY5" fmla="*/ 2176673 h 6399213"/>
                <a:gd name="connsiteX6" fmla="*/ 1093513 w 6176690"/>
                <a:gd name="connsiteY6" fmla="*/ 0 h 6399213"/>
                <a:gd name="connsiteX0" fmla="*/ 1093511 w 6176688"/>
                <a:gd name="connsiteY0" fmla="*/ 0 h 6399213"/>
                <a:gd name="connsiteX1" fmla="*/ 6176688 w 6176688"/>
                <a:gd name="connsiteY1" fmla="*/ 0 h 6399213"/>
                <a:gd name="connsiteX2" fmla="*/ 6176688 w 6176688"/>
                <a:gd name="connsiteY2" fmla="*/ 6399213 h 6399213"/>
                <a:gd name="connsiteX3" fmla="*/ 1093511 w 6176688"/>
                <a:gd name="connsiteY3" fmla="*/ 6399213 h 6399213"/>
                <a:gd name="connsiteX4" fmla="*/ 0 w 6176688"/>
                <a:gd name="connsiteY4" fmla="*/ 2331418 h 6399213"/>
                <a:gd name="connsiteX5" fmla="*/ 1083212 w 6176688"/>
                <a:gd name="connsiteY5" fmla="*/ 2176673 h 6399213"/>
                <a:gd name="connsiteX6" fmla="*/ 1093511 w 6176688"/>
                <a:gd name="connsiteY6" fmla="*/ 0 h 6399213"/>
                <a:gd name="connsiteX0" fmla="*/ 1093511 w 6176688"/>
                <a:gd name="connsiteY0" fmla="*/ 0 h 6399213"/>
                <a:gd name="connsiteX1" fmla="*/ 6176688 w 6176688"/>
                <a:gd name="connsiteY1" fmla="*/ 0 h 6399213"/>
                <a:gd name="connsiteX2" fmla="*/ 6176688 w 6176688"/>
                <a:gd name="connsiteY2" fmla="*/ 6399213 h 6399213"/>
                <a:gd name="connsiteX3" fmla="*/ 1093511 w 6176688"/>
                <a:gd name="connsiteY3" fmla="*/ 6399213 h 6399213"/>
                <a:gd name="connsiteX4" fmla="*/ 0 w 6176688"/>
                <a:gd name="connsiteY4" fmla="*/ 2331418 h 6399213"/>
                <a:gd name="connsiteX5" fmla="*/ 1083212 w 6176688"/>
                <a:gd name="connsiteY5" fmla="*/ 2176673 h 6399213"/>
                <a:gd name="connsiteX6" fmla="*/ 1093511 w 6176688"/>
                <a:gd name="connsiteY6" fmla="*/ 0 h 6399213"/>
                <a:gd name="connsiteX0" fmla="*/ 1163850 w 6247027"/>
                <a:gd name="connsiteY0" fmla="*/ 0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1163850 w 6247027"/>
                <a:gd name="connsiteY3" fmla="*/ 6399213 h 6399213"/>
                <a:gd name="connsiteX4" fmla="*/ 0 w 6247027"/>
                <a:gd name="connsiteY4" fmla="*/ 2204808 h 6399213"/>
                <a:gd name="connsiteX5" fmla="*/ 1153551 w 6247027"/>
                <a:gd name="connsiteY5" fmla="*/ 2176673 h 6399213"/>
                <a:gd name="connsiteX6" fmla="*/ 1163850 w 6247027"/>
                <a:gd name="connsiteY6" fmla="*/ 0 h 6399213"/>
                <a:gd name="connsiteX0" fmla="*/ 1510948 w 6594125"/>
                <a:gd name="connsiteY0" fmla="*/ 0 h 6399213"/>
                <a:gd name="connsiteX1" fmla="*/ 6594125 w 6594125"/>
                <a:gd name="connsiteY1" fmla="*/ 0 h 6399213"/>
                <a:gd name="connsiteX2" fmla="*/ 6594125 w 6594125"/>
                <a:gd name="connsiteY2" fmla="*/ 6399213 h 6399213"/>
                <a:gd name="connsiteX3" fmla="*/ 413668 w 6594125"/>
                <a:gd name="connsiteY3" fmla="*/ 6399213 h 6399213"/>
                <a:gd name="connsiteX4" fmla="*/ 347098 w 6594125"/>
                <a:gd name="connsiteY4" fmla="*/ 2204808 h 6399213"/>
                <a:gd name="connsiteX5" fmla="*/ 1500649 w 6594125"/>
                <a:gd name="connsiteY5" fmla="*/ 2176673 h 6399213"/>
                <a:gd name="connsiteX6" fmla="*/ 1510948 w 6594125"/>
                <a:gd name="connsiteY6" fmla="*/ 0 h 6399213"/>
                <a:gd name="connsiteX0" fmla="*/ 1163850 w 6247027"/>
                <a:gd name="connsiteY0" fmla="*/ 0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66570 w 6247027"/>
                <a:gd name="connsiteY3" fmla="*/ 6399213 h 6399213"/>
                <a:gd name="connsiteX4" fmla="*/ 0 w 6247027"/>
                <a:gd name="connsiteY4" fmla="*/ 2204808 h 6399213"/>
                <a:gd name="connsiteX5" fmla="*/ 1153551 w 6247027"/>
                <a:gd name="connsiteY5" fmla="*/ 2176673 h 6399213"/>
                <a:gd name="connsiteX6" fmla="*/ 1163850 w 6247027"/>
                <a:gd name="connsiteY6" fmla="*/ 0 h 6399213"/>
                <a:gd name="connsiteX0" fmla="*/ 1165151 w 6248328"/>
                <a:gd name="connsiteY0" fmla="*/ 0 h 6399213"/>
                <a:gd name="connsiteX1" fmla="*/ 6248328 w 6248328"/>
                <a:gd name="connsiteY1" fmla="*/ 0 h 6399213"/>
                <a:gd name="connsiteX2" fmla="*/ 6248328 w 6248328"/>
                <a:gd name="connsiteY2" fmla="*/ 6399213 h 6399213"/>
                <a:gd name="connsiteX3" fmla="*/ 11600 w 6248328"/>
                <a:gd name="connsiteY3" fmla="*/ 6399213 h 6399213"/>
                <a:gd name="connsiteX4" fmla="*/ 1301 w 6248328"/>
                <a:gd name="connsiteY4" fmla="*/ 2204808 h 6399213"/>
                <a:gd name="connsiteX5" fmla="*/ 1154852 w 6248328"/>
                <a:gd name="connsiteY5" fmla="*/ 2176673 h 6399213"/>
                <a:gd name="connsiteX6" fmla="*/ 1165151 w 6248328"/>
                <a:gd name="connsiteY6" fmla="*/ 0 h 6399213"/>
                <a:gd name="connsiteX0" fmla="*/ 1163850 w 6247027"/>
                <a:gd name="connsiteY0" fmla="*/ 0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10299 w 6247027"/>
                <a:gd name="connsiteY3" fmla="*/ 6399213 h 6399213"/>
                <a:gd name="connsiteX4" fmla="*/ 0 w 6247027"/>
                <a:gd name="connsiteY4" fmla="*/ 2204808 h 6399213"/>
                <a:gd name="connsiteX5" fmla="*/ 1153551 w 6247027"/>
                <a:gd name="connsiteY5" fmla="*/ 2176673 h 6399213"/>
                <a:gd name="connsiteX6" fmla="*/ 1163850 w 6247027"/>
                <a:gd name="connsiteY6" fmla="*/ 0 h 6399213"/>
                <a:gd name="connsiteX0" fmla="*/ 1965708 w 6247027"/>
                <a:gd name="connsiteY0" fmla="*/ 14068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10299 w 6247027"/>
                <a:gd name="connsiteY3" fmla="*/ 6399213 h 6399213"/>
                <a:gd name="connsiteX4" fmla="*/ 0 w 6247027"/>
                <a:gd name="connsiteY4" fmla="*/ 2204808 h 6399213"/>
                <a:gd name="connsiteX5" fmla="*/ 1153551 w 6247027"/>
                <a:gd name="connsiteY5" fmla="*/ 2176673 h 6399213"/>
                <a:gd name="connsiteX6" fmla="*/ 1965708 w 6247027"/>
                <a:gd name="connsiteY6" fmla="*/ 14068 h 6399213"/>
                <a:gd name="connsiteX0" fmla="*/ 1965708 w 6247027"/>
                <a:gd name="connsiteY0" fmla="*/ 14068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10299 w 6247027"/>
                <a:gd name="connsiteY3" fmla="*/ 6399213 h 6399213"/>
                <a:gd name="connsiteX4" fmla="*/ 0 w 6247027"/>
                <a:gd name="connsiteY4" fmla="*/ 2204808 h 6399213"/>
                <a:gd name="connsiteX5" fmla="*/ 1913206 w 6247027"/>
                <a:gd name="connsiteY5" fmla="*/ 2204808 h 6399213"/>
                <a:gd name="connsiteX6" fmla="*/ 1965708 w 6247027"/>
                <a:gd name="connsiteY6" fmla="*/ 14068 h 6399213"/>
                <a:gd name="connsiteX0" fmla="*/ 1965708 w 6247027"/>
                <a:gd name="connsiteY0" fmla="*/ 14068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10299 w 6247027"/>
                <a:gd name="connsiteY3" fmla="*/ 6399213 h 6399213"/>
                <a:gd name="connsiteX4" fmla="*/ 0 w 6247027"/>
                <a:gd name="connsiteY4" fmla="*/ 2204808 h 6399213"/>
                <a:gd name="connsiteX5" fmla="*/ 1969477 w 6247027"/>
                <a:gd name="connsiteY5" fmla="*/ 2204808 h 6399213"/>
                <a:gd name="connsiteX6" fmla="*/ 1965708 w 6247027"/>
                <a:gd name="connsiteY6" fmla="*/ 14068 h 6399213"/>
                <a:gd name="connsiteX0" fmla="*/ 1360798 w 6247027"/>
                <a:gd name="connsiteY0" fmla="*/ 14068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10299 w 6247027"/>
                <a:gd name="connsiteY3" fmla="*/ 6399213 h 6399213"/>
                <a:gd name="connsiteX4" fmla="*/ 0 w 6247027"/>
                <a:gd name="connsiteY4" fmla="*/ 2204808 h 6399213"/>
                <a:gd name="connsiteX5" fmla="*/ 1969477 w 6247027"/>
                <a:gd name="connsiteY5" fmla="*/ 2204808 h 6399213"/>
                <a:gd name="connsiteX6" fmla="*/ 1360798 w 6247027"/>
                <a:gd name="connsiteY6" fmla="*/ 14068 h 6399213"/>
                <a:gd name="connsiteX0" fmla="*/ 1360798 w 6247027"/>
                <a:gd name="connsiteY0" fmla="*/ 14068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10299 w 6247027"/>
                <a:gd name="connsiteY3" fmla="*/ 6399213 h 6399213"/>
                <a:gd name="connsiteX4" fmla="*/ 0 w 6247027"/>
                <a:gd name="connsiteY4" fmla="*/ 2204808 h 6399213"/>
                <a:gd name="connsiteX5" fmla="*/ 1350499 w 6247027"/>
                <a:gd name="connsiteY5" fmla="*/ 2204808 h 6399213"/>
                <a:gd name="connsiteX6" fmla="*/ 1360798 w 6247027"/>
                <a:gd name="connsiteY6" fmla="*/ 14068 h 6399213"/>
                <a:gd name="connsiteX0" fmla="*/ 1360798 w 6247027"/>
                <a:gd name="connsiteY0" fmla="*/ 14068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10299 w 6247027"/>
                <a:gd name="connsiteY3" fmla="*/ 6399213 h 6399213"/>
                <a:gd name="connsiteX4" fmla="*/ 0 w 6247027"/>
                <a:gd name="connsiteY4" fmla="*/ 2204808 h 6399213"/>
                <a:gd name="connsiteX5" fmla="*/ 1379293 w 6247027"/>
                <a:gd name="connsiteY5" fmla="*/ 1647596 h 6399213"/>
                <a:gd name="connsiteX6" fmla="*/ 1360798 w 6247027"/>
                <a:gd name="connsiteY6" fmla="*/ 14068 h 6399213"/>
                <a:gd name="connsiteX0" fmla="*/ 1360798 w 6247027"/>
                <a:gd name="connsiteY0" fmla="*/ 14068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10299 w 6247027"/>
                <a:gd name="connsiteY3" fmla="*/ 6399213 h 6399213"/>
                <a:gd name="connsiteX4" fmla="*/ 0 w 6247027"/>
                <a:gd name="connsiteY4" fmla="*/ 1619020 h 6399213"/>
                <a:gd name="connsiteX5" fmla="*/ 1379293 w 6247027"/>
                <a:gd name="connsiteY5" fmla="*/ 1647596 h 6399213"/>
                <a:gd name="connsiteX6" fmla="*/ 1360798 w 6247027"/>
                <a:gd name="connsiteY6" fmla="*/ 14068 h 639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7027" h="6399213">
                  <a:moveTo>
                    <a:pt x="1360798" y="14068"/>
                  </a:moveTo>
                  <a:lnTo>
                    <a:pt x="6247027" y="0"/>
                  </a:lnTo>
                  <a:lnTo>
                    <a:pt x="6247027" y="6399213"/>
                  </a:lnTo>
                  <a:lnTo>
                    <a:pt x="10299" y="6399213"/>
                  </a:lnTo>
                  <a:cubicBezTo>
                    <a:pt x="19515" y="5439894"/>
                    <a:pt x="1716" y="2322777"/>
                    <a:pt x="0" y="1619020"/>
                  </a:cubicBezTo>
                  <a:cubicBezTo>
                    <a:pt x="450166" y="1619020"/>
                    <a:pt x="929127" y="1647596"/>
                    <a:pt x="1379293" y="1647596"/>
                  </a:cubicBezTo>
                  <a:cubicBezTo>
                    <a:pt x="1378037" y="917349"/>
                    <a:pt x="1362054" y="744315"/>
                    <a:pt x="1360798" y="1406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31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68" name="Rectangle 11"/>
            <p:cNvSpPr>
              <a:spLocks noChangeArrowheads="1"/>
            </p:cNvSpPr>
            <p:nvPr/>
          </p:nvSpPr>
          <p:spPr bwMode="auto">
            <a:xfrm>
              <a:off x="5635529" y="424264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474" name="Rectangle 17"/>
            <p:cNvSpPr>
              <a:spLocks noChangeArrowheads="1"/>
            </p:cNvSpPr>
            <p:nvPr/>
          </p:nvSpPr>
          <p:spPr bwMode="auto">
            <a:xfrm>
              <a:off x="3330478" y="507449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489" name="Rectangle 32"/>
            <p:cNvSpPr>
              <a:spLocks noChangeArrowheads="1"/>
            </p:cNvSpPr>
            <p:nvPr/>
          </p:nvSpPr>
          <p:spPr bwMode="auto">
            <a:xfrm>
              <a:off x="1855689" y="2833451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490" name="Rectangle 33"/>
            <p:cNvSpPr>
              <a:spLocks noChangeArrowheads="1"/>
            </p:cNvSpPr>
            <p:nvPr/>
          </p:nvSpPr>
          <p:spPr bwMode="auto">
            <a:xfrm>
              <a:off x="1827114" y="2954101"/>
              <a:ext cx="28575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800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8492" name="Rectangle 35"/>
            <p:cNvSpPr>
              <a:spLocks noChangeArrowheads="1"/>
            </p:cNvSpPr>
            <p:nvPr/>
          </p:nvSpPr>
          <p:spPr bwMode="auto">
            <a:xfrm>
              <a:off x="2382740" y="2907555"/>
              <a:ext cx="28575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800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8493" name="Rectangle 36"/>
            <p:cNvSpPr>
              <a:spLocks noChangeArrowheads="1"/>
            </p:cNvSpPr>
            <p:nvPr/>
          </p:nvSpPr>
          <p:spPr bwMode="auto">
            <a:xfrm>
              <a:off x="1906489" y="3028205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494" name="Rectangle 37"/>
            <p:cNvSpPr>
              <a:spLocks noChangeArrowheads="1"/>
            </p:cNvSpPr>
            <p:nvPr/>
          </p:nvSpPr>
          <p:spPr bwMode="auto">
            <a:xfrm>
              <a:off x="2111277" y="3148855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497" name="Rectangle 40"/>
            <p:cNvSpPr>
              <a:spLocks noChangeArrowheads="1"/>
            </p:cNvSpPr>
            <p:nvPr/>
          </p:nvSpPr>
          <p:spPr bwMode="auto">
            <a:xfrm>
              <a:off x="3290790" y="2837705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498" name="Rectangle 41"/>
            <p:cNvSpPr>
              <a:spLocks noChangeArrowheads="1"/>
            </p:cNvSpPr>
            <p:nvPr/>
          </p:nvSpPr>
          <p:spPr bwMode="auto">
            <a:xfrm>
              <a:off x="3228877" y="2958355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00" name="Rectangle 43"/>
            <p:cNvSpPr>
              <a:spLocks noChangeArrowheads="1"/>
            </p:cNvSpPr>
            <p:nvPr/>
          </p:nvSpPr>
          <p:spPr bwMode="auto">
            <a:xfrm>
              <a:off x="3711478" y="2958355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03" name="Rectangle 46"/>
            <p:cNvSpPr>
              <a:spLocks noChangeArrowheads="1"/>
            </p:cNvSpPr>
            <p:nvPr/>
          </p:nvSpPr>
          <p:spPr bwMode="auto">
            <a:xfrm>
              <a:off x="4597303" y="2777380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04" name="Rectangle 47"/>
            <p:cNvSpPr>
              <a:spLocks noChangeArrowheads="1"/>
            </p:cNvSpPr>
            <p:nvPr/>
          </p:nvSpPr>
          <p:spPr bwMode="auto">
            <a:xfrm>
              <a:off x="4575078" y="2898030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05" name="Rectangle 48"/>
            <p:cNvSpPr>
              <a:spLocks noChangeArrowheads="1"/>
            </p:cNvSpPr>
            <p:nvPr/>
          </p:nvSpPr>
          <p:spPr bwMode="auto">
            <a:xfrm>
              <a:off x="5016403" y="3018680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16" name="Rectangle 59"/>
            <p:cNvSpPr>
              <a:spLocks noChangeArrowheads="1"/>
            </p:cNvSpPr>
            <p:nvPr/>
          </p:nvSpPr>
          <p:spPr bwMode="auto">
            <a:xfrm>
              <a:off x="2832002" y="2055068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17" name="Rectangle 60"/>
            <p:cNvSpPr>
              <a:spLocks noChangeArrowheads="1"/>
            </p:cNvSpPr>
            <p:nvPr/>
          </p:nvSpPr>
          <p:spPr bwMode="auto">
            <a:xfrm>
              <a:off x="2973290" y="2175718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21" name="Rectangle 64"/>
            <p:cNvSpPr>
              <a:spLocks noChangeArrowheads="1"/>
            </p:cNvSpPr>
            <p:nvPr/>
          </p:nvSpPr>
          <p:spPr bwMode="auto">
            <a:xfrm>
              <a:off x="2655790" y="1628030"/>
              <a:ext cx="28575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800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8523" name="Rectangle 66"/>
            <p:cNvSpPr>
              <a:spLocks noChangeArrowheads="1"/>
            </p:cNvSpPr>
            <p:nvPr/>
          </p:nvSpPr>
          <p:spPr bwMode="auto">
            <a:xfrm>
              <a:off x="3246340" y="1628030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27" name="Rectangle 70"/>
            <p:cNvSpPr>
              <a:spLocks noChangeArrowheads="1"/>
            </p:cNvSpPr>
            <p:nvPr/>
          </p:nvSpPr>
          <p:spPr bwMode="auto">
            <a:xfrm>
              <a:off x="2058474" y="2280982"/>
              <a:ext cx="322204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Potential </a:t>
              </a:r>
              <a:endParaRPr lang="en-US" dirty="0"/>
            </a:p>
          </p:txBody>
        </p:sp>
        <p:sp>
          <p:nvSpPr>
            <p:cNvPr id="18528" name="Rectangle 71"/>
            <p:cNvSpPr>
              <a:spLocks noChangeArrowheads="1"/>
            </p:cNvSpPr>
            <p:nvPr/>
          </p:nvSpPr>
          <p:spPr bwMode="auto">
            <a:xfrm>
              <a:off x="4610004" y="2173147"/>
              <a:ext cx="532197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 err="1">
                  <a:solidFill>
                    <a:srgbClr val="000000"/>
                  </a:solidFill>
                </a:rPr>
                <a:t>Tidak</a:t>
              </a:r>
              <a:r>
                <a:rPr lang="en-US" sz="600" dirty="0">
                  <a:solidFill>
                    <a:srgbClr val="000000"/>
                  </a:solidFill>
                </a:rPr>
                <a:t> Potential </a:t>
              </a:r>
              <a:endParaRPr lang="en-US" dirty="0"/>
            </a:p>
          </p:txBody>
        </p:sp>
        <p:sp>
          <p:nvSpPr>
            <p:cNvPr id="18529" name="Rectangle 72"/>
            <p:cNvSpPr>
              <a:spLocks noChangeArrowheads="1"/>
            </p:cNvSpPr>
            <p:nvPr/>
          </p:nvSpPr>
          <p:spPr bwMode="auto">
            <a:xfrm>
              <a:off x="4795741" y="2472580"/>
              <a:ext cx="41678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>
                  <a:solidFill>
                    <a:srgbClr val="000000"/>
                  </a:solidFill>
                </a:rPr>
                <a:t>/ </a:t>
              </a:r>
              <a:endParaRPr lang="en-US"/>
            </a:p>
          </p:txBody>
        </p:sp>
        <p:sp>
          <p:nvSpPr>
            <p:cNvPr id="18530" name="Rectangle 73"/>
            <p:cNvSpPr>
              <a:spLocks noChangeArrowheads="1"/>
            </p:cNvSpPr>
            <p:nvPr/>
          </p:nvSpPr>
          <p:spPr bwMode="auto">
            <a:xfrm>
              <a:off x="4619904" y="2281811"/>
              <a:ext cx="338234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prospect  </a:t>
              </a:r>
              <a:endParaRPr lang="en-US" dirty="0"/>
            </a:p>
          </p:txBody>
        </p:sp>
        <p:sp>
          <p:nvSpPr>
            <p:cNvPr id="18531" name="Rectangle 74"/>
            <p:cNvSpPr>
              <a:spLocks noChangeArrowheads="1"/>
            </p:cNvSpPr>
            <p:nvPr/>
          </p:nvSpPr>
          <p:spPr bwMode="auto">
            <a:xfrm>
              <a:off x="3136379" y="2386997"/>
              <a:ext cx="346249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Prospect  </a:t>
              </a:r>
              <a:endParaRPr lang="en-US" dirty="0"/>
            </a:p>
          </p:txBody>
        </p:sp>
        <p:sp>
          <p:nvSpPr>
            <p:cNvPr id="18534" name="Rectangle 77"/>
            <p:cNvSpPr>
              <a:spLocks noChangeArrowheads="1"/>
            </p:cNvSpPr>
            <p:nvPr/>
          </p:nvSpPr>
          <p:spPr bwMode="auto">
            <a:xfrm>
              <a:off x="3166965" y="440774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35" name="Rectangle 78"/>
            <p:cNvSpPr>
              <a:spLocks noChangeArrowheads="1"/>
            </p:cNvSpPr>
            <p:nvPr/>
          </p:nvSpPr>
          <p:spPr bwMode="auto">
            <a:xfrm>
              <a:off x="3303490" y="452839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36" name="Rectangle 79"/>
            <p:cNvSpPr>
              <a:spLocks noChangeArrowheads="1"/>
            </p:cNvSpPr>
            <p:nvPr/>
          </p:nvSpPr>
          <p:spPr bwMode="auto">
            <a:xfrm>
              <a:off x="3171727" y="464904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37" name="Rectangle 80"/>
            <p:cNvSpPr>
              <a:spLocks noChangeArrowheads="1"/>
            </p:cNvSpPr>
            <p:nvPr/>
          </p:nvSpPr>
          <p:spPr bwMode="auto">
            <a:xfrm>
              <a:off x="2979583" y="3453276"/>
              <a:ext cx="168316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Lose</a:t>
              </a:r>
              <a:endParaRPr lang="en-US" dirty="0"/>
            </a:p>
          </p:txBody>
        </p:sp>
        <p:sp>
          <p:nvSpPr>
            <p:cNvPr id="18540" name="Rectangle 83"/>
            <p:cNvSpPr>
              <a:spLocks noChangeArrowheads="1"/>
            </p:cNvSpPr>
            <p:nvPr/>
          </p:nvSpPr>
          <p:spPr bwMode="auto">
            <a:xfrm>
              <a:off x="3371753" y="5541218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41" name="Rectangle 84"/>
            <p:cNvSpPr>
              <a:spLocks noChangeArrowheads="1"/>
            </p:cNvSpPr>
            <p:nvPr/>
          </p:nvSpPr>
          <p:spPr bwMode="auto">
            <a:xfrm>
              <a:off x="3211415" y="5661868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47" name="Freeform 90"/>
            <p:cNvSpPr>
              <a:spLocks/>
            </p:cNvSpPr>
            <p:nvPr/>
          </p:nvSpPr>
          <p:spPr bwMode="auto">
            <a:xfrm>
              <a:off x="3244754" y="5977905"/>
              <a:ext cx="878680" cy="400315"/>
            </a:xfrm>
            <a:custGeom>
              <a:avLst/>
              <a:gdLst>
                <a:gd name="T0" fmla="*/ 0 w 634"/>
                <a:gd name="T1" fmla="*/ 168 h 336"/>
                <a:gd name="T2" fmla="*/ 317 w 634"/>
                <a:gd name="T3" fmla="*/ 0 h 336"/>
                <a:gd name="T4" fmla="*/ 634 w 634"/>
                <a:gd name="T5" fmla="*/ 168 h 336"/>
                <a:gd name="T6" fmla="*/ 317 w 634"/>
                <a:gd name="T7" fmla="*/ 336 h 336"/>
                <a:gd name="T8" fmla="*/ 0 w 634"/>
                <a:gd name="T9" fmla="*/ 168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4" h="336">
                  <a:moveTo>
                    <a:pt x="0" y="168"/>
                  </a:moveTo>
                  <a:lnTo>
                    <a:pt x="317" y="0"/>
                  </a:lnTo>
                  <a:lnTo>
                    <a:pt x="634" y="168"/>
                  </a:lnTo>
                  <a:lnTo>
                    <a:pt x="317" y="336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bg1"/>
            </a:solidFill>
            <a:ln w="3175" cap="rnd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48" name="Rectangle 91"/>
            <p:cNvSpPr>
              <a:spLocks noChangeArrowheads="1"/>
            </p:cNvSpPr>
            <p:nvPr/>
          </p:nvSpPr>
          <p:spPr bwMode="auto">
            <a:xfrm>
              <a:off x="3447990" y="6064451"/>
              <a:ext cx="45845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800" dirty="0" err="1">
                  <a:solidFill>
                    <a:srgbClr val="000000"/>
                  </a:solidFill>
                </a:rPr>
                <a:t>Janji</a:t>
              </a:r>
              <a:r>
                <a:rPr lang="en-US" sz="800" dirty="0">
                  <a:solidFill>
                    <a:srgbClr val="000000"/>
                  </a:solidFill>
                </a:rPr>
                <a:t> </a:t>
              </a:r>
              <a:r>
                <a:rPr lang="en-US" sz="800" dirty="0" err="1">
                  <a:solidFill>
                    <a:srgbClr val="000000"/>
                  </a:solidFill>
                </a:rPr>
                <a:t>tidak</a:t>
              </a:r>
              <a:endParaRPr lang="en-US" sz="800" dirty="0">
                <a:solidFill>
                  <a:srgbClr val="000000"/>
                </a:solidFill>
              </a:endParaRPr>
            </a:p>
            <a:p>
              <a:pPr algn="ctr"/>
              <a:r>
                <a:rPr lang="en-US" sz="800" dirty="0" err="1">
                  <a:solidFill>
                    <a:srgbClr val="000000"/>
                  </a:solidFill>
                </a:rPr>
                <a:t>dipenuhi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18552" name="Rectangle 95"/>
            <p:cNvSpPr>
              <a:spLocks noChangeArrowheads="1"/>
            </p:cNvSpPr>
            <p:nvPr/>
          </p:nvSpPr>
          <p:spPr bwMode="auto">
            <a:xfrm>
              <a:off x="1582639" y="490939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53" name="Rectangle 96"/>
            <p:cNvSpPr>
              <a:spLocks noChangeArrowheads="1"/>
            </p:cNvSpPr>
            <p:nvPr/>
          </p:nvSpPr>
          <p:spPr bwMode="auto">
            <a:xfrm>
              <a:off x="1657252" y="503004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54" name="Rectangle 97"/>
            <p:cNvSpPr>
              <a:spLocks noChangeArrowheads="1"/>
            </p:cNvSpPr>
            <p:nvPr/>
          </p:nvSpPr>
          <p:spPr bwMode="auto">
            <a:xfrm>
              <a:off x="1701702" y="515069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55" name="Rectangle 98"/>
            <p:cNvSpPr>
              <a:spLocks noChangeArrowheads="1"/>
            </p:cNvSpPr>
            <p:nvPr/>
          </p:nvSpPr>
          <p:spPr bwMode="auto">
            <a:xfrm>
              <a:off x="1981102" y="500464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67" name="Freeform 110"/>
            <p:cNvSpPr>
              <a:spLocks/>
            </p:cNvSpPr>
            <p:nvPr/>
          </p:nvSpPr>
          <p:spPr bwMode="auto">
            <a:xfrm>
              <a:off x="3173013" y="3373578"/>
              <a:ext cx="1006475" cy="439738"/>
            </a:xfrm>
            <a:custGeom>
              <a:avLst/>
              <a:gdLst>
                <a:gd name="T0" fmla="*/ 0 w 634"/>
                <a:gd name="T1" fmla="*/ 138 h 277"/>
                <a:gd name="T2" fmla="*/ 317 w 634"/>
                <a:gd name="T3" fmla="*/ 0 h 277"/>
                <a:gd name="T4" fmla="*/ 634 w 634"/>
                <a:gd name="T5" fmla="*/ 138 h 277"/>
                <a:gd name="T6" fmla="*/ 317 w 634"/>
                <a:gd name="T7" fmla="*/ 277 h 277"/>
                <a:gd name="T8" fmla="*/ 0 w 634"/>
                <a:gd name="T9" fmla="*/ 13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4" h="277">
                  <a:moveTo>
                    <a:pt x="0" y="138"/>
                  </a:moveTo>
                  <a:lnTo>
                    <a:pt x="317" y="0"/>
                  </a:lnTo>
                  <a:lnTo>
                    <a:pt x="634" y="138"/>
                  </a:lnTo>
                  <a:lnTo>
                    <a:pt x="317" y="277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68" name="Rectangle 111"/>
            <p:cNvSpPr>
              <a:spLocks noChangeArrowheads="1"/>
            </p:cNvSpPr>
            <p:nvPr/>
          </p:nvSpPr>
          <p:spPr bwMode="auto">
            <a:xfrm>
              <a:off x="3386099" y="3527715"/>
              <a:ext cx="6444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000" dirty="0">
                  <a:solidFill>
                    <a:srgbClr val="000000"/>
                  </a:solidFill>
                </a:rPr>
                <a:t>Deal / Lose</a:t>
              </a:r>
              <a:endParaRPr lang="en-US" sz="1000" dirty="0"/>
            </a:p>
          </p:txBody>
        </p:sp>
        <p:sp>
          <p:nvSpPr>
            <p:cNvPr id="18574" name="Rectangle 117"/>
            <p:cNvSpPr>
              <a:spLocks noChangeArrowheads="1"/>
            </p:cNvSpPr>
            <p:nvPr/>
          </p:nvSpPr>
          <p:spPr bwMode="auto">
            <a:xfrm>
              <a:off x="1777065" y="3381268"/>
              <a:ext cx="1160463" cy="403038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Update data Prospect lose </a:t>
              </a:r>
              <a:endParaRPr lang="en-US" sz="2400" dirty="0">
                <a:latin typeface="Arial" panose="020B0604020202020204" pitchFamily="34" charset="0"/>
              </a:endParaRPr>
            </a:p>
            <a:p>
              <a:pPr algn="ctr"/>
              <a:endParaRPr lang="en-US" sz="1000" dirty="0"/>
            </a:p>
          </p:txBody>
        </p:sp>
        <p:sp>
          <p:nvSpPr>
            <p:cNvPr id="18575" name="Rectangle 118"/>
            <p:cNvSpPr>
              <a:spLocks noChangeArrowheads="1"/>
            </p:cNvSpPr>
            <p:nvPr/>
          </p:nvSpPr>
          <p:spPr bwMode="auto">
            <a:xfrm>
              <a:off x="1631852" y="365844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76" name="Rectangle 119"/>
            <p:cNvSpPr>
              <a:spLocks noChangeArrowheads="1"/>
            </p:cNvSpPr>
            <p:nvPr/>
          </p:nvSpPr>
          <p:spPr bwMode="auto">
            <a:xfrm>
              <a:off x="1996977" y="439504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00" name="Rectangle 143"/>
            <p:cNvSpPr>
              <a:spLocks noChangeArrowheads="1"/>
            </p:cNvSpPr>
            <p:nvPr/>
          </p:nvSpPr>
          <p:spPr bwMode="auto">
            <a:xfrm>
              <a:off x="2906939" y="6108816"/>
              <a:ext cx="128240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 err="1">
                  <a:solidFill>
                    <a:srgbClr val="000000"/>
                  </a:solidFill>
                </a:rPr>
                <a:t>Tdk</a:t>
              </a:r>
              <a:endParaRPr lang="en-US" dirty="0"/>
            </a:p>
          </p:txBody>
        </p:sp>
        <p:sp>
          <p:nvSpPr>
            <p:cNvPr id="18601" name="Rectangle 144"/>
            <p:cNvSpPr>
              <a:spLocks noChangeArrowheads="1"/>
            </p:cNvSpPr>
            <p:nvPr/>
          </p:nvSpPr>
          <p:spPr bwMode="auto">
            <a:xfrm>
              <a:off x="2456471" y="4905288"/>
              <a:ext cx="206788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 err="1">
                  <a:solidFill>
                    <a:srgbClr val="000000"/>
                  </a:solidFill>
                </a:rPr>
                <a:t>setuju</a:t>
              </a:r>
              <a:endParaRPr lang="en-US" dirty="0"/>
            </a:p>
          </p:txBody>
        </p:sp>
        <p:sp>
          <p:nvSpPr>
            <p:cNvPr id="18604" name="Rectangle 147"/>
            <p:cNvSpPr>
              <a:spLocks noChangeArrowheads="1"/>
            </p:cNvSpPr>
            <p:nvPr/>
          </p:nvSpPr>
          <p:spPr bwMode="auto">
            <a:xfrm>
              <a:off x="5216428" y="5647580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05" name="Rectangle 148"/>
            <p:cNvSpPr>
              <a:spLocks noChangeArrowheads="1"/>
            </p:cNvSpPr>
            <p:nvPr/>
          </p:nvSpPr>
          <p:spPr bwMode="auto">
            <a:xfrm>
              <a:off x="5397404" y="5768230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08" name="Rectangle 151"/>
            <p:cNvSpPr>
              <a:spLocks noChangeArrowheads="1"/>
            </p:cNvSpPr>
            <p:nvPr/>
          </p:nvSpPr>
          <p:spPr bwMode="auto">
            <a:xfrm>
              <a:off x="5210078" y="622384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09" name="Rectangle 152"/>
            <p:cNvSpPr>
              <a:spLocks noChangeArrowheads="1"/>
            </p:cNvSpPr>
            <p:nvPr/>
          </p:nvSpPr>
          <p:spPr bwMode="auto">
            <a:xfrm>
              <a:off x="6100666" y="6223843"/>
              <a:ext cx="5770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800">
                  <a:solidFill>
                    <a:srgbClr val="000000"/>
                  </a:solidFill>
                </a:rPr>
                <a:t>, </a:t>
              </a:r>
              <a:endParaRPr lang="en-US"/>
            </a:p>
          </p:txBody>
        </p:sp>
        <p:sp>
          <p:nvSpPr>
            <p:cNvPr id="18610" name="Rectangle 153"/>
            <p:cNvSpPr>
              <a:spLocks noChangeArrowheads="1"/>
            </p:cNvSpPr>
            <p:nvPr/>
          </p:nvSpPr>
          <p:spPr bwMode="auto">
            <a:xfrm>
              <a:off x="5164041" y="634449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12" name="Rectangle 155"/>
            <p:cNvSpPr>
              <a:spLocks noChangeArrowheads="1"/>
            </p:cNvSpPr>
            <p:nvPr/>
          </p:nvSpPr>
          <p:spPr bwMode="auto">
            <a:xfrm>
              <a:off x="5505354" y="634449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13" name="Rectangle 156"/>
            <p:cNvSpPr>
              <a:spLocks noChangeArrowheads="1"/>
            </p:cNvSpPr>
            <p:nvPr/>
          </p:nvSpPr>
          <p:spPr bwMode="auto">
            <a:xfrm>
              <a:off x="5203728" y="646514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20" name="Rectangle 163"/>
            <p:cNvSpPr>
              <a:spLocks noChangeArrowheads="1"/>
            </p:cNvSpPr>
            <p:nvPr/>
          </p:nvSpPr>
          <p:spPr bwMode="auto">
            <a:xfrm>
              <a:off x="3861872" y="6384187"/>
              <a:ext cx="10259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YA</a:t>
              </a:r>
              <a:endParaRPr lang="en-US" dirty="0"/>
            </a:p>
          </p:txBody>
        </p:sp>
        <p:sp>
          <p:nvSpPr>
            <p:cNvPr id="3310" name="Rectangle 277"/>
            <p:cNvSpPr>
              <a:spLocks noChangeArrowheads="1"/>
            </p:cNvSpPr>
            <p:nvPr/>
          </p:nvSpPr>
          <p:spPr bwMode="auto">
            <a:xfrm>
              <a:off x="2616895" y="887226"/>
              <a:ext cx="1708801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100" b="1" dirty="0">
                  <a:solidFill>
                    <a:srgbClr val="000000"/>
                  </a:solidFill>
                </a:rPr>
                <a:t>PROSEDUR PENJUALAN</a:t>
              </a:r>
              <a:endParaRPr lang="en-US" sz="2400" b="1" dirty="0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2645226" y="1385977"/>
              <a:ext cx="1522413" cy="4016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Identifikasi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Potential</a:t>
              </a:r>
            </a:p>
            <a:p>
              <a:pPr algn="ctr"/>
              <a:r>
                <a:rPr lang="en-US" sz="1000" dirty="0">
                  <a:solidFill>
                    <a:srgbClr val="000000"/>
                  </a:solidFill>
                </a:rPr>
                <a:t>Customer (Prospect)</a:t>
              </a:r>
              <a:endParaRPr lang="en-US" sz="1000" dirty="0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644677" y="1963788"/>
              <a:ext cx="1522413" cy="2349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0" hangingPunct="0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Follow up new prospect </a:t>
              </a:r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2999262" y="2517172"/>
              <a:ext cx="1361253" cy="3845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hangingPunct="0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Pengajuan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jadwal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bertemu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/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presentasi</a:t>
              </a:r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4465744" y="2520650"/>
              <a:ext cx="1609661" cy="38615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hangingPunct="0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Update data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supaya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tidak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difollou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up yang lain</a:t>
              </a:r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0" name="Rectangle 117"/>
            <p:cNvSpPr>
              <a:spLocks noChangeArrowheads="1"/>
            </p:cNvSpPr>
            <p:nvPr/>
          </p:nvSpPr>
          <p:spPr bwMode="auto">
            <a:xfrm>
              <a:off x="3099271" y="3021228"/>
              <a:ext cx="1160463" cy="211859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Dst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………….</a:t>
              </a:r>
              <a:endParaRPr lang="en-US" sz="1000" dirty="0"/>
            </a:p>
          </p:txBody>
        </p:sp>
        <p:sp>
          <p:nvSpPr>
            <p:cNvPr id="353" name="Rectangle 117"/>
            <p:cNvSpPr>
              <a:spLocks noChangeArrowheads="1"/>
            </p:cNvSpPr>
            <p:nvPr/>
          </p:nvSpPr>
          <p:spPr bwMode="auto">
            <a:xfrm>
              <a:off x="2792391" y="3936229"/>
              <a:ext cx="1766314" cy="546099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Membuat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kesepakatan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termasuk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tanggal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lang="en-US" sz="2400" dirty="0">
                <a:latin typeface="Arial" panose="020B0604020202020204" pitchFamily="34" charset="0"/>
              </a:endParaRP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pengiriman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kendaraan</a:t>
              </a:r>
              <a:endParaRPr lang="en-US" sz="2400" dirty="0">
                <a:latin typeface="Arial" panose="020B0604020202020204" pitchFamily="34" charset="0"/>
              </a:endParaRPr>
            </a:p>
            <a:p>
              <a:pPr lvl="0" algn="ctr"/>
              <a:endParaRPr lang="en-US" sz="2400" dirty="0">
                <a:latin typeface="Arial" panose="020B0604020202020204" pitchFamily="34" charset="0"/>
              </a:endParaRPr>
            </a:p>
            <a:p>
              <a:pPr algn="ctr"/>
              <a:endParaRPr lang="en-US" sz="1000" dirty="0"/>
            </a:p>
          </p:txBody>
        </p:sp>
        <p:sp>
          <p:nvSpPr>
            <p:cNvPr id="354" name="Rectangle 117"/>
            <p:cNvSpPr>
              <a:spLocks noChangeArrowheads="1"/>
            </p:cNvSpPr>
            <p:nvPr/>
          </p:nvSpPr>
          <p:spPr bwMode="auto">
            <a:xfrm>
              <a:off x="3095316" y="4602484"/>
              <a:ext cx="1160463" cy="278995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eaLnBrk="0" hangingPunct="0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Persetujuan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LOI</a:t>
              </a:r>
              <a:endParaRPr 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55" name="Rectangle 117"/>
            <p:cNvSpPr>
              <a:spLocks noChangeArrowheads="1"/>
            </p:cNvSpPr>
            <p:nvPr/>
          </p:nvSpPr>
          <p:spPr bwMode="auto">
            <a:xfrm>
              <a:off x="4864683" y="5173518"/>
              <a:ext cx="1216590" cy="384125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Mengurus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kontrak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agreement</a:t>
              </a:r>
              <a:endParaRPr lang="en-US" sz="1000" dirty="0">
                <a:latin typeface="Arial" panose="020B0604020202020204" pitchFamily="34" charset="0"/>
              </a:endParaRPr>
            </a:p>
            <a:p>
              <a:pPr algn="ctr"/>
              <a:endParaRPr lang="en-US" sz="1000" dirty="0"/>
            </a:p>
          </p:txBody>
        </p:sp>
        <p:sp>
          <p:nvSpPr>
            <p:cNvPr id="356" name="Rectangle 117"/>
            <p:cNvSpPr>
              <a:spLocks noChangeArrowheads="1"/>
            </p:cNvSpPr>
            <p:nvPr/>
          </p:nvSpPr>
          <p:spPr bwMode="auto">
            <a:xfrm>
              <a:off x="4628112" y="5806003"/>
              <a:ext cx="1691121" cy="786313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Follow up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kontrak</a:t>
              </a:r>
              <a:endParaRPr lang="en-US" sz="2400" dirty="0">
                <a:latin typeface="Arial" panose="020B0604020202020204" pitchFamily="34" charset="0"/>
              </a:endParaRPr>
            </a:p>
            <a:p>
              <a:pPr lvl="0" algn="ctr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Max 1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bulan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setelah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serah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terima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mobil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Kontrak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sudah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di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selesaikan</a:t>
              </a:r>
              <a:endParaRPr lang="en-US" sz="2400" dirty="0">
                <a:latin typeface="Arial" panose="020B0604020202020204" pitchFamily="34" charset="0"/>
              </a:endParaRP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lang="en-US" sz="1000" dirty="0">
                <a:latin typeface="Arial" panose="020B0604020202020204" pitchFamily="34" charset="0"/>
              </a:endParaRPr>
            </a:p>
            <a:p>
              <a:pPr lvl="0" algn="ctr"/>
              <a:endParaRPr lang="en-US" sz="2400" dirty="0">
                <a:latin typeface="Arial" panose="020B0604020202020204" pitchFamily="34" charset="0"/>
              </a:endParaRPr>
            </a:p>
            <a:p>
              <a:pPr algn="ctr"/>
              <a:endParaRPr lang="en-US" sz="2400" dirty="0">
                <a:latin typeface="Arial" panose="020B0604020202020204" pitchFamily="34" charset="0"/>
              </a:endParaRPr>
            </a:p>
            <a:p>
              <a:pPr lvl="0" algn="ctr"/>
              <a:endParaRPr lang="en-US" sz="2400" dirty="0">
                <a:latin typeface="Arial" panose="020B0604020202020204" pitchFamily="34" charset="0"/>
              </a:endParaRPr>
            </a:p>
            <a:p>
              <a:pPr algn="ctr"/>
              <a:endParaRPr lang="en-US" sz="1000" dirty="0"/>
            </a:p>
          </p:txBody>
        </p:sp>
        <p:sp>
          <p:nvSpPr>
            <p:cNvPr id="357" name="Rectangle 117"/>
            <p:cNvSpPr>
              <a:spLocks noChangeArrowheads="1"/>
            </p:cNvSpPr>
            <p:nvPr/>
          </p:nvSpPr>
          <p:spPr bwMode="auto">
            <a:xfrm>
              <a:off x="2958929" y="4987188"/>
              <a:ext cx="1436689" cy="374633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Membuat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SPK </a:t>
              </a:r>
            </a:p>
            <a:p>
              <a:pPr algn="ctr" eaLnBrk="0" hangingPunct="0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penyedian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kendaraan</a:t>
              </a:r>
              <a:endParaRPr lang="en-US" sz="1000" dirty="0">
                <a:latin typeface="Arial" panose="020B0604020202020204" pitchFamily="34" charset="0"/>
              </a:endParaRPr>
            </a:p>
            <a:p>
              <a:pPr lvl="0" algn="ctr" eaLnBrk="0" hangingPunct="0"/>
              <a:endParaRPr 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58" name="Rectangle 117"/>
            <p:cNvSpPr>
              <a:spLocks noChangeArrowheads="1"/>
            </p:cNvSpPr>
            <p:nvPr/>
          </p:nvSpPr>
          <p:spPr bwMode="auto">
            <a:xfrm>
              <a:off x="788485" y="3907718"/>
              <a:ext cx="1412703" cy="736601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Info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Manjemen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dan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lang="en-US" sz="2400" dirty="0">
                <a:latin typeface="Arial" panose="020B0604020202020204" pitchFamily="34" charset="0"/>
              </a:endParaRPr>
            </a:p>
            <a:p>
              <a:pPr lvl="0" algn="ctr" eaLnBrk="0" hangingPunct="0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Meeting Internal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Untuk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mencari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alternatif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solusi</a:t>
              </a:r>
              <a:endParaRPr lang="en-US" sz="2400" dirty="0">
                <a:latin typeface="Arial" panose="020B0604020202020204" pitchFamily="34" charset="0"/>
              </a:endParaRPr>
            </a:p>
          </p:txBody>
        </p:sp>
        <p:cxnSp>
          <p:nvCxnSpPr>
            <p:cNvPr id="207" name="Straight Connector 206"/>
            <p:cNvCxnSpPr/>
            <p:nvPr/>
          </p:nvCxnSpPr>
          <p:spPr>
            <a:xfrm flipV="1">
              <a:off x="2616895" y="1160962"/>
              <a:ext cx="1619972" cy="2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346" idx="2"/>
              <a:endCxn id="347" idx="0"/>
            </p:cNvCxnSpPr>
            <p:nvPr/>
          </p:nvCxnSpPr>
          <p:spPr>
            <a:xfrm flipH="1">
              <a:off x="1598367" y="2198737"/>
              <a:ext cx="1807517" cy="318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346" idx="2"/>
              <a:endCxn id="348" idx="0"/>
            </p:cNvCxnSpPr>
            <p:nvPr/>
          </p:nvCxnSpPr>
          <p:spPr>
            <a:xfrm>
              <a:off x="3405884" y="2198737"/>
              <a:ext cx="274005" cy="318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3435604" y="2199010"/>
              <a:ext cx="1864691" cy="321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348" idx="2"/>
              <a:endCxn id="350" idx="0"/>
            </p:cNvCxnSpPr>
            <p:nvPr/>
          </p:nvCxnSpPr>
          <p:spPr>
            <a:xfrm flipH="1">
              <a:off x="3679503" y="2901738"/>
              <a:ext cx="386" cy="1194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350" idx="2"/>
              <a:endCxn id="18567" idx="1"/>
            </p:cNvCxnSpPr>
            <p:nvPr/>
          </p:nvCxnSpPr>
          <p:spPr>
            <a:xfrm flipH="1">
              <a:off x="3676251" y="3233087"/>
              <a:ext cx="3252" cy="140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8567" idx="0"/>
              <a:endCxn id="18574" idx="3"/>
            </p:cNvCxnSpPr>
            <p:nvPr/>
          </p:nvCxnSpPr>
          <p:spPr>
            <a:xfrm flipH="1" flipV="1">
              <a:off x="2937528" y="3582787"/>
              <a:ext cx="235485" cy="9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stCxn id="18567" idx="3"/>
              <a:endCxn id="353" idx="0"/>
            </p:cNvCxnSpPr>
            <p:nvPr/>
          </p:nvCxnSpPr>
          <p:spPr>
            <a:xfrm flipH="1">
              <a:off x="3675548" y="3813316"/>
              <a:ext cx="703" cy="122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>
              <a:stCxn id="353" idx="2"/>
              <a:endCxn id="354" idx="0"/>
            </p:cNvCxnSpPr>
            <p:nvPr/>
          </p:nvCxnSpPr>
          <p:spPr>
            <a:xfrm>
              <a:off x="3675548" y="4482328"/>
              <a:ext cx="0" cy="1201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354" idx="2"/>
              <a:endCxn id="357" idx="0"/>
            </p:cNvCxnSpPr>
            <p:nvPr/>
          </p:nvCxnSpPr>
          <p:spPr>
            <a:xfrm>
              <a:off x="3675548" y="4881479"/>
              <a:ext cx="1726" cy="105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Arrow Connector 247"/>
            <p:cNvCxnSpPr>
              <a:stCxn id="357" idx="2"/>
              <a:endCxn id="249" idx="0"/>
            </p:cNvCxnSpPr>
            <p:nvPr/>
          </p:nvCxnSpPr>
          <p:spPr>
            <a:xfrm>
              <a:off x="3677274" y="5361821"/>
              <a:ext cx="3996" cy="115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9" name="Rectangle 117"/>
            <p:cNvSpPr>
              <a:spLocks noChangeArrowheads="1"/>
            </p:cNvSpPr>
            <p:nvPr/>
          </p:nvSpPr>
          <p:spPr bwMode="auto">
            <a:xfrm>
              <a:off x="2962925" y="5477241"/>
              <a:ext cx="1436689" cy="374633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Monitor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kesesuaian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janji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ke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Customer</a:t>
              </a:r>
              <a:endParaRPr lang="en-US" sz="2400" dirty="0">
                <a:latin typeface="Arial" panose="020B0604020202020204" pitchFamily="34" charset="0"/>
              </a:endParaRPr>
            </a:p>
            <a:p>
              <a:pPr lvl="0" algn="ctr" eaLnBrk="0" hangingPunct="0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 </a:t>
              </a:r>
              <a:endParaRPr lang="en-US" sz="2400" dirty="0">
                <a:latin typeface="Arial" panose="020B0604020202020204" pitchFamily="34" charset="0"/>
              </a:endParaRPr>
            </a:p>
          </p:txBody>
        </p:sp>
        <p:cxnSp>
          <p:nvCxnSpPr>
            <p:cNvPr id="253" name="Straight Arrow Connector 252"/>
            <p:cNvCxnSpPr>
              <a:stCxn id="308" idx="2"/>
              <a:endCxn id="346" idx="0"/>
            </p:cNvCxnSpPr>
            <p:nvPr/>
          </p:nvCxnSpPr>
          <p:spPr>
            <a:xfrm flipH="1">
              <a:off x="3405884" y="1787614"/>
              <a:ext cx="549" cy="176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>
              <a:stCxn id="249" idx="2"/>
              <a:endCxn id="18547" idx="1"/>
            </p:cNvCxnSpPr>
            <p:nvPr/>
          </p:nvCxnSpPr>
          <p:spPr>
            <a:xfrm>
              <a:off x="3681270" y="5851874"/>
              <a:ext cx="2824" cy="1260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67" name="Straight Arrow Connector 18666"/>
            <p:cNvCxnSpPr>
              <a:stCxn id="272" idx="1"/>
              <a:endCxn id="358" idx="2"/>
            </p:cNvCxnSpPr>
            <p:nvPr/>
          </p:nvCxnSpPr>
          <p:spPr>
            <a:xfrm flipV="1">
              <a:off x="1494836" y="4644319"/>
              <a:ext cx="1" cy="2158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1" name="Rectangle 117"/>
            <p:cNvSpPr>
              <a:spLocks noChangeArrowheads="1"/>
            </p:cNvSpPr>
            <p:nvPr/>
          </p:nvSpPr>
          <p:spPr bwMode="auto">
            <a:xfrm>
              <a:off x="739954" y="5541139"/>
              <a:ext cx="1509763" cy="373750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Permohonan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schedule 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baru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ke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Customer</a:t>
              </a:r>
              <a:endParaRPr lang="en-US" sz="1000" dirty="0">
                <a:latin typeface="Arial" panose="020B0604020202020204" pitchFamily="34" charset="0"/>
              </a:endParaRPr>
            </a:p>
          </p:txBody>
        </p:sp>
        <p:sp>
          <p:nvSpPr>
            <p:cNvPr id="272" name="Freeform 90"/>
            <p:cNvSpPr>
              <a:spLocks/>
            </p:cNvSpPr>
            <p:nvPr/>
          </p:nvSpPr>
          <p:spPr bwMode="auto">
            <a:xfrm>
              <a:off x="1055496" y="4860167"/>
              <a:ext cx="878680" cy="502612"/>
            </a:xfrm>
            <a:custGeom>
              <a:avLst/>
              <a:gdLst>
                <a:gd name="T0" fmla="*/ 0 w 634"/>
                <a:gd name="T1" fmla="*/ 168 h 336"/>
                <a:gd name="T2" fmla="*/ 317 w 634"/>
                <a:gd name="T3" fmla="*/ 0 h 336"/>
                <a:gd name="T4" fmla="*/ 634 w 634"/>
                <a:gd name="T5" fmla="*/ 168 h 336"/>
                <a:gd name="T6" fmla="*/ 317 w 634"/>
                <a:gd name="T7" fmla="*/ 336 h 336"/>
                <a:gd name="T8" fmla="*/ 0 w 634"/>
                <a:gd name="T9" fmla="*/ 168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4" h="336">
                  <a:moveTo>
                    <a:pt x="0" y="168"/>
                  </a:moveTo>
                  <a:lnTo>
                    <a:pt x="317" y="0"/>
                  </a:lnTo>
                  <a:lnTo>
                    <a:pt x="634" y="168"/>
                  </a:lnTo>
                  <a:lnTo>
                    <a:pt x="317" y="336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bg1"/>
            </a:solidFill>
            <a:ln w="3175" cap="rnd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000" dirty="0"/>
                <a:t>Cost</a:t>
              </a:r>
            </a:p>
            <a:p>
              <a:pPr algn="ctr"/>
              <a:r>
                <a:rPr lang="en-US" sz="1000" dirty="0" err="1"/>
                <a:t>setuju</a:t>
              </a:r>
              <a:endParaRPr lang="en-US" sz="1000" dirty="0"/>
            </a:p>
          </p:txBody>
        </p:sp>
        <p:cxnSp>
          <p:nvCxnSpPr>
            <p:cNvPr id="18676" name="Elbow Connector 18675"/>
            <p:cNvCxnSpPr>
              <a:stCxn id="272" idx="2"/>
              <a:endCxn id="249" idx="1"/>
            </p:cNvCxnSpPr>
            <p:nvPr/>
          </p:nvCxnSpPr>
          <p:spPr>
            <a:xfrm>
              <a:off x="1934176" y="5111473"/>
              <a:ext cx="1028749" cy="55308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271" idx="0"/>
              <a:endCxn id="272" idx="3"/>
            </p:cNvCxnSpPr>
            <p:nvPr/>
          </p:nvCxnSpPr>
          <p:spPr>
            <a:xfrm flipV="1">
              <a:off x="1494836" y="5362779"/>
              <a:ext cx="0" cy="178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5" name="Rectangle 117"/>
            <p:cNvSpPr>
              <a:spLocks noChangeArrowheads="1"/>
            </p:cNvSpPr>
            <p:nvPr/>
          </p:nvSpPr>
          <p:spPr bwMode="auto">
            <a:xfrm>
              <a:off x="743431" y="6097293"/>
              <a:ext cx="1509763" cy="373750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Diskusi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internal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untuk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kepastian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schedule </a:t>
              </a:r>
              <a:endParaRPr lang="en-US" sz="2400" dirty="0">
                <a:latin typeface="Arial" panose="020B0604020202020204" pitchFamily="34" charset="0"/>
              </a:endParaRPr>
            </a:p>
            <a:p>
              <a:pPr lvl="0" algn="ctr" eaLnBrk="0" hangingPunct="0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lang="en-US" sz="2400" dirty="0">
                <a:latin typeface="Arial" panose="020B0604020202020204" pitchFamily="34" charset="0"/>
              </a:endParaRPr>
            </a:p>
          </p:txBody>
        </p:sp>
        <p:cxnSp>
          <p:nvCxnSpPr>
            <p:cNvPr id="298" name="Straight Arrow Connector 297"/>
            <p:cNvCxnSpPr>
              <a:stCxn id="295" idx="0"/>
              <a:endCxn id="271" idx="2"/>
            </p:cNvCxnSpPr>
            <p:nvPr/>
          </p:nvCxnSpPr>
          <p:spPr>
            <a:xfrm flipH="1" flipV="1">
              <a:off x="1494836" y="5914889"/>
              <a:ext cx="3477" cy="182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Rounded Rectangle 201"/>
            <p:cNvSpPr/>
            <p:nvPr/>
          </p:nvSpPr>
          <p:spPr>
            <a:xfrm>
              <a:off x="3358310" y="6494827"/>
              <a:ext cx="655473" cy="206375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Selesai</a:t>
              </a:r>
              <a:endParaRPr lang="en-US" sz="1000" dirty="0"/>
            </a:p>
          </p:txBody>
        </p:sp>
        <p:cxnSp>
          <p:nvCxnSpPr>
            <p:cNvPr id="302" name="Straight Arrow Connector 301"/>
            <p:cNvCxnSpPr>
              <a:stCxn id="18547" idx="3"/>
              <a:endCxn id="202" idx="0"/>
            </p:cNvCxnSpPr>
            <p:nvPr/>
          </p:nvCxnSpPr>
          <p:spPr>
            <a:xfrm>
              <a:off x="3684094" y="6378220"/>
              <a:ext cx="1953" cy="116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Elbow Connector 218"/>
            <p:cNvCxnSpPr>
              <a:endCxn id="295" idx="3"/>
            </p:cNvCxnSpPr>
            <p:nvPr/>
          </p:nvCxnSpPr>
          <p:spPr>
            <a:xfrm rot="10800000" flipV="1">
              <a:off x="2253195" y="6207174"/>
              <a:ext cx="975683" cy="7699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Elbow Connector 220"/>
            <p:cNvCxnSpPr>
              <a:stCxn id="353" idx="2"/>
              <a:endCxn id="355" idx="0"/>
            </p:cNvCxnSpPr>
            <p:nvPr/>
          </p:nvCxnSpPr>
          <p:spPr>
            <a:xfrm rot="16200000" flipH="1">
              <a:off x="4228668" y="3929208"/>
              <a:ext cx="691190" cy="1797430"/>
            </a:xfrm>
            <a:prstGeom prst="bentConnector3">
              <a:avLst>
                <a:gd name="adj1" fmla="val 4327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>
              <a:stCxn id="355" idx="2"/>
              <a:endCxn id="356" idx="0"/>
            </p:cNvCxnSpPr>
            <p:nvPr/>
          </p:nvCxnSpPr>
          <p:spPr>
            <a:xfrm>
              <a:off x="5472978" y="5557643"/>
              <a:ext cx="695" cy="248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7" name="Rectangle 346"/>
            <p:cNvSpPr/>
            <p:nvPr/>
          </p:nvSpPr>
          <p:spPr>
            <a:xfrm>
              <a:off x="293295" y="2517172"/>
              <a:ext cx="2610144" cy="37175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hangingPunct="0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Input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pada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database potential +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penetapan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schedule follow up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berikutnya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5535047" y="62340"/>
            <a:ext cx="4022727" cy="2394720"/>
            <a:chOff x="5535045" y="62340"/>
            <a:chExt cx="4022727" cy="2394720"/>
          </a:xfrm>
        </p:grpSpPr>
        <p:sp>
          <p:nvSpPr>
            <p:cNvPr id="18464" name="Oval 7"/>
            <p:cNvSpPr>
              <a:spLocks noChangeArrowheads="1"/>
            </p:cNvSpPr>
            <p:nvPr/>
          </p:nvSpPr>
          <p:spPr bwMode="auto">
            <a:xfrm>
              <a:off x="5535045" y="266310"/>
              <a:ext cx="4022727" cy="2190750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65" name="Oval 8"/>
            <p:cNvSpPr>
              <a:spLocks noChangeArrowheads="1"/>
            </p:cNvSpPr>
            <p:nvPr/>
          </p:nvSpPr>
          <p:spPr bwMode="auto">
            <a:xfrm>
              <a:off x="5535045" y="266310"/>
              <a:ext cx="4022727" cy="2190750"/>
            </a:xfrm>
            <a:prstGeom prst="ellipse">
              <a:avLst/>
            </a:prstGeom>
            <a:ln>
              <a:headEnd/>
              <a:tailEnd/>
            </a:ln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1" name="Rectangle 238"/>
            <p:cNvSpPr>
              <a:spLocks noChangeArrowheads="1"/>
            </p:cNvSpPr>
            <p:nvPr/>
          </p:nvSpPr>
          <p:spPr bwMode="auto">
            <a:xfrm>
              <a:off x="7021516" y="1175221"/>
              <a:ext cx="773113" cy="30956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3" name="Rectangle 240"/>
            <p:cNvSpPr>
              <a:spLocks noChangeArrowheads="1"/>
            </p:cNvSpPr>
            <p:nvPr/>
          </p:nvSpPr>
          <p:spPr bwMode="auto">
            <a:xfrm>
              <a:off x="7100891" y="1209676"/>
              <a:ext cx="66833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100" dirty="0" err="1">
                  <a:solidFill>
                    <a:srgbClr val="000000"/>
                  </a:solidFill>
                </a:rPr>
                <a:t>Penjualan</a:t>
              </a:r>
              <a:r>
                <a:rPr lang="en-US" sz="1100" dirty="0">
                  <a:solidFill>
                    <a:srgbClr val="000000"/>
                  </a:solidFill>
                </a:rPr>
                <a:t> </a:t>
              </a:r>
              <a:endParaRPr lang="en-US" sz="3200" dirty="0"/>
            </a:p>
          </p:txBody>
        </p:sp>
        <p:pic>
          <p:nvPicPr>
            <p:cNvPr id="3313" name="Picture 24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978" y="1054101"/>
              <a:ext cx="573088" cy="506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14" name="Picture 242"/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978" y="1054101"/>
              <a:ext cx="573088" cy="506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5" name="Rectangle 244"/>
            <p:cNvSpPr>
              <a:spLocks noChangeArrowheads="1"/>
            </p:cNvSpPr>
            <p:nvPr/>
          </p:nvSpPr>
          <p:spPr bwMode="auto">
            <a:xfrm>
              <a:off x="6910391" y="1735139"/>
              <a:ext cx="1062038" cy="454025"/>
            </a:xfrm>
            <a:prstGeom prst="rect">
              <a:avLst/>
            </a:prstGeom>
            <a:solidFill>
              <a:srgbClr val="FFFF00"/>
            </a:solidFill>
            <a:ln w="31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6" name="Rectangle 245"/>
            <p:cNvSpPr>
              <a:spLocks noChangeArrowheads="1"/>
            </p:cNvSpPr>
            <p:nvPr/>
          </p:nvSpPr>
          <p:spPr bwMode="auto">
            <a:xfrm>
              <a:off x="7013579" y="1811339"/>
              <a:ext cx="8239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100" dirty="0" err="1">
                  <a:solidFill>
                    <a:srgbClr val="000000"/>
                  </a:solidFill>
                </a:rPr>
                <a:t>Pengiriman</a:t>
              </a:r>
              <a:r>
                <a:rPr lang="en-US" sz="1100" dirty="0">
                  <a:solidFill>
                    <a:srgbClr val="000000"/>
                  </a:solidFill>
                </a:rPr>
                <a:t> </a:t>
              </a:r>
              <a:r>
                <a:rPr lang="en-US" sz="1100" dirty="0" err="1">
                  <a:solidFill>
                    <a:srgbClr val="000000"/>
                  </a:solidFill>
                </a:rPr>
                <a:t>kendaraan</a:t>
              </a:r>
              <a:r>
                <a:rPr lang="en-US" sz="1100" dirty="0">
                  <a:solidFill>
                    <a:srgbClr val="000000"/>
                  </a:solidFill>
                </a:rPr>
                <a:t>  </a:t>
              </a:r>
              <a:endParaRPr lang="en-US" sz="3200" dirty="0"/>
            </a:p>
          </p:txBody>
        </p:sp>
        <p:sp>
          <p:nvSpPr>
            <p:cNvPr id="18447" name="Rectangle 246"/>
            <p:cNvSpPr>
              <a:spLocks noChangeArrowheads="1"/>
            </p:cNvSpPr>
            <p:nvPr/>
          </p:nvSpPr>
          <p:spPr bwMode="auto">
            <a:xfrm>
              <a:off x="7142166" y="1962151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452" name="Rectangle 251"/>
            <p:cNvSpPr>
              <a:spLocks noChangeArrowheads="1"/>
            </p:cNvSpPr>
            <p:nvPr/>
          </p:nvSpPr>
          <p:spPr bwMode="auto">
            <a:xfrm>
              <a:off x="6710759" y="1363123"/>
              <a:ext cx="233359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800" dirty="0">
                  <a:solidFill>
                    <a:schemeClr val="bg1"/>
                  </a:solidFill>
                </a:rPr>
                <a:t>LOI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8453" name="Rectangle 252"/>
            <p:cNvSpPr>
              <a:spLocks noChangeArrowheads="1"/>
            </p:cNvSpPr>
            <p:nvPr/>
          </p:nvSpPr>
          <p:spPr bwMode="auto">
            <a:xfrm>
              <a:off x="6867529" y="879476"/>
              <a:ext cx="41678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/ </a:t>
              </a:r>
              <a:endParaRPr lang="en-US" dirty="0"/>
            </a:p>
          </p:txBody>
        </p:sp>
        <p:sp>
          <p:nvSpPr>
            <p:cNvPr id="18454" name="Rectangle 253"/>
            <p:cNvSpPr>
              <a:spLocks noChangeArrowheads="1"/>
            </p:cNvSpPr>
            <p:nvPr/>
          </p:nvSpPr>
          <p:spPr bwMode="auto">
            <a:xfrm>
              <a:off x="6606260" y="1448016"/>
              <a:ext cx="423193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900" dirty="0" err="1">
                  <a:solidFill>
                    <a:schemeClr val="bg1"/>
                  </a:solidFill>
                </a:rPr>
                <a:t>Kontrak</a:t>
              </a:r>
              <a:r>
                <a:rPr lang="en-US" sz="700" dirty="0">
                  <a:solidFill>
                    <a:schemeClr val="bg1"/>
                  </a:solidFill>
                </a:rPr>
                <a:t> 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8455" name="Rectangle 254"/>
            <p:cNvSpPr>
              <a:spLocks noChangeArrowheads="1"/>
            </p:cNvSpPr>
            <p:nvPr/>
          </p:nvSpPr>
          <p:spPr bwMode="auto">
            <a:xfrm>
              <a:off x="6562106" y="1564638"/>
              <a:ext cx="533400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Agreement 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8456" name="Rectangle 255"/>
            <p:cNvSpPr>
              <a:spLocks noChangeArrowheads="1"/>
            </p:cNvSpPr>
            <p:nvPr/>
          </p:nvSpPr>
          <p:spPr bwMode="auto">
            <a:xfrm>
              <a:off x="8083554" y="1133476"/>
              <a:ext cx="958850" cy="4429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58" name="Rectangle 257"/>
            <p:cNvSpPr>
              <a:spLocks noChangeArrowheads="1"/>
            </p:cNvSpPr>
            <p:nvPr/>
          </p:nvSpPr>
          <p:spPr bwMode="auto">
            <a:xfrm>
              <a:off x="8110542" y="1169989"/>
              <a:ext cx="86995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100" dirty="0" err="1">
                  <a:solidFill>
                    <a:srgbClr val="000000"/>
                  </a:solidFill>
                </a:rPr>
                <a:t>Pengadaan</a:t>
              </a:r>
              <a:r>
                <a:rPr lang="en-US" sz="1100" dirty="0">
                  <a:solidFill>
                    <a:srgbClr val="000000"/>
                  </a:solidFill>
                </a:rPr>
                <a:t> </a:t>
              </a:r>
              <a:r>
                <a:rPr lang="en-US" sz="1100" dirty="0" err="1">
                  <a:solidFill>
                    <a:srgbClr val="000000"/>
                  </a:solidFill>
                </a:rPr>
                <a:t>Kendaraan</a:t>
              </a:r>
              <a:r>
                <a:rPr lang="en-US" sz="1100" dirty="0">
                  <a:solidFill>
                    <a:srgbClr val="000000"/>
                  </a:solidFill>
                </a:rPr>
                <a:t> </a:t>
              </a:r>
              <a:endParaRPr lang="en-US" sz="3200" dirty="0"/>
            </a:p>
          </p:txBody>
        </p:sp>
        <p:sp>
          <p:nvSpPr>
            <p:cNvPr id="18459" name="Rectangle 258"/>
            <p:cNvSpPr>
              <a:spLocks noChangeArrowheads="1"/>
            </p:cNvSpPr>
            <p:nvPr/>
          </p:nvSpPr>
          <p:spPr bwMode="auto">
            <a:xfrm>
              <a:off x="8191504" y="1300164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461" name="Rectangle 260"/>
            <p:cNvSpPr>
              <a:spLocks noChangeArrowheads="1"/>
            </p:cNvSpPr>
            <p:nvPr/>
          </p:nvSpPr>
          <p:spPr bwMode="auto">
            <a:xfrm>
              <a:off x="7021516" y="620714"/>
              <a:ext cx="773113" cy="330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62" name="Rectangle 261"/>
            <p:cNvSpPr>
              <a:spLocks noChangeArrowheads="1"/>
            </p:cNvSpPr>
            <p:nvPr/>
          </p:nvSpPr>
          <p:spPr bwMode="auto">
            <a:xfrm>
              <a:off x="7054854" y="679451"/>
              <a:ext cx="714375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100" dirty="0" err="1">
                  <a:solidFill>
                    <a:srgbClr val="000000"/>
                  </a:solidFill>
                </a:rPr>
                <a:t>Penagihan</a:t>
              </a:r>
              <a:r>
                <a:rPr lang="en-US" sz="1100" dirty="0">
                  <a:solidFill>
                    <a:srgbClr val="000000"/>
                  </a:solidFill>
                </a:rPr>
                <a:t> </a:t>
              </a:r>
              <a:endParaRPr lang="en-US" sz="3200" dirty="0"/>
            </a:p>
          </p:txBody>
        </p:sp>
        <p:sp>
          <p:nvSpPr>
            <p:cNvPr id="3299" name="Rectangle 266"/>
            <p:cNvSpPr>
              <a:spLocks noChangeArrowheads="1"/>
            </p:cNvSpPr>
            <p:nvPr/>
          </p:nvSpPr>
          <p:spPr bwMode="auto">
            <a:xfrm>
              <a:off x="7845429" y="1120776"/>
              <a:ext cx="12343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chemeClr val="bg1"/>
                  </a:solidFill>
                </a:rPr>
                <a:t>LOI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300" name="Rectangle 267"/>
            <p:cNvSpPr>
              <a:spLocks noChangeArrowheads="1"/>
            </p:cNvSpPr>
            <p:nvPr/>
          </p:nvSpPr>
          <p:spPr bwMode="auto">
            <a:xfrm>
              <a:off x="7488242" y="1536467"/>
              <a:ext cx="12343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chemeClr val="bg1"/>
                  </a:solidFill>
                </a:rPr>
                <a:t>LOI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301" name="Rectangle 268"/>
            <p:cNvSpPr>
              <a:spLocks noChangeArrowheads="1"/>
            </p:cNvSpPr>
            <p:nvPr/>
          </p:nvSpPr>
          <p:spPr bwMode="auto">
            <a:xfrm>
              <a:off x="7488242" y="1000126"/>
              <a:ext cx="12343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chemeClr val="bg1"/>
                  </a:solidFill>
                </a:rPr>
                <a:t>LOI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324" name="Rectangle 289"/>
            <p:cNvSpPr>
              <a:spLocks noChangeArrowheads="1"/>
            </p:cNvSpPr>
            <p:nvPr/>
          </p:nvSpPr>
          <p:spPr bwMode="auto">
            <a:xfrm>
              <a:off x="6689302" y="62340"/>
              <a:ext cx="167725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200" b="1" dirty="0">
                  <a:solidFill>
                    <a:schemeClr val="tx2">
                      <a:lumMod val="50000"/>
                    </a:schemeClr>
                  </a:solidFill>
                </a:rPr>
                <a:t>PETA PROSES BISNIS </a:t>
              </a:r>
              <a:endParaRPr lang="en-US" sz="16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cxnSp>
          <p:nvCxnSpPr>
            <p:cNvPr id="18671" name="Straight Arrow Connector 18670"/>
            <p:cNvCxnSpPr>
              <a:endCxn id="18456" idx="1"/>
            </p:cNvCxnSpPr>
            <p:nvPr/>
          </p:nvCxnSpPr>
          <p:spPr>
            <a:xfrm flipV="1">
              <a:off x="7845429" y="1354933"/>
              <a:ext cx="238125" cy="654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/>
            <p:nvPr/>
          </p:nvCxnSpPr>
          <p:spPr>
            <a:xfrm>
              <a:off x="7411211" y="1485901"/>
              <a:ext cx="0" cy="24923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/>
            <p:nvPr/>
          </p:nvCxnSpPr>
          <p:spPr>
            <a:xfrm flipH="1" flipV="1">
              <a:off x="7415213" y="936626"/>
              <a:ext cx="3176" cy="16351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>
              <a:endCxn id="18441" idx="1"/>
            </p:cNvCxnSpPr>
            <p:nvPr/>
          </p:nvCxnSpPr>
          <p:spPr>
            <a:xfrm flipV="1">
              <a:off x="6621463" y="1330001"/>
              <a:ext cx="400050" cy="1071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5621539" y="346870"/>
              <a:ext cx="3834066" cy="201812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59027" y="22452"/>
            <a:ext cx="5599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GAMBARAN PROSES VS DETIL ISI PROSES</a:t>
            </a:r>
          </a:p>
        </p:txBody>
      </p:sp>
      <p:sp>
        <p:nvSpPr>
          <p:cNvPr id="18614" name="Rectangle 157"/>
          <p:cNvSpPr>
            <a:spLocks noChangeArrowheads="1"/>
          </p:cNvSpPr>
          <p:nvPr/>
        </p:nvSpPr>
        <p:spPr bwMode="auto">
          <a:xfrm>
            <a:off x="5331845" y="7065573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dirty="0"/>
          </a:p>
        </p:txBody>
      </p:sp>
      <p:sp>
        <p:nvSpPr>
          <p:cNvPr id="18615" name="Rectangle 158"/>
          <p:cNvSpPr>
            <a:spLocks noChangeArrowheads="1"/>
          </p:cNvSpPr>
          <p:nvPr/>
        </p:nvSpPr>
        <p:spPr bwMode="auto">
          <a:xfrm>
            <a:off x="5492183" y="7186223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dirty="0"/>
          </a:p>
        </p:txBody>
      </p:sp>
      <p:sp>
        <p:nvSpPr>
          <p:cNvPr id="18643" name="Rectangle 186"/>
          <p:cNvSpPr>
            <a:spLocks noChangeArrowheads="1"/>
          </p:cNvSpPr>
          <p:nvPr/>
        </p:nvSpPr>
        <p:spPr bwMode="auto">
          <a:xfrm>
            <a:off x="7516246" y="774819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dirty="0"/>
          </a:p>
        </p:txBody>
      </p:sp>
      <p:grpSp>
        <p:nvGrpSpPr>
          <p:cNvPr id="267" name="Group 266"/>
          <p:cNvGrpSpPr/>
          <p:nvPr/>
        </p:nvGrpSpPr>
        <p:grpSpPr>
          <a:xfrm>
            <a:off x="300584" y="548680"/>
            <a:ext cx="1124024" cy="1644650"/>
            <a:chOff x="300584" y="548680"/>
            <a:chExt cx="1124024" cy="1644650"/>
          </a:xfrm>
        </p:grpSpPr>
        <p:sp>
          <p:nvSpPr>
            <p:cNvPr id="18481" name="Rectangle 24"/>
            <p:cNvSpPr>
              <a:spLocks noChangeArrowheads="1"/>
            </p:cNvSpPr>
            <p:nvPr/>
          </p:nvSpPr>
          <p:spPr bwMode="auto">
            <a:xfrm>
              <a:off x="300584" y="548680"/>
              <a:ext cx="1062038" cy="16446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26" name="Rectangle 169"/>
            <p:cNvSpPr>
              <a:spLocks noChangeArrowheads="1"/>
            </p:cNvSpPr>
            <p:nvPr/>
          </p:nvSpPr>
          <p:spPr bwMode="auto">
            <a:xfrm>
              <a:off x="502197" y="1097955"/>
              <a:ext cx="666750" cy="1539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000" dirty="0" err="1">
                  <a:solidFill>
                    <a:srgbClr val="000000"/>
                  </a:solidFill>
                </a:rPr>
                <a:t>Pelajari</a:t>
              </a:r>
              <a:r>
                <a:rPr lang="en-US" sz="1000" dirty="0">
                  <a:solidFill>
                    <a:srgbClr val="000000"/>
                  </a:solidFill>
                </a:rPr>
                <a:t> LOI</a:t>
              </a:r>
              <a:endParaRPr lang="en-US" sz="3200" dirty="0"/>
            </a:p>
          </p:txBody>
        </p:sp>
        <p:sp>
          <p:nvSpPr>
            <p:cNvPr id="18628" name="Rectangle 171"/>
            <p:cNvSpPr>
              <a:spLocks noChangeArrowheads="1"/>
            </p:cNvSpPr>
            <p:nvPr/>
          </p:nvSpPr>
          <p:spPr bwMode="auto">
            <a:xfrm>
              <a:off x="430759" y="1361480"/>
              <a:ext cx="806450" cy="3079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ctr"/>
              <a:r>
                <a:rPr lang="en-US" sz="1000" dirty="0" err="1">
                  <a:solidFill>
                    <a:srgbClr val="000000"/>
                  </a:solidFill>
                </a:rPr>
                <a:t>Buat</a:t>
              </a:r>
              <a:r>
                <a:rPr lang="en-US" sz="1000" dirty="0">
                  <a:solidFill>
                    <a:srgbClr val="000000"/>
                  </a:solidFill>
                </a:rPr>
                <a:t> schedule</a:t>
              </a:r>
            </a:p>
            <a:p>
              <a:pPr lvl="0" algn="ctr"/>
              <a:r>
                <a:rPr lang="en-US" sz="1000" dirty="0" err="1">
                  <a:solidFill>
                    <a:srgbClr val="000000"/>
                  </a:solidFill>
                </a:rPr>
                <a:t>penagihan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endParaRPr lang="en-US" sz="3200" dirty="0"/>
            </a:p>
          </p:txBody>
        </p:sp>
        <p:sp>
          <p:nvSpPr>
            <p:cNvPr id="18629" name="Rectangle 172"/>
            <p:cNvSpPr>
              <a:spLocks noChangeArrowheads="1"/>
            </p:cNvSpPr>
            <p:nvPr/>
          </p:nvSpPr>
          <p:spPr bwMode="auto">
            <a:xfrm>
              <a:off x="586334" y="1410692"/>
              <a:ext cx="20638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8633" name="Rectangle 176"/>
            <p:cNvSpPr>
              <a:spLocks noChangeArrowheads="1"/>
            </p:cNvSpPr>
            <p:nvPr/>
          </p:nvSpPr>
          <p:spPr bwMode="auto">
            <a:xfrm>
              <a:off x="360265" y="1821144"/>
              <a:ext cx="949325" cy="3079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00" dirty="0" err="1">
                  <a:solidFill>
                    <a:srgbClr val="000000"/>
                  </a:solidFill>
                </a:rPr>
                <a:t>Buat</a:t>
              </a:r>
              <a:r>
                <a:rPr lang="en-US" sz="1000" dirty="0">
                  <a:solidFill>
                    <a:srgbClr val="000000"/>
                  </a:solidFill>
                </a:rPr>
                <a:t> Invoice</a:t>
              </a:r>
            </a:p>
            <a:p>
              <a:pPr algn="ctr"/>
              <a:r>
                <a:rPr lang="en-US" sz="1000" dirty="0" err="1">
                  <a:solidFill>
                    <a:srgbClr val="000000"/>
                  </a:solidFill>
                </a:rPr>
                <a:t>sesuai</a:t>
              </a:r>
              <a:r>
                <a:rPr lang="en-US" sz="1000" dirty="0">
                  <a:solidFill>
                    <a:srgbClr val="000000"/>
                  </a:solidFill>
                </a:rPr>
                <a:t> schedule </a:t>
              </a:r>
              <a:endParaRPr lang="en-US" sz="3200" dirty="0"/>
            </a:p>
          </p:txBody>
        </p:sp>
        <p:sp>
          <p:nvSpPr>
            <p:cNvPr id="18634" name="Rectangle 177"/>
            <p:cNvSpPr>
              <a:spLocks noChangeArrowheads="1"/>
            </p:cNvSpPr>
            <p:nvPr/>
          </p:nvSpPr>
          <p:spPr bwMode="auto">
            <a:xfrm>
              <a:off x="578868" y="1311912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35" name="Rectangle 178"/>
            <p:cNvSpPr>
              <a:spLocks noChangeArrowheads="1"/>
            </p:cNvSpPr>
            <p:nvPr/>
          </p:nvSpPr>
          <p:spPr bwMode="auto">
            <a:xfrm>
              <a:off x="526480" y="1407162"/>
              <a:ext cx="20638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8662" name="TextBox 18661"/>
            <p:cNvSpPr txBox="1"/>
            <p:nvPr/>
          </p:nvSpPr>
          <p:spPr>
            <a:xfrm>
              <a:off x="313359" y="584565"/>
              <a:ext cx="11112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PROSEDUR PENAGIHAN</a:t>
              </a:r>
            </a:p>
          </p:txBody>
        </p:sp>
        <p:cxnSp>
          <p:nvCxnSpPr>
            <p:cNvPr id="18664" name="Straight Connector 18663"/>
            <p:cNvCxnSpPr/>
            <p:nvPr/>
          </p:nvCxnSpPr>
          <p:spPr>
            <a:xfrm>
              <a:off x="340842" y="950484"/>
              <a:ext cx="8858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66" name="Straight Arrow Connector 18665"/>
            <p:cNvCxnSpPr>
              <a:stCxn id="18626" idx="2"/>
              <a:endCxn id="18628" idx="0"/>
            </p:cNvCxnSpPr>
            <p:nvPr/>
          </p:nvCxnSpPr>
          <p:spPr>
            <a:xfrm flipH="1">
              <a:off x="833984" y="1251943"/>
              <a:ext cx="1588" cy="1095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/>
            <p:cNvCxnSpPr>
              <a:stCxn id="18628" idx="2"/>
              <a:endCxn id="18633" idx="0"/>
            </p:cNvCxnSpPr>
            <p:nvPr/>
          </p:nvCxnSpPr>
          <p:spPr>
            <a:xfrm>
              <a:off x="833984" y="1669455"/>
              <a:ext cx="944" cy="1516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8" name="Group 267"/>
          <p:cNvGrpSpPr/>
          <p:nvPr/>
        </p:nvGrpSpPr>
        <p:grpSpPr>
          <a:xfrm>
            <a:off x="6781235" y="2758685"/>
            <a:ext cx="1993901" cy="1758950"/>
            <a:chOff x="6781233" y="2758685"/>
            <a:chExt cx="1993901" cy="1758950"/>
          </a:xfrm>
        </p:grpSpPr>
        <p:sp>
          <p:nvSpPr>
            <p:cNvPr id="18486" name="Rectangle 29"/>
            <p:cNvSpPr>
              <a:spLocks noChangeArrowheads="1"/>
            </p:cNvSpPr>
            <p:nvPr/>
          </p:nvSpPr>
          <p:spPr bwMode="auto">
            <a:xfrm>
              <a:off x="6781233" y="2758685"/>
              <a:ext cx="1993901" cy="1758950"/>
            </a:xfrm>
            <a:prstGeom prst="rect">
              <a:avLst/>
            </a:prstGeom>
            <a:solidFill>
              <a:srgbClr val="FFFF00"/>
            </a:solidFill>
            <a:ln w="31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216"/>
            <p:cNvSpPr>
              <a:spLocks noChangeArrowheads="1"/>
            </p:cNvSpPr>
            <p:nvPr/>
          </p:nvSpPr>
          <p:spPr bwMode="auto">
            <a:xfrm>
              <a:off x="7432679" y="3250579"/>
              <a:ext cx="666750" cy="1539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000" dirty="0" err="1">
                  <a:solidFill>
                    <a:srgbClr val="000000"/>
                  </a:solidFill>
                </a:rPr>
                <a:t>Pelajari</a:t>
              </a:r>
              <a:r>
                <a:rPr lang="en-US" sz="1000" dirty="0">
                  <a:solidFill>
                    <a:srgbClr val="000000"/>
                  </a:solidFill>
                </a:rPr>
                <a:t> LOI</a:t>
              </a:r>
              <a:endParaRPr lang="en-US" sz="3200" dirty="0"/>
            </a:p>
          </p:txBody>
        </p:sp>
        <p:sp>
          <p:nvSpPr>
            <p:cNvPr id="20" name="Rectangle 218"/>
            <p:cNvSpPr>
              <a:spLocks noChangeArrowheads="1"/>
            </p:cNvSpPr>
            <p:nvPr/>
          </p:nvSpPr>
          <p:spPr bwMode="auto">
            <a:xfrm>
              <a:off x="7210429" y="3288679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21" name="Rectangle 219"/>
            <p:cNvSpPr>
              <a:spLocks noChangeArrowheads="1"/>
            </p:cNvSpPr>
            <p:nvPr/>
          </p:nvSpPr>
          <p:spPr bwMode="auto">
            <a:xfrm>
              <a:off x="6880229" y="3656979"/>
              <a:ext cx="1800226" cy="3238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50" dirty="0" err="1">
                  <a:solidFill>
                    <a:srgbClr val="000000"/>
                  </a:solidFill>
                </a:rPr>
                <a:t>Persiapan</a:t>
              </a:r>
              <a:r>
                <a:rPr lang="en-US" sz="1050" dirty="0">
                  <a:solidFill>
                    <a:srgbClr val="000000"/>
                  </a:solidFill>
                </a:rPr>
                <a:t> </a:t>
              </a:r>
              <a:r>
                <a:rPr lang="en-US" sz="1050" dirty="0" err="1">
                  <a:solidFill>
                    <a:srgbClr val="000000"/>
                  </a:solidFill>
                </a:rPr>
                <a:t>assesoris</a:t>
              </a:r>
              <a:r>
                <a:rPr lang="en-US" sz="1050" dirty="0">
                  <a:solidFill>
                    <a:srgbClr val="000000"/>
                  </a:solidFill>
                </a:rPr>
                <a:t> </a:t>
              </a:r>
              <a:r>
                <a:rPr lang="en-US" sz="1050" dirty="0" err="1">
                  <a:solidFill>
                    <a:srgbClr val="000000"/>
                  </a:solidFill>
                </a:rPr>
                <a:t>sesuai</a:t>
              </a:r>
              <a:r>
                <a:rPr lang="en-US" sz="1050" dirty="0">
                  <a:solidFill>
                    <a:srgbClr val="000000"/>
                  </a:solidFill>
                </a:rPr>
                <a:t> </a:t>
              </a:r>
              <a:endParaRPr lang="en-US" sz="3600" dirty="0"/>
            </a:p>
            <a:p>
              <a:pPr algn="ctr"/>
              <a:r>
                <a:rPr lang="en-US" sz="1050" dirty="0">
                  <a:solidFill>
                    <a:srgbClr val="000000"/>
                  </a:solidFill>
                </a:rPr>
                <a:t>standard agreement </a:t>
              </a:r>
              <a:r>
                <a:rPr lang="en-US" sz="1050" dirty="0" err="1">
                  <a:solidFill>
                    <a:srgbClr val="000000"/>
                  </a:solidFill>
                </a:rPr>
                <a:t>pada</a:t>
              </a:r>
              <a:r>
                <a:rPr lang="en-US" sz="1050" dirty="0">
                  <a:solidFill>
                    <a:srgbClr val="000000"/>
                  </a:solidFill>
                </a:rPr>
                <a:t> LOI</a:t>
              </a:r>
              <a:endParaRPr lang="en-US" sz="3600" dirty="0"/>
            </a:p>
          </p:txBody>
        </p:sp>
        <p:sp>
          <p:nvSpPr>
            <p:cNvPr id="25" name="Rectangle 223"/>
            <p:cNvSpPr>
              <a:spLocks noChangeArrowheads="1"/>
            </p:cNvSpPr>
            <p:nvPr/>
          </p:nvSpPr>
          <p:spPr bwMode="auto">
            <a:xfrm>
              <a:off x="7108829" y="4187204"/>
              <a:ext cx="1377951" cy="1539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000" dirty="0" err="1">
                  <a:solidFill>
                    <a:srgbClr val="000000"/>
                  </a:solidFill>
                </a:rPr>
                <a:t>Kontrol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</a:rPr>
                <a:t>kedatangan</a:t>
              </a:r>
              <a:r>
                <a:rPr lang="en-US" sz="1000" dirty="0">
                  <a:solidFill>
                    <a:srgbClr val="000000"/>
                  </a:solidFill>
                </a:rPr>
                <a:t> unit </a:t>
              </a:r>
              <a:endParaRPr lang="en-US" sz="3200" dirty="0"/>
            </a:p>
          </p:txBody>
        </p:sp>
        <p:sp>
          <p:nvSpPr>
            <p:cNvPr id="28" name="Rectangle 226"/>
            <p:cNvSpPr>
              <a:spLocks noChangeArrowheads="1"/>
            </p:cNvSpPr>
            <p:nvPr/>
          </p:nvSpPr>
          <p:spPr bwMode="auto">
            <a:xfrm>
              <a:off x="6810379" y="2815625"/>
              <a:ext cx="1951038" cy="469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PROSEDUR PENGIRIMAN KENDARAAN</a:t>
              </a:r>
              <a:endParaRPr lang="en-US" sz="3200" b="1" dirty="0"/>
            </a:p>
            <a:p>
              <a:pPr algn="ctr"/>
              <a:r>
                <a:rPr lang="en-US" sz="1050" dirty="0">
                  <a:solidFill>
                    <a:srgbClr val="000000"/>
                  </a:solidFill>
                </a:rPr>
                <a:t> </a:t>
              </a:r>
              <a:endParaRPr lang="en-US" sz="3600" dirty="0"/>
            </a:p>
          </p:txBody>
        </p:sp>
        <p:sp>
          <p:nvSpPr>
            <p:cNvPr id="30" name="Rectangle 228"/>
            <p:cNvSpPr>
              <a:spLocks noChangeArrowheads="1"/>
            </p:cNvSpPr>
            <p:nvPr/>
          </p:nvSpPr>
          <p:spPr bwMode="auto">
            <a:xfrm>
              <a:off x="7527929" y="2812429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cxnSp>
          <p:nvCxnSpPr>
            <p:cNvPr id="18685" name="Straight Arrow Connector 18684"/>
            <p:cNvCxnSpPr/>
            <p:nvPr/>
          </p:nvCxnSpPr>
          <p:spPr>
            <a:xfrm>
              <a:off x="7756526" y="3391914"/>
              <a:ext cx="0" cy="2286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>
              <a:off x="7756526" y="3967978"/>
              <a:ext cx="0" cy="2286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>
              <a:off x="6795228" y="3155267"/>
              <a:ext cx="19732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3" name="Group 272"/>
          <p:cNvGrpSpPr/>
          <p:nvPr/>
        </p:nvGrpSpPr>
        <p:grpSpPr>
          <a:xfrm>
            <a:off x="6933635" y="4663456"/>
            <a:ext cx="2624139" cy="2301293"/>
            <a:chOff x="6933633" y="4663454"/>
            <a:chExt cx="2624139" cy="2301293"/>
          </a:xfrm>
        </p:grpSpPr>
        <p:sp>
          <p:nvSpPr>
            <p:cNvPr id="18483" name="Rectangle 26"/>
            <p:cNvSpPr>
              <a:spLocks noChangeArrowheads="1"/>
            </p:cNvSpPr>
            <p:nvPr/>
          </p:nvSpPr>
          <p:spPr bwMode="auto">
            <a:xfrm>
              <a:off x="6933633" y="4703373"/>
              <a:ext cx="2606676" cy="216535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41" name="Rectangle 184"/>
            <p:cNvSpPr>
              <a:spLocks noChangeArrowheads="1"/>
            </p:cNvSpPr>
            <p:nvPr/>
          </p:nvSpPr>
          <p:spPr bwMode="auto">
            <a:xfrm>
              <a:off x="7349558" y="5255823"/>
              <a:ext cx="1797051" cy="338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ctr"/>
              <a:r>
                <a:rPr lang="en-US" sz="1000" dirty="0" err="1">
                  <a:solidFill>
                    <a:srgbClr val="000000"/>
                  </a:solidFill>
                </a:rPr>
                <a:t>Mempelajari</a:t>
              </a:r>
              <a:r>
                <a:rPr lang="en-US" sz="1000" dirty="0">
                  <a:solidFill>
                    <a:srgbClr val="000000"/>
                  </a:solidFill>
                </a:rPr>
                <a:t> LOI </a:t>
              </a:r>
              <a:r>
                <a:rPr lang="en-US" sz="1100" dirty="0" err="1">
                  <a:solidFill>
                    <a:srgbClr val="000000"/>
                  </a:solidFill>
                </a:rPr>
                <a:t>Termasuk</a:t>
              </a:r>
              <a:endParaRPr lang="en-US" sz="1100" dirty="0">
                <a:solidFill>
                  <a:srgbClr val="000000"/>
                </a:solidFill>
              </a:endParaRPr>
            </a:p>
            <a:p>
              <a:pPr lvl="0" algn="ctr"/>
              <a:r>
                <a:rPr lang="en-US" sz="1100" dirty="0" err="1">
                  <a:solidFill>
                    <a:srgbClr val="000000"/>
                  </a:solidFill>
                </a:rPr>
                <a:t>tanggal</a:t>
              </a:r>
              <a:r>
                <a:rPr lang="en-US" sz="1100" dirty="0">
                  <a:solidFill>
                    <a:srgbClr val="000000"/>
                  </a:solidFill>
                </a:rPr>
                <a:t> </a:t>
              </a:r>
              <a:r>
                <a:rPr lang="en-US" sz="1050" dirty="0" err="1">
                  <a:solidFill>
                    <a:srgbClr val="000000"/>
                  </a:solidFill>
                </a:rPr>
                <a:t>janji</a:t>
              </a:r>
              <a:r>
                <a:rPr lang="en-US" sz="1050" dirty="0">
                  <a:solidFill>
                    <a:srgbClr val="000000"/>
                  </a:solidFill>
                </a:rPr>
                <a:t> </a:t>
              </a:r>
              <a:r>
                <a:rPr lang="en-US" sz="1050" dirty="0" err="1">
                  <a:solidFill>
                    <a:srgbClr val="000000"/>
                  </a:solidFill>
                </a:rPr>
                <a:t>kirim</a:t>
              </a:r>
              <a:r>
                <a:rPr lang="en-US" sz="1050" dirty="0">
                  <a:solidFill>
                    <a:srgbClr val="000000"/>
                  </a:solidFill>
                </a:rPr>
                <a:t> </a:t>
              </a:r>
              <a:r>
                <a:rPr lang="en-US" sz="1050" dirty="0" err="1">
                  <a:solidFill>
                    <a:srgbClr val="000000"/>
                  </a:solidFill>
                </a:rPr>
                <a:t>kendaraan</a:t>
              </a:r>
              <a:endParaRPr lang="en-US" sz="3200" dirty="0"/>
            </a:p>
          </p:txBody>
        </p:sp>
        <p:sp>
          <p:nvSpPr>
            <p:cNvPr id="18645" name="Rectangle 188"/>
            <p:cNvSpPr>
              <a:spLocks noChangeArrowheads="1"/>
            </p:cNvSpPr>
            <p:nvPr/>
          </p:nvSpPr>
          <p:spPr bwMode="auto">
            <a:xfrm>
              <a:off x="6990783" y="6274998"/>
              <a:ext cx="960438" cy="3079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ctr"/>
              <a:r>
                <a:rPr lang="en-US" sz="1000" dirty="0" err="1">
                  <a:solidFill>
                    <a:srgbClr val="000000"/>
                  </a:solidFill>
                </a:rPr>
                <a:t>Pengajuan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</a:rPr>
                <a:t>dana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</a:p>
            <a:p>
              <a:pPr lvl="0" algn="ctr"/>
              <a:r>
                <a:rPr lang="en-US" sz="1000" dirty="0" err="1">
                  <a:solidFill>
                    <a:srgbClr val="000000"/>
                  </a:solidFill>
                </a:rPr>
                <a:t>investasi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endParaRPr lang="en-US" sz="3200" dirty="0"/>
            </a:p>
          </p:txBody>
        </p:sp>
        <p:sp>
          <p:nvSpPr>
            <p:cNvPr id="18648" name="Rectangle 191"/>
            <p:cNvSpPr>
              <a:spLocks noChangeArrowheads="1"/>
            </p:cNvSpPr>
            <p:nvPr/>
          </p:nvSpPr>
          <p:spPr bwMode="auto">
            <a:xfrm>
              <a:off x="6992371" y="5732073"/>
              <a:ext cx="1641476" cy="3841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900" dirty="0" err="1">
                  <a:solidFill>
                    <a:srgbClr val="000000"/>
                  </a:solidFill>
                </a:rPr>
                <a:t>Hitung</a:t>
              </a:r>
              <a:r>
                <a:rPr lang="en-US" sz="900" dirty="0">
                  <a:solidFill>
                    <a:srgbClr val="000000"/>
                  </a:solidFill>
                </a:rPr>
                <a:t> </a:t>
              </a:r>
              <a:r>
                <a:rPr lang="en-US" sz="900" dirty="0" err="1">
                  <a:solidFill>
                    <a:srgbClr val="000000"/>
                  </a:solidFill>
                </a:rPr>
                <a:t>kebutuhan</a:t>
              </a:r>
              <a:r>
                <a:rPr lang="en-US" sz="900" dirty="0">
                  <a:solidFill>
                    <a:srgbClr val="000000"/>
                  </a:solidFill>
                </a:rPr>
                <a:t> data </a:t>
              </a:r>
              <a:r>
                <a:rPr lang="en-US" sz="900" dirty="0" err="1">
                  <a:solidFill>
                    <a:srgbClr val="000000"/>
                  </a:solidFill>
                </a:rPr>
                <a:t>investasi</a:t>
              </a:r>
              <a:endParaRPr lang="en-US" sz="900" dirty="0">
                <a:solidFill>
                  <a:srgbClr val="000000"/>
                </a:solidFill>
              </a:endParaRPr>
            </a:p>
            <a:p>
              <a:pPr marL="287338" indent="-173038">
                <a:buFont typeface="Arial" panose="020B0604020202020204" pitchFamily="34" charset="0"/>
                <a:buChar char="•"/>
              </a:pPr>
              <a:r>
                <a:rPr lang="en-US" sz="800" dirty="0" err="1">
                  <a:solidFill>
                    <a:srgbClr val="000000"/>
                  </a:solidFill>
                </a:rPr>
                <a:t>Berapa</a:t>
              </a:r>
              <a:r>
                <a:rPr lang="en-US" sz="800" dirty="0">
                  <a:solidFill>
                    <a:srgbClr val="000000"/>
                  </a:solidFill>
                </a:rPr>
                <a:t> </a:t>
              </a:r>
              <a:r>
                <a:rPr lang="en-US" sz="800" dirty="0" err="1">
                  <a:solidFill>
                    <a:srgbClr val="000000"/>
                  </a:solidFill>
                </a:rPr>
                <a:t>dari</a:t>
              </a:r>
              <a:r>
                <a:rPr lang="en-US" sz="800" dirty="0">
                  <a:solidFill>
                    <a:srgbClr val="000000"/>
                  </a:solidFill>
                </a:rPr>
                <a:t> internal</a:t>
              </a:r>
              <a:endParaRPr lang="en-US" sz="6600" dirty="0"/>
            </a:p>
            <a:p>
              <a:pPr marL="287338" indent="-173038">
                <a:buFont typeface="Arial" panose="020B0604020202020204" pitchFamily="34" charset="0"/>
                <a:buChar char="•"/>
              </a:pPr>
              <a:r>
                <a:rPr lang="en-US" sz="800" dirty="0" err="1">
                  <a:solidFill>
                    <a:srgbClr val="000000"/>
                  </a:solidFill>
                </a:rPr>
                <a:t>Berapa</a:t>
              </a:r>
              <a:r>
                <a:rPr lang="en-US" sz="800" dirty="0">
                  <a:solidFill>
                    <a:srgbClr val="000000"/>
                  </a:solidFill>
                </a:rPr>
                <a:t> </a:t>
              </a:r>
              <a:r>
                <a:rPr lang="en-US" sz="800" dirty="0" err="1">
                  <a:solidFill>
                    <a:srgbClr val="000000"/>
                  </a:solidFill>
                </a:rPr>
                <a:t>dari</a:t>
              </a:r>
              <a:r>
                <a:rPr lang="en-US" sz="800" dirty="0">
                  <a:solidFill>
                    <a:srgbClr val="000000"/>
                  </a:solidFill>
                </a:rPr>
                <a:t> external  </a:t>
              </a:r>
              <a:endParaRPr lang="en-US" sz="6600" dirty="0"/>
            </a:p>
          </p:txBody>
        </p:sp>
        <p:sp>
          <p:nvSpPr>
            <p:cNvPr id="18650" name="Rectangle 193"/>
            <p:cNvSpPr>
              <a:spLocks noChangeArrowheads="1"/>
            </p:cNvSpPr>
            <p:nvPr/>
          </p:nvSpPr>
          <p:spPr bwMode="auto">
            <a:xfrm>
              <a:off x="7376546" y="6478198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52" name="Rectangle 195"/>
            <p:cNvSpPr>
              <a:spLocks noChangeArrowheads="1"/>
            </p:cNvSpPr>
            <p:nvPr/>
          </p:nvSpPr>
          <p:spPr bwMode="auto">
            <a:xfrm>
              <a:off x="7387658" y="6687748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58" name="Rectangle 201"/>
            <p:cNvSpPr>
              <a:spLocks noChangeArrowheads="1"/>
            </p:cNvSpPr>
            <p:nvPr/>
          </p:nvSpPr>
          <p:spPr bwMode="auto">
            <a:xfrm>
              <a:off x="8260784" y="6209910"/>
              <a:ext cx="1154113" cy="3238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ctr"/>
              <a:r>
                <a:rPr lang="en-US" sz="900" dirty="0" err="1">
                  <a:solidFill>
                    <a:srgbClr val="000000"/>
                  </a:solidFill>
                </a:rPr>
                <a:t>Mencari</a:t>
              </a:r>
              <a:r>
                <a:rPr lang="en-US" sz="900" dirty="0">
                  <a:solidFill>
                    <a:srgbClr val="000000"/>
                  </a:solidFill>
                </a:rPr>
                <a:t> </a:t>
              </a:r>
              <a:r>
                <a:rPr lang="en-US" sz="1050" dirty="0">
                  <a:solidFill>
                    <a:srgbClr val="000000"/>
                  </a:solidFill>
                </a:rPr>
                <a:t>Alternative</a:t>
              </a:r>
            </a:p>
            <a:p>
              <a:pPr lvl="0" algn="ctr"/>
              <a:r>
                <a:rPr lang="en-US" sz="1050" dirty="0">
                  <a:solidFill>
                    <a:srgbClr val="000000"/>
                  </a:solidFill>
                </a:rPr>
                <a:t>Dealer</a:t>
              </a:r>
              <a:endParaRPr lang="en-US" sz="2800" dirty="0"/>
            </a:p>
          </p:txBody>
        </p:sp>
        <p:sp>
          <p:nvSpPr>
            <p:cNvPr id="18659" name="Rectangle 202"/>
            <p:cNvSpPr>
              <a:spLocks noChangeArrowheads="1"/>
            </p:cNvSpPr>
            <p:nvPr/>
          </p:nvSpPr>
          <p:spPr bwMode="auto">
            <a:xfrm>
              <a:off x="8789422" y="6478198"/>
              <a:ext cx="20638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8660" name="Rectangle 203"/>
            <p:cNvSpPr>
              <a:spLocks noChangeArrowheads="1"/>
            </p:cNvSpPr>
            <p:nvPr/>
          </p:nvSpPr>
          <p:spPr bwMode="auto">
            <a:xfrm>
              <a:off x="8862447" y="6573448"/>
              <a:ext cx="20638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0" name="Rectangle 208"/>
            <p:cNvSpPr>
              <a:spLocks noChangeArrowheads="1"/>
            </p:cNvSpPr>
            <p:nvPr/>
          </p:nvSpPr>
          <p:spPr bwMode="auto">
            <a:xfrm>
              <a:off x="8654163" y="6663111"/>
              <a:ext cx="376238" cy="1539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00" dirty="0" err="1">
                  <a:solidFill>
                    <a:srgbClr val="000000"/>
                  </a:solidFill>
                </a:rPr>
                <a:t>dst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endParaRPr lang="en-US" sz="3200" dirty="0"/>
            </a:p>
          </p:txBody>
        </p:sp>
        <p:sp>
          <p:nvSpPr>
            <p:cNvPr id="14" name="Rectangle 212"/>
            <p:cNvSpPr>
              <a:spLocks noChangeArrowheads="1"/>
            </p:cNvSpPr>
            <p:nvPr/>
          </p:nvSpPr>
          <p:spPr bwMode="auto">
            <a:xfrm>
              <a:off x="7249008" y="6686954"/>
              <a:ext cx="436563" cy="1539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00" dirty="0" err="1">
                  <a:solidFill>
                    <a:srgbClr val="000000"/>
                  </a:solidFill>
                </a:rPr>
                <a:t>dst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endParaRPr lang="en-US" sz="3200" dirty="0"/>
            </a:p>
          </p:txBody>
        </p:sp>
        <p:sp>
          <p:nvSpPr>
            <p:cNvPr id="18432" name="Rectangle 230"/>
            <p:cNvSpPr>
              <a:spLocks noChangeArrowheads="1"/>
            </p:cNvSpPr>
            <p:nvPr/>
          </p:nvSpPr>
          <p:spPr bwMode="auto">
            <a:xfrm>
              <a:off x="6969129" y="4747046"/>
              <a:ext cx="2441576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PROSEDUR PENGADAAN KENDARAAN</a:t>
              </a:r>
              <a:r>
                <a:rPr lang="en-US" sz="1000" b="1" dirty="0">
                  <a:solidFill>
                    <a:srgbClr val="000000"/>
                  </a:solidFill>
                </a:rPr>
                <a:t> </a:t>
              </a:r>
              <a:endParaRPr lang="en-US" sz="3200" b="1" dirty="0"/>
            </a:p>
          </p:txBody>
        </p:sp>
        <p:sp>
          <p:nvSpPr>
            <p:cNvPr id="18435" name="Rectangle 232"/>
            <p:cNvSpPr>
              <a:spLocks noChangeArrowheads="1"/>
            </p:cNvSpPr>
            <p:nvPr/>
          </p:nvSpPr>
          <p:spPr bwMode="auto">
            <a:xfrm>
              <a:off x="7862892" y="4663454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cxnSp>
          <p:nvCxnSpPr>
            <p:cNvPr id="290" name="Straight Connector 289"/>
            <p:cNvCxnSpPr/>
            <p:nvPr/>
          </p:nvCxnSpPr>
          <p:spPr>
            <a:xfrm flipH="1">
              <a:off x="6938396" y="5128823"/>
              <a:ext cx="261937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endCxn id="18648" idx="0"/>
            </p:cNvCxnSpPr>
            <p:nvPr/>
          </p:nvCxnSpPr>
          <p:spPr>
            <a:xfrm>
              <a:off x="7813109" y="5616979"/>
              <a:ext cx="0" cy="1150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/>
            <p:cNvCxnSpPr>
              <a:endCxn id="18658" idx="0"/>
            </p:cNvCxnSpPr>
            <p:nvPr/>
          </p:nvCxnSpPr>
          <p:spPr>
            <a:xfrm>
              <a:off x="8837840" y="5593961"/>
              <a:ext cx="1" cy="6159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>
              <a:endCxn id="18645" idx="0"/>
            </p:cNvCxnSpPr>
            <p:nvPr/>
          </p:nvCxnSpPr>
          <p:spPr>
            <a:xfrm>
              <a:off x="7467289" y="6113072"/>
              <a:ext cx="3713" cy="1619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/>
            <p:cNvCxnSpPr>
              <a:stCxn id="18658" idx="2"/>
              <a:endCxn id="10" idx="0"/>
            </p:cNvCxnSpPr>
            <p:nvPr/>
          </p:nvCxnSpPr>
          <p:spPr>
            <a:xfrm>
              <a:off x="8837841" y="6533760"/>
              <a:ext cx="4441" cy="1293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endCxn id="14" idx="0"/>
            </p:cNvCxnSpPr>
            <p:nvPr/>
          </p:nvCxnSpPr>
          <p:spPr>
            <a:xfrm>
              <a:off x="7467289" y="6597352"/>
              <a:ext cx="1" cy="896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4" name="Elbow Connector 313"/>
          <p:cNvCxnSpPr/>
          <p:nvPr/>
        </p:nvCxnSpPr>
        <p:spPr>
          <a:xfrm rot="10800000" flipV="1">
            <a:off x="1345838" y="636130"/>
            <a:ext cx="5709021" cy="301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/>
          <p:nvPr/>
        </p:nvCxnSpPr>
        <p:spPr>
          <a:xfrm flipH="1" flipV="1">
            <a:off x="4344210" y="1023878"/>
            <a:ext cx="2659847" cy="20008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/>
          <p:nvPr/>
        </p:nvCxnSpPr>
        <p:spPr>
          <a:xfrm>
            <a:off x="7467291" y="2238376"/>
            <a:ext cx="20953" cy="55832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8" name="Straight Arrow Connector 377"/>
          <p:cNvCxnSpPr>
            <a:stCxn id="18456" idx="2"/>
          </p:cNvCxnSpPr>
          <p:nvPr/>
        </p:nvCxnSpPr>
        <p:spPr>
          <a:xfrm>
            <a:off x="8562979" y="1576389"/>
            <a:ext cx="847726" cy="312698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87" name="Group 286"/>
          <p:cNvGrpSpPr/>
          <p:nvPr/>
        </p:nvGrpSpPr>
        <p:grpSpPr>
          <a:xfrm>
            <a:off x="4255779" y="3638163"/>
            <a:ext cx="2677854" cy="2147887"/>
            <a:chOff x="4255779" y="3638161"/>
            <a:chExt cx="2677854" cy="2147887"/>
          </a:xfrm>
        </p:grpSpPr>
        <p:cxnSp>
          <p:nvCxnSpPr>
            <p:cNvPr id="344" name="Elbow Connector 343"/>
            <p:cNvCxnSpPr>
              <a:stCxn id="354" idx="3"/>
              <a:endCxn id="18483" idx="1"/>
            </p:cNvCxnSpPr>
            <p:nvPr/>
          </p:nvCxnSpPr>
          <p:spPr>
            <a:xfrm>
              <a:off x="4255779" y="4741982"/>
              <a:ext cx="2677854" cy="1044066"/>
            </a:xfrm>
            <a:prstGeom prst="bentConnector3">
              <a:avLst>
                <a:gd name="adj1" fmla="val 77317"/>
              </a:avLst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1" name="Elbow Connector 350"/>
            <p:cNvCxnSpPr>
              <a:endCxn id="18486" idx="1"/>
            </p:cNvCxnSpPr>
            <p:nvPr/>
          </p:nvCxnSpPr>
          <p:spPr>
            <a:xfrm rot="5400000" flipH="1" flipV="1">
              <a:off x="5986899" y="3982956"/>
              <a:ext cx="1139129" cy="449539"/>
            </a:xfrm>
            <a:prstGeom prst="bentConnector2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0" name="Pentagon 309"/>
          <p:cNvSpPr/>
          <p:nvPr/>
        </p:nvSpPr>
        <p:spPr>
          <a:xfrm>
            <a:off x="5508719" y="3012276"/>
            <a:ext cx="1428662" cy="562449"/>
          </a:xfrm>
          <a:prstGeom prst="homePlate">
            <a:avLst>
              <a:gd name="adj" fmla="val 47499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hangingPunct="0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</a:rPr>
              <a:t>Output </a:t>
            </a:r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</a:rPr>
              <a:t>dari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</a:rPr>
              <a:t>prosedur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0" hangingPunct="0"/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</a:rPr>
              <a:t>penjualan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</a:rPr>
              <a:t>menjadi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  <a:p>
            <a:pPr algn="ctr" eaLnBrk="0" hangingPunct="0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</a:rPr>
              <a:t> input </a:t>
            </a:r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</a:rPr>
              <a:t>ke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</a:rPr>
              <a:t>prosedur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</a:rPr>
              <a:t>Pengiriman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244" name="Elbow Connector 243"/>
          <p:cNvCxnSpPr>
            <a:stCxn id="354" idx="1"/>
          </p:cNvCxnSpPr>
          <p:nvPr/>
        </p:nvCxnSpPr>
        <p:spPr>
          <a:xfrm rot="10800000">
            <a:off x="703178" y="2172070"/>
            <a:ext cx="2392138" cy="2569915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1" name="Pentagon 310"/>
          <p:cNvSpPr/>
          <p:nvPr/>
        </p:nvSpPr>
        <p:spPr>
          <a:xfrm rot="5400000" flipH="1" flipV="1">
            <a:off x="-504897" y="3597301"/>
            <a:ext cx="1602600" cy="592806"/>
          </a:xfrm>
          <a:prstGeom prst="homePlate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Output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</a:rPr>
              <a:t>dari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</a:rPr>
              <a:t>prosedur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</a:rPr>
              <a:t>penjualan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</a:rPr>
              <a:t>menjadi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  <a:p>
            <a:pPr algn="ctr"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 input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</a:rPr>
              <a:t>ke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</a:rPr>
              <a:t>prosedur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</a:rPr>
              <a:t>penagihan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0F3E747-496F-4BCA-903E-BE6AF6E75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0BDE8C6-2E86-42C1-9222-90C550A59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023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 animBg="1"/>
      <p:bldP spid="3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6524145" y="2"/>
            <a:ext cx="3381857" cy="68686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63488" y="2010249"/>
            <a:ext cx="22161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Prosedur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/ Proses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6889923" y="3191465"/>
            <a:ext cx="188116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Urutan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aktifitas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isi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prosedur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6825210" y="4221090"/>
            <a:ext cx="3097213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Detail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pelaksanaan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 IK</a:t>
            </a:r>
          </a:p>
          <a:p>
            <a:pPr marL="342900" indent="-342900">
              <a:spcBef>
                <a:spcPct val="50000"/>
              </a:spcBef>
              <a:buFontTx/>
              <a:buAutoNum type="arabicParenR"/>
              <a:defRPr/>
            </a:pP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Instruksi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Kerja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/ standard (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cara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Menghitung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harga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, standard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penawaran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)</a:t>
            </a:r>
          </a:p>
          <a:p>
            <a:pPr marL="342900" indent="-342900">
              <a:spcBef>
                <a:spcPct val="50000"/>
              </a:spcBef>
              <a:buFontTx/>
              <a:buAutoNum type="arabicParenR"/>
              <a:defRPr/>
            </a:pP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Form/ checklist     (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Identifikasi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permintaan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pelanggan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, checklist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kelengkapan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dokumen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tender) 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442853" y="2105260"/>
            <a:ext cx="1648819" cy="526068"/>
          </a:xfrm>
          <a:prstGeom prst="rect">
            <a:avLst/>
          </a:prstGeom>
          <a:gradFill rotWithShape="0">
            <a:gsLst>
              <a:gs pos="0">
                <a:srgbClr val="6666FF"/>
              </a:gs>
              <a:gs pos="100000">
                <a:srgbClr val="000099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Penjualan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)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883283" y="2415304"/>
            <a:ext cx="1508577" cy="804902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H="1" flipV="1">
            <a:off x="4120051" y="2343296"/>
            <a:ext cx="1821241" cy="93876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431989" y="3212976"/>
            <a:ext cx="939256" cy="52946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/>
              <a:t>Aktifitas1</a:t>
            </a:r>
            <a:endParaRPr lang="id-ID" sz="1400" dirty="0"/>
          </a:p>
        </p:txBody>
      </p:sp>
      <p:cxnSp>
        <p:nvCxnSpPr>
          <p:cNvPr id="12" name="AutoShape 12"/>
          <p:cNvCxnSpPr>
            <a:cxnSpLocks noChangeShapeType="1"/>
            <a:stCxn id="11" idx="3"/>
            <a:endCxn id="17" idx="1"/>
          </p:cNvCxnSpPr>
          <p:nvPr/>
        </p:nvCxnSpPr>
        <p:spPr bwMode="auto">
          <a:xfrm>
            <a:off x="1387339" y="3477707"/>
            <a:ext cx="633486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" name="AutoShape 13"/>
          <p:cNvCxnSpPr>
            <a:cxnSpLocks noChangeShapeType="1"/>
            <a:stCxn id="16" idx="3"/>
            <a:endCxn id="15" idx="1"/>
          </p:cNvCxnSpPr>
          <p:nvPr/>
        </p:nvCxnSpPr>
        <p:spPr bwMode="auto">
          <a:xfrm>
            <a:off x="4660106" y="3498071"/>
            <a:ext cx="633486" cy="2036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4" name="AutoShape 14"/>
          <p:cNvCxnSpPr>
            <a:cxnSpLocks noChangeShapeType="1"/>
            <a:stCxn id="17" idx="3"/>
            <a:endCxn id="16" idx="1"/>
          </p:cNvCxnSpPr>
          <p:nvPr/>
        </p:nvCxnSpPr>
        <p:spPr bwMode="auto">
          <a:xfrm>
            <a:off x="2990804" y="3477707"/>
            <a:ext cx="699322" cy="2036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5309685" y="3253704"/>
            <a:ext cx="939256" cy="52946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4</a:t>
            </a:r>
            <a:endParaRPr lang="id-ID" sz="1400" dirty="0"/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3706221" y="3233340"/>
            <a:ext cx="937793" cy="52946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3</a:t>
            </a:r>
            <a:endParaRPr lang="id-ID" sz="1400" dirty="0"/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2036920" y="3212976"/>
            <a:ext cx="937793" cy="52946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2</a:t>
            </a:r>
            <a:endParaRPr lang="id-ID" sz="1400" dirty="0"/>
          </a:p>
        </p:txBody>
      </p:sp>
      <p:sp>
        <p:nvSpPr>
          <p:cNvPr id="18" name="Rectangle 20"/>
          <p:cNvSpPr>
            <a:spLocks noChangeArrowheads="1"/>
          </p:cNvSpPr>
          <p:nvPr/>
        </p:nvSpPr>
        <p:spPr bwMode="auto">
          <a:xfrm>
            <a:off x="408583" y="5229200"/>
            <a:ext cx="629097" cy="529462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100000">
                <a:srgbClr val="0099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200" dirty="0" err="1"/>
              <a:t>Langkah</a:t>
            </a:r>
            <a:endParaRPr lang="en-US" sz="1200" dirty="0"/>
          </a:p>
          <a:p>
            <a:pPr algn="ctr">
              <a:spcBef>
                <a:spcPct val="50000"/>
              </a:spcBef>
            </a:pPr>
            <a:r>
              <a:rPr lang="en-US" sz="1200" dirty="0"/>
              <a:t> 1</a:t>
            </a:r>
            <a:endParaRPr lang="id-ID" sz="1200" dirty="0"/>
          </a:p>
        </p:txBody>
      </p:sp>
      <p:cxnSp>
        <p:nvCxnSpPr>
          <p:cNvPr id="19" name="AutoShape 21"/>
          <p:cNvCxnSpPr>
            <a:cxnSpLocks noChangeShapeType="1"/>
            <a:stCxn id="18" idx="3"/>
            <a:endCxn id="20" idx="1"/>
          </p:cNvCxnSpPr>
          <p:nvPr/>
        </p:nvCxnSpPr>
        <p:spPr bwMode="auto">
          <a:xfrm>
            <a:off x="1053771" y="5493931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1429768" y="5229200"/>
            <a:ext cx="629097" cy="529462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100000">
                <a:srgbClr val="0099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200" dirty="0" err="1"/>
              <a:t>Langkah</a:t>
            </a:r>
            <a:endParaRPr lang="en-US" sz="1200" dirty="0"/>
          </a:p>
          <a:p>
            <a:pPr algn="ctr">
              <a:spcBef>
                <a:spcPct val="50000"/>
              </a:spcBef>
            </a:pPr>
            <a:r>
              <a:rPr lang="en-US" sz="1200" dirty="0"/>
              <a:t>2</a:t>
            </a:r>
            <a:endParaRPr lang="id-ID" sz="1200" dirty="0"/>
          </a:p>
        </p:txBody>
      </p:sp>
      <p:sp>
        <p:nvSpPr>
          <p:cNvPr id="21" name="Rectangle 23"/>
          <p:cNvSpPr>
            <a:spLocks noChangeArrowheads="1"/>
          </p:cNvSpPr>
          <p:nvPr/>
        </p:nvSpPr>
        <p:spPr bwMode="auto">
          <a:xfrm>
            <a:off x="2467047" y="5229200"/>
            <a:ext cx="629097" cy="529462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100000">
                <a:srgbClr val="0099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200" dirty="0" err="1"/>
              <a:t>Langkah</a:t>
            </a:r>
            <a:endParaRPr lang="en-US" sz="1200" dirty="0"/>
          </a:p>
          <a:p>
            <a:pPr algn="ctr">
              <a:spcBef>
                <a:spcPct val="50000"/>
              </a:spcBef>
            </a:pPr>
            <a:r>
              <a:rPr lang="en-US" sz="1200" dirty="0"/>
              <a:t>3</a:t>
            </a:r>
            <a:endParaRPr lang="id-ID" sz="1200" dirty="0"/>
          </a:p>
        </p:txBody>
      </p:sp>
      <p:cxnSp>
        <p:nvCxnSpPr>
          <p:cNvPr id="22" name="AutoShape 24"/>
          <p:cNvCxnSpPr>
            <a:cxnSpLocks noChangeShapeType="1"/>
            <a:stCxn id="21" idx="3"/>
            <a:endCxn id="23" idx="1"/>
          </p:cNvCxnSpPr>
          <p:nvPr/>
        </p:nvCxnSpPr>
        <p:spPr bwMode="auto">
          <a:xfrm>
            <a:off x="3112235" y="5493931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3" name="Rectangle 25"/>
          <p:cNvSpPr>
            <a:spLocks noChangeArrowheads="1"/>
          </p:cNvSpPr>
          <p:nvPr/>
        </p:nvSpPr>
        <p:spPr bwMode="auto">
          <a:xfrm>
            <a:off x="3488232" y="5229200"/>
            <a:ext cx="629097" cy="529462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100000">
                <a:srgbClr val="0099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200" dirty="0" err="1"/>
              <a:t>Langkah</a:t>
            </a:r>
            <a:endParaRPr lang="en-US" sz="1200" dirty="0"/>
          </a:p>
          <a:p>
            <a:pPr algn="ctr">
              <a:spcBef>
                <a:spcPct val="50000"/>
              </a:spcBef>
            </a:pPr>
            <a:r>
              <a:rPr lang="en-US" sz="1200" dirty="0"/>
              <a:t>4</a:t>
            </a:r>
            <a:endParaRPr lang="id-ID" sz="1200" dirty="0"/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557697" y="5229200"/>
            <a:ext cx="629097" cy="529462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100000">
                <a:srgbClr val="0099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200" dirty="0" err="1"/>
              <a:t>Langkah</a:t>
            </a:r>
            <a:endParaRPr lang="en-US" sz="1200" dirty="0"/>
          </a:p>
          <a:p>
            <a:pPr algn="ctr">
              <a:spcBef>
                <a:spcPct val="50000"/>
              </a:spcBef>
            </a:pPr>
            <a:r>
              <a:rPr lang="en-US" sz="1200" dirty="0"/>
              <a:t>5</a:t>
            </a:r>
            <a:endParaRPr lang="id-ID" sz="1200" dirty="0"/>
          </a:p>
        </p:txBody>
      </p:sp>
      <p:cxnSp>
        <p:nvCxnSpPr>
          <p:cNvPr id="25" name="AutoShape 27"/>
          <p:cNvCxnSpPr>
            <a:cxnSpLocks noChangeShapeType="1"/>
            <a:stCxn id="24" idx="3"/>
            <a:endCxn id="26" idx="1"/>
          </p:cNvCxnSpPr>
          <p:nvPr/>
        </p:nvCxnSpPr>
        <p:spPr bwMode="auto">
          <a:xfrm>
            <a:off x="5202885" y="5493931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6" name="Rectangle 28"/>
          <p:cNvSpPr>
            <a:spLocks noChangeArrowheads="1"/>
          </p:cNvSpPr>
          <p:nvPr/>
        </p:nvSpPr>
        <p:spPr bwMode="auto">
          <a:xfrm>
            <a:off x="5578882" y="5229200"/>
            <a:ext cx="629097" cy="529462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100000">
                <a:srgbClr val="0099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200" dirty="0" err="1"/>
              <a:t>Langkah</a:t>
            </a:r>
            <a:endParaRPr lang="en-US" sz="1200" dirty="0"/>
          </a:p>
          <a:p>
            <a:pPr algn="ctr">
              <a:spcBef>
                <a:spcPct val="50000"/>
              </a:spcBef>
            </a:pPr>
            <a:r>
              <a:rPr lang="en-US" sz="1200" dirty="0"/>
              <a:t>6</a:t>
            </a:r>
            <a:endParaRPr lang="id-ID" sz="1200" dirty="0"/>
          </a:p>
        </p:txBody>
      </p:sp>
      <p:cxnSp>
        <p:nvCxnSpPr>
          <p:cNvPr id="27" name="AutoShape 29"/>
          <p:cNvCxnSpPr>
            <a:cxnSpLocks noChangeShapeType="1"/>
            <a:stCxn id="20" idx="3"/>
            <a:endCxn id="21" idx="1"/>
          </p:cNvCxnSpPr>
          <p:nvPr/>
        </p:nvCxnSpPr>
        <p:spPr bwMode="auto">
          <a:xfrm>
            <a:off x="2074958" y="5493931"/>
            <a:ext cx="37599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8" name="AutoShape 30"/>
          <p:cNvCxnSpPr>
            <a:cxnSpLocks noChangeShapeType="1"/>
            <a:stCxn id="23" idx="3"/>
            <a:endCxn id="24" idx="1"/>
          </p:cNvCxnSpPr>
          <p:nvPr/>
        </p:nvCxnSpPr>
        <p:spPr bwMode="auto">
          <a:xfrm>
            <a:off x="4133422" y="5493931"/>
            <a:ext cx="40818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1" name="Straight Connector 30"/>
          <p:cNvCxnSpPr/>
          <p:nvPr/>
        </p:nvCxnSpPr>
        <p:spPr>
          <a:xfrm>
            <a:off x="-15002" y="4043822"/>
            <a:ext cx="6624186" cy="24796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212896" y="179020"/>
            <a:ext cx="1529496" cy="420360"/>
            <a:chOff x="5313040" y="2579486"/>
            <a:chExt cx="653705" cy="420360"/>
          </a:xfrm>
        </p:grpSpPr>
        <p:sp>
          <p:nvSpPr>
            <p:cNvPr id="45" name="Pentagon 44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BEFORE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Freeform 46"/>
            <p:cNvSpPr/>
            <p:nvPr/>
          </p:nvSpPr>
          <p:spPr>
            <a:xfrm>
              <a:off x="5334000" y="2613949"/>
              <a:ext cx="605425" cy="372658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9182">
                  <a:moveTo>
                    <a:pt x="21771" y="0"/>
                  </a:moveTo>
                  <a:lnTo>
                    <a:pt x="497980" y="9953"/>
                  </a:lnTo>
                  <a:lnTo>
                    <a:pt x="566057" y="174171"/>
                  </a:lnTo>
                  <a:lnTo>
                    <a:pt x="493431" y="369182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13285" y="906535"/>
            <a:ext cx="1529494" cy="420360"/>
            <a:chOff x="5313040" y="2579486"/>
            <a:chExt cx="653704" cy="420360"/>
          </a:xfrm>
        </p:grpSpPr>
        <p:sp>
          <p:nvSpPr>
            <p:cNvPr id="49" name="Pentagon 48"/>
            <p:cNvSpPr/>
            <p:nvPr/>
          </p:nvSpPr>
          <p:spPr>
            <a:xfrm>
              <a:off x="5324734" y="2579486"/>
              <a:ext cx="642010" cy="420360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PERUBAHAN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Freeform 50"/>
            <p:cNvSpPr/>
            <p:nvPr/>
          </p:nvSpPr>
          <p:spPr>
            <a:xfrm>
              <a:off x="5334000" y="2613949"/>
              <a:ext cx="605425" cy="372658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9182">
                  <a:moveTo>
                    <a:pt x="21771" y="0"/>
                  </a:moveTo>
                  <a:lnTo>
                    <a:pt x="497980" y="9953"/>
                  </a:lnTo>
                  <a:lnTo>
                    <a:pt x="566057" y="174171"/>
                  </a:lnTo>
                  <a:lnTo>
                    <a:pt x="493431" y="369182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Connector 51"/>
          <p:cNvCxnSpPr/>
          <p:nvPr/>
        </p:nvCxnSpPr>
        <p:spPr>
          <a:xfrm>
            <a:off x="2204415" y="213483"/>
            <a:ext cx="0" cy="5494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234983" y="155338"/>
            <a:ext cx="39750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Definisi</a:t>
            </a:r>
            <a:r>
              <a:rPr lang="en-US" sz="1600" dirty="0"/>
              <a:t> </a:t>
            </a:r>
            <a:r>
              <a:rPr lang="en-US" sz="1600" dirty="0" err="1"/>
              <a:t>Prosedur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Instruksi</a:t>
            </a:r>
            <a:r>
              <a:rPr lang="en-US" sz="1600" dirty="0"/>
              <a:t> </a:t>
            </a:r>
            <a:r>
              <a:rPr lang="en-US" sz="1600" dirty="0" err="1"/>
              <a:t>kerja</a:t>
            </a:r>
            <a:r>
              <a:rPr lang="en-US" sz="1600" dirty="0"/>
              <a:t> </a:t>
            </a:r>
            <a:r>
              <a:rPr lang="en-US" sz="1600" dirty="0" err="1"/>
              <a:t>masih</a:t>
            </a:r>
            <a:r>
              <a:rPr lang="en-US" sz="1600" dirty="0"/>
              <a:t> </a:t>
            </a:r>
            <a:r>
              <a:rPr lang="en-US" sz="1600" dirty="0" err="1"/>
              <a:t>belum</a:t>
            </a:r>
            <a:r>
              <a:rPr lang="en-US" sz="1600" dirty="0"/>
              <a:t> </a:t>
            </a:r>
            <a:r>
              <a:rPr lang="en-US" sz="1600" dirty="0" err="1"/>
              <a:t>seragam</a:t>
            </a:r>
            <a:r>
              <a:rPr lang="en-US" sz="1600" dirty="0"/>
              <a:t> 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208469" y="799762"/>
            <a:ext cx="0" cy="5494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234982" y="768249"/>
            <a:ext cx="46494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 indent="-117475">
              <a:buFont typeface="Arial" pitchFamily="34" charset="0"/>
              <a:buChar char="•"/>
            </a:pPr>
            <a:r>
              <a:rPr lang="en-US" sz="1600" dirty="0" err="1"/>
              <a:t>Prosedur</a:t>
            </a:r>
            <a:r>
              <a:rPr lang="en-US" sz="1600" dirty="0"/>
              <a:t> = Proses : </a:t>
            </a:r>
            <a:r>
              <a:rPr lang="en-US" sz="1600" dirty="0" err="1"/>
              <a:t>Rangkaian</a:t>
            </a:r>
            <a:r>
              <a:rPr lang="en-US" sz="1600" dirty="0"/>
              <a:t> </a:t>
            </a:r>
            <a:r>
              <a:rPr lang="en-US" sz="1600" dirty="0" err="1"/>
              <a:t>aktifitas</a:t>
            </a:r>
            <a:endParaRPr lang="en-US" sz="1600" dirty="0"/>
          </a:p>
          <a:p>
            <a:pPr marL="117475" indent="-117475">
              <a:buFont typeface="Arial" pitchFamily="34" charset="0"/>
              <a:buChar char="•"/>
              <a:tabLst>
                <a:tab pos="1603375" algn="l"/>
              </a:tabLst>
            </a:pPr>
            <a:r>
              <a:rPr lang="en-US" sz="1600" dirty="0" err="1"/>
              <a:t>Instruksi</a:t>
            </a:r>
            <a:r>
              <a:rPr lang="en-US" sz="1600" dirty="0"/>
              <a:t> </a:t>
            </a:r>
            <a:r>
              <a:rPr lang="en-US" sz="1600" dirty="0" err="1"/>
              <a:t>Kerja</a:t>
            </a:r>
            <a:r>
              <a:rPr lang="en-US" sz="1600" dirty="0"/>
              <a:t> : How to </a:t>
            </a:r>
            <a:r>
              <a:rPr lang="en-US" sz="1600" dirty="0" err="1"/>
              <a:t>menjalankan</a:t>
            </a:r>
            <a:r>
              <a:rPr lang="en-US" sz="1600" dirty="0"/>
              <a:t> </a:t>
            </a:r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/>
              <a:t>aktifitas</a:t>
            </a:r>
            <a:r>
              <a:rPr lang="en-US" sz="1600" dirty="0"/>
              <a:t> 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-15002" y="1844824"/>
            <a:ext cx="6624186" cy="11921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609184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524145" y="1858162"/>
            <a:ext cx="3457457" cy="1646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536105" y="4077072"/>
            <a:ext cx="3457457" cy="1646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Line 8"/>
          <p:cNvSpPr>
            <a:spLocks noChangeShapeType="1"/>
          </p:cNvSpPr>
          <p:nvPr/>
        </p:nvSpPr>
        <p:spPr bwMode="auto">
          <a:xfrm flipV="1">
            <a:off x="745111" y="3762803"/>
            <a:ext cx="3230513" cy="1466397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Line 9"/>
          <p:cNvSpPr>
            <a:spLocks noChangeShapeType="1"/>
          </p:cNvSpPr>
          <p:nvPr/>
        </p:nvSpPr>
        <p:spPr bwMode="auto">
          <a:xfrm flipH="1" flipV="1">
            <a:off x="4060662" y="3742437"/>
            <a:ext cx="1875158" cy="148676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xmlns="" id="{8A29F019-DC65-412C-8125-5AD7F2E3C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ISO 9001:2015 series 1/Rev 02 © Copyright Sentral Sistem, April 2017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6D8CD95C-043D-4AEA-AE41-487102C6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014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5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60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6500"/>
                            </p:stCondLst>
                            <p:childTnLst>
                              <p:par>
                                <p:cTn id="1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3" grpId="0" animBg="1"/>
      <p:bldP spid="24" grpId="0" animBg="1"/>
      <p:bldP spid="26" grpId="0" animBg="1"/>
      <p:bldP spid="53" grpId="0"/>
      <p:bldP spid="55" grpId="0"/>
      <p:bldP spid="71" grpId="0" animBg="1"/>
      <p:bldP spid="7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5592751"/>
              </p:ext>
            </p:extLst>
          </p:nvPr>
        </p:nvGraphicFramePr>
        <p:xfrm>
          <a:off x="0" y="0"/>
          <a:ext cx="9906000" cy="17098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70982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pattFill prst="dk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488504" y="880144"/>
            <a:ext cx="1529496" cy="420360"/>
            <a:chOff x="5313040" y="2579486"/>
            <a:chExt cx="653705" cy="420360"/>
          </a:xfrm>
        </p:grpSpPr>
        <p:sp>
          <p:nvSpPr>
            <p:cNvPr id="13" name="Pentagon 12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PERUBAHAN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5334000" y="2613949"/>
              <a:ext cx="605425" cy="372658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9182">
                  <a:moveTo>
                    <a:pt x="21771" y="0"/>
                  </a:moveTo>
                  <a:lnTo>
                    <a:pt x="497980" y="9953"/>
                  </a:lnTo>
                  <a:lnTo>
                    <a:pt x="566057" y="174171"/>
                  </a:lnTo>
                  <a:lnTo>
                    <a:pt x="493431" y="369182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Line 32"/>
          <p:cNvSpPr>
            <a:spLocks noChangeShapeType="1"/>
          </p:cNvSpPr>
          <p:nvPr/>
        </p:nvSpPr>
        <p:spPr bwMode="auto">
          <a:xfrm>
            <a:off x="0" y="1628800"/>
            <a:ext cx="9906000" cy="1998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186341" y="128003"/>
            <a:ext cx="7410179" cy="830997"/>
            <a:chOff x="2186339" y="128003"/>
            <a:chExt cx="7410179" cy="830997"/>
          </a:xfrm>
        </p:grpSpPr>
        <p:sp>
          <p:nvSpPr>
            <p:cNvPr id="18" name="Rectangle 17"/>
            <p:cNvSpPr/>
            <p:nvPr/>
          </p:nvSpPr>
          <p:spPr>
            <a:xfrm>
              <a:off x="2215604" y="128003"/>
              <a:ext cx="738091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69863" indent="-169863">
                <a:buFont typeface="Arial" pitchFamily="34" charset="0"/>
                <a:buChar char="•"/>
              </a:pPr>
              <a:r>
                <a:rPr lang="en-US" sz="1600" dirty="0" err="1"/>
                <a:t>Sistem</a:t>
              </a:r>
              <a:r>
                <a:rPr lang="en-US" sz="1600" dirty="0"/>
                <a:t> </a:t>
              </a:r>
              <a:r>
                <a:rPr lang="en-US" sz="1600" dirty="0" err="1"/>
                <a:t>dan</a:t>
              </a:r>
              <a:r>
                <a:rPr lang="en-US" sz="1600" dirty="0"/>
                <a:t> </a:t>
              </a:r>
              <a:r>
                <a:rPr lang="en-US" sz="1600" dirty="0" err="1"/>
                <a:t>kinerja</a:t>
              </a:r>
              <a:r>
                <a:rPr lang="en-US" sz="1600" dirty="0"/>
                <a:t> </a:t>
              </a:r>
              <a:r>
                <a:rPr lang="en-US" sz="1600" dirty="0" err="1"/>
                <a:t>tidak</a:t>
              </a:r>
              <a:r>
                <a:rPr lang="en-US" sz="1600" dirty="0"/>
                <a:t> </a:t>
              </a:r>
              <a:r>
                <a:rPr lang="en-US" sz="1600" dirty="0" err="1"/>
                <a:t>saling</a:t>
              </a:r>
              <a:r>
                <a:rPr lang="en-US" sz="1600" dirty="0"/>
                <a:t> </a:t>
              </a:r>
              <a:r>
                <a:rPr lang="en-US" sz="1600" dirty="0" err="1"/>
                <a:t>terkait</a:t>
              </a:r>
              <a:r>
                <a:rPr lang="en-US" sz="1600" dirty="0"/>
                <a:t>, </a:t>
              </a:r>
              <a:r>
                <a:rPr lang="en-US" sz="1600" dirty="0" err="1"/>
                <a:t>seperti</a:t>
              </a:r>
              <a:r>
                <a:rPr lang="en-US" sz="1600" dirty="0"/>
                <a:t> </a:t>
              </a:r>
              <a:r>
                <a:rPr lang="en-US" sz="1600" dirty="0" err="1"/>
                <a:t>menjadi</a:t>
              </a:r>
              <a:r>
                <a:rPr lang="en-US" sz="1600" dirty="0"/>
                <a:t> 2 </a:t>
              </a:r>
              <a:r>
                <a:rPr lang="en-US" sz="1600" dirty="0" err="1"/>
                <a:t>ruang</a:t>
              </a:r>
              <a:r>
                <a:rPr lang="en-US" sz="1600" dirty="0"/>
                <a:t> yang </a:t>
              </a:r>
              <a:r>
                <a:rPr lang="en-US" sz="1600" dirty="0" err="1"/>
                <a:t>terpisah</a:t>
              </a:r>
              <a:r>
                <a:rPr lang="en-US" sz="1600" dirty="0"/>
                <a:t>. </a:t>
              </a:r>
            </a:p>
            <a:p>
              <a:pPr marL="169863" indent="-169863">
                <a:buFont typeface="Arial" pitchFamily="34" charset="0"/>
                <a:buChar char="•"/>
              </a:pPr>
              <a:r>
                <a:rPr lang="en-US" sz="1600" dirty="0" err="1"/>
                <a:t>Ukuran</a:t>
              </a:r>
              <a:r>
                <a:rPr lang="en-US" sz="1600" dirty="0"/>
                <a:t> </a:t>
              </a:r>
              <a:r>
                <a:rPr lang="en-US" sz="1600" dirty="0" err="1"/>
                <a:t>efektifitas</a:t>
              </a:r>
              <a:r>
                <a:rPr lang="en-US" sz="1600" dirty="0"/>
                <a:t> </a:t>
              </a:r>
              <a:r>
                <a:rPr lang="en-US" sz="1600" dirty="0" err="1"/>
                <a:t>sistem</a:t>
              </a:r>
              <a:r>
                <a:rPr lang="en-US" sz="1600" dirty="0"/>
                <a:t> : </a:t>
              </a:r>
              <a:r>
                <a:rPr lang="en-US" sz="1600" dirty="0" err="1"/>
                <a:t>Sistem</a:t>
              </a:r>
              <a:r>
                <a:rPr lang="en-US" sz="1600" dirty="0"/>
                <a:t> </a:t>
              </a:r>
              <a:r>
                <a:rPr lang="en-US" sz="1600" dirty="0" err="1"/>
                <a:t>dijalankan</a:t>
              </a:r>
              <a:r>
                <a:rPr lang="en-US" sz="1600" dirty="0"/>
                <a:t> </a:t>
              </a:r>
              <a:r>
                <a:rPr lang="en-US" sz="1600" dirty="0" err="1"/>
                <a:t>dengan</a:t>
              </a:r>
              <a:r>
                <a:rPr lang="en-US" sz="1600" dirty="0"/>
                <a:t> </a:t>
              </a:r>
              <a:r>
                <a:rPr lang="en-US" sz="1600" dirty="0" err="1"/>
                <a:t>konsisten</a:t>
              </a:r>
              <a:r>
                <a:rPr lang="en-US" sz="1600" dirty="0"/>
                <a:t>, </a:t>
              </a:r>
              <a:r>
                <a:rPr lang="en-US" sz="1600" dirty="0" err="1"/>
                <a:t>tidak</a:t>
              </a:r>
              <a:r>
                <a:rPr lang="en-US" sz="1600" dirty="0"/>
                <a:t> </a:t>
              </a:r>
              <a:r>
                <a:rPr lang="en-US" sz="1600" dirty="0" err="1"/>
                <a:t>ada</a:t>
              </a:r>
              <a:r>
                <a:rPr lang="en-US" sz="1600" dirty="0"/>
                <a:t> </a:t>
              </a:r>
              <a:r>
                <a:rPr lang="en-US" sz="1600" dirty="0" err="1"/>
                <a:t>pelanggaran</a:t>
              </a:r>
              <a:endParaRPr lang="en-US" sz="1600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186339" y="170867"/>
              <a:ext cx="0" cy="46470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2173264" y="876060"/>
            <a:ext cx="8037536" cy="464708"/>
            <a:chOff x="2173264" y="876060"/>
            <a:chExt cx="8037536" cy="464708"/>
          </a:xfrm>
        </p:grpSpPr>
        <p:sp>
          <p:nvSpPr>
            <p:cNvPr id="21" name="Rectangle 20"/>
            <p:cNvSpPr/>
            <p:nvPr/>
          </p:nvSpPr>
          <p:spPr>
            <a:xfrm>
              <a:off x="2376835" y="971063"/>
              <a:ext cx="78339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err="1"/>
                <a:t>Ukuran</a:t>
              </a:r>
              <a:r>
                <a:rPr lang="en-US" sz="1600" dirty="0"/>
                <a:t> </a:t>
              </a:r>
              <a:r>
                <a:rPr lang="en-US" sz="1600" dirty="0" err="1"/>
                <a:t>efektifitas</a:t>
              </a:r>
              <a:r>
                <a:rPr lang="en-US" sz="1600" dirty="0"/>
                <a:t> </a:t>
              </a:r>
              <a:r>
                <a:rPr lang="en-US" sz="1600" dirty="0" err="1"/>
                <a:t>sistem</a:t>
              </a:r>
              <a:r>
                <a:rPr lang="en-US" sz="1600" dirty="0"/>
                <a:t> </a:t>
              </a:r>
              <a:r>
                <a:rPr lang="en-US" sz="1600" dirty="0" err="1"/>
                <a:t>adalah</a:t>
              </a:r>
              <a:r>
                <a:rPr lang="en-US" sz="1600" dirty="0"/>
                <a:t> </a:t>
              </a:r>
              <a:r>
                <a:rPr lang="en-US" sz="1600" dirty="0" err="1"/>
                <a:t>kinerja</a:t>
              </a:r>
              <a:endParaRPr lang="en-US" sz="1600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2173264" y="876060"/>
              <a:ext cx="0" cy="46470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Line 32"/>
          <p:cNvSpPr>
            <a:spLocks noChangeShapeType="1"/>
          </p:cNvSpPr>
          <p:nvPr/>
        </p:nvSpPr>
        <p:spPr bwMode="auto">
          <a:xfrm>
            <a:off x="0" y="1628800"/>
            <a:ext cx="9906000" cy="1998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3727" y="4496489"/>
            <a:ext cx="3816424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700" u="sng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dirty="0" err="1">
                <a:latin typeface="+mn-lt"/>
              </a:rPr>
              <a:t>Fokus</a:t>
            </a:r>
            <a:r>
              <a:rPr lang="en-US" sz="1700" dirty="0">
                <a:latin typeface="+mn-lt"/>
              </a:rPr>
              <a:t> Sistem : Sistem </a:t>
            </a:r>
            <a:r>
              <a:rPr lang="en-US" sz="1700" dirty="0" err="1">
                <a:latin typeface="+mn-lt"/>
              </a:rPr>
              <a:t>diterapkan</a:t>
            </a:r>
            <a:r>
              <a:rPr lang="en-US" sz="1700" dirty="0">
                <a:latin typeface="+mn-lt"/>
              </a:rPr>
              <a:t> </a:t>
            </a:r>
            <a:r>
              <a:rPr lang="en-US" sz="1700" dirty="0" err="1">
                <a:latin typeface="+mn-lt"/>
              </a:rPr>
              <a:t>dengan</a:t>
            </a:r>
            <a:r>
              <a:rPr lang="en-US" sz="1700" dirty="0">
                <a:latin typeface="+mn-lt"/>
              </a:rPr>
              <a:t> </a:t>
            </a:r>
            <a:r>
              <a:rPr lang="en-US" sz="1700" dirty="0" err="1">
                <a:latin typeface="+mn-lt"/>
              </a:rPr>
              <a:t>konsisten</a:t>
            </a:r>
            <a:r>
              <a:rPr lang="en-US" sz="1700" dirty="0">
                <a:latin typeface="+mn-lt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 err="1">
                <a:latin typeface="+mn-lt"/>
              </a:rPr>
              <a:t>Tugas</a:t>
            </a:r>
            <a:r>
              <a:rPr lang="en-US" sz="1700" dirty="0">
                <a:latin typeface="+mn-lt"/>
              </a:rPr>
              <a:t>, </a:t>
            </a:r>
            <a:r>
              <a:rPr lang="en-US" sz="1700" dirty="0" err="1">
                <a:latin typeface="+mn-lt"/>
              </a:rPr>
              <a:t>tanggung</a:t>
            </a:r>
            <a:r>
              <a:rPr lang="en-US" sz="1700" dirty="0">
                <a:latin typeface="+mn-lt"/>
              </a:rPr>
              <a:t> </a:t>
            </a:r>
            <a:r>
              <a:rPr lang="en-US" sz="1700" dirty="0" err="1">
                <a:latin typeface="+mn-lt"/>
              </a:rPr>
              <a:t>jawab</a:t>
            </a:r>
            <a:r>
              <a:rPr lang="en-US" sz="1700" dirty="0">
                <a:latin typeface="+mn-lt"/>
              </a:rPr>
              <a:t> </a:t>
            </a:r>
            <a:r>
              <a:rPr lang="en-US" sz="1700" dirty="0" err="1">
                <a:latin typeface="+mn-lt"/>
              </a:rPr>
              <a:t>orang</a:t>
            </a:r>
            <a:r>
              <a:rPr lang="en-US" sz="1700" dirty="0">
                <a:latin typeface="+mn-lt"/>
              </a:rPr>
              <a:t> operational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 err="1">
                <a:latin typeface="+mn-lt"/>
              </a:rPr>
              <a:t>Ukuran</a:t>
            </a:r>
            <a:r>
              <a:rPr lang="en-US" sz="1700" dirty="0">
                <a:latin typeface="+mn-lt"/>
              </a:rPr>
              <a:t> </a:t>
            </a:r>
            <a:r>
              <a:rPr lang="en-US" sz="1700" dirty="0" err="1">
                <a:latin typeface="+mn-lt"/>
              </a:rPr>
              <a:t>Efektifitas</a:t>
            </a:r>
            <a:r>
              <a:rPr lang="en-US" sz="1700" dirty="0">
                <a:latin typeface="+mn-lt"/>
              </a:rPr>
              <a:t> Sistem : </a:t>
            </a:r>
            <a:r>
              <a:rPr lang="en-US" sz="1700" dirty="0" err="1">
                <a:latin typeface="+mn-lt"/>
              </a:rPr>
              <a:t>Jumlah</a:t>
            </a:r>
            <a:r>
              <a:rPr lang="en-US" sz="1700" dirty="0">
                <a:latin typeface="+mn-lt"/>
              </a:rPr>
              <a:t> </a:t>
            </a:r>
            <a:r>
              <a:rPr lang="en-US" sz="1700" dirty="0" err="1">
                <a:latin typeface="+mn-lt"/>
              </a:rPr>
              <a:t>temuan</a:t>
            </a:r>
            <a:r>
              <a:rPr lang="en-US" sz="1700" dirty="0">
                <a:latin typeface="+mn-lt"/>
              </a:rPr>
              <a:t> audit  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85048" y="4581128"/>
            <a:ext cx="4248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Fokus</a:t>
            </a:r>
            <a:r>
              <a:rPr lang="en-US" dirty="0"/>
              <a:t> : </a:t>
            </a:r>
            <a:r>
              <a:rPr lang="en-US" dirty="0" err="1"/>
              <a:t>Sasaran</a:t>
            </a:r>
            <a:r>
              <a:rPr lang="en-US" dirty="0"/>
              <a:t> </a:t>
            </a:r>
            <a:r>
              <a:rPr lang="en-US" dirty="0" err="1"/>
              <a:t>tercapai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Efektifitas</a:t>
            </a:r>
            <a:r>
              <a:rPr lang="en-US" dirty="0"/>
              <a:t> : </a:t>
            </a:r>
            <a:r>
              <a:rPr lang="en-US" dirty="0" err="1"/>
              <a:t>tercapainya</a:t>
            </a:r>
            <a:r>
              <a:rPr lang="en-US" dirty="0"/>
              <a:t> </a:t>
            </a:r>
            <a:r>
              <a:rPr lang="en-US" dirty="0" err="1"/>
              <a:t>sasaran</a:t>
            </a:r>
            <a:r>
              <a:rPr lang="en-US" dirty="0"/>
              <a:t> 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88904" y="1772815"/>
            <a:ext cx="1152128" cy="508518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29350" y="2276872"/>
            <a:ext cx="2525178" cy="230832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RUANG SISTEM</a:t>
            </a:r>
          </a:p>
          <a:p>
            <a:pPr algn="ctr"/>
            <a:endParaRPr lang="en-US" u="sng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Penjualan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Produksi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Quality Control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Pembelian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Recruitment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dokumen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811321" y="2276872"/>
            <a:ext cx="3339119" cy="230832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RUANG SASARAN PERUSAHAAN </a:t>
            </a:r>
          </a:p>
          <a:p>
            <a:pPr algn="ctr"/>
            <a:endParaRPr lang="en-US" u="sng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Sasaran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Sasaran</a:t>
            </a:r>
            <a:r>
              <a:rPr lang="en-US" dirty="0"/>
              <a:t> </a:t>
            </a:r>
            <a:r>
              <a:rPr lang="en-US" dirty="0" err="1"/>
              <a:t>Penjualan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Sasaran</a:t>
            </a:r>
            <a:r>
              <a:rPr lang="en-US" dirty="0"/>
              <a:t> </a:t>
            </a:r>
            <a:r>
              <a:rPr lang="en-US" dirty="0" err="1"/>
              <a:t>Keuangan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Sasaran</a:t>
            </a:r>
            <a:r>
              <a:rPr lang="en-US" dirty="0"/>
              <a:t> </a:t>
            </a:r>
            <a:r>
              <a:rPr lang="en-US" dirty="0" err="1"/>
              <a:t>Efisiensi</a:t>
            </a:r>
            <a:r>
              <a:rPr lang="en-US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Sasaran</a:t>
            </a:r>
            <a:r>
              <a:rPr lang="en-US" dirty="0"/>
              <a:t> </a:t>
            </a:r>
            <a:r>
              <a:rPr lang="en-US" dirty="0" err="1"/>
              <a:t>Mutu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Dll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488504" y="185590"/>
            <a:ext cx="1529496" cy="420360"/>
            <a:chOff x="5313040" y="2579486"/>
            <a:chExt cx="653705" cy="420360"/>
          </a:xfrm>
        </p:grpSpPr>
        <p:sp>
          <p:nvSpPr>
            <p:cNvPr id="31" name="Pentagon 30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BEFORE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Freeform 32"/>
            <p:cNvSpPr/>
            <p:nvPr/>
          </p:nvSpPr>
          <p:spPr>
            <a:xfrm>
              <a:off x="5334000" y="2613949"/>
              <a:ext cx="605425" cy="372658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9182">
                  <a:moveTo>
                    <a:pt x="21771" y="0"/>
                  </a:moveTo>
                  <a:lnTo>
                    <a:pt x="497980" y="9953"/>
                  </a:lnTo>
                  <a:lnTo>
                    <a:pt x="566057" y="174171"/>
                  </a:lnTo>
                  <a:lnTo>
                    <a:pt x="493431" y="369182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77F83CC-8CA9-4585-B28C-A3A68E089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864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4"/>
          <p:cNvGraphicFramePr>
            <a:graphicFrameLocks/>
          </p:cNvGraphicFramePr>
          <p:nvPr>
            <p:extLst/>
          </p:nvPr>
        </p:nvGraphicFramePr>
        <p:xfrm>
          <a:off x="0" y="56335"/>
          <a:ext cx="9906000" cy="13407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4076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3" name="Line 32"/>
          <p:cNvSpPr>
            <a:spLocks noChangeShapeType="1"/>
          </p:cNvSpPr>
          <p:nvPr/>
        </p:nvSpPr>
        <p:spPr bwMode="auto">
          <a:xfrm>
            <a:off x="0" y="1325097"/>
            <a:ext cx="9906000" cy="15673"/>
          </a:xfrm>
          <a:prstGeom prst="line">
            <a:avLst/>
          </a:prstGeom>
          <a:ln>
            <a:solidFill>
              <a:schemeClr val="bg1"/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8584" y="476672"/>
            <a:ext cx="7344816" cy="50405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UKURAN EFEKTIFITAS SISTEM </a:t>
            </a:r>
            <a:r>
              <a:rPr lang="en-US" b="1" dirty="0">
                <a:sym typeface="Wingdings" pitchFamily="2" charset="2"/>
              </a:rPr>
              <a:t> KINERJA </a:t>
            </a:r>
            <a:endParaRPr lang="en-US" b="1" dirty="0"/>
          </a:p>
        </p:txBody>
      </p:sp>
      <p:grpSp>
        <p:nvGrpSpPr>
          <p:cNvPr id="2" name="Group 11"/>
          <p:cNvGrpSpPr/>
          <p:nvPr/>
        </p:nvGrpSpPr>
        <p:grpSpPr>
          <a:xfrm>
            <a:off x="907851" y="1802904"/>
            <a:ext cx="3113372" cy="457200"/>
            <a:chOff x="5324383" y="2579486"/>
            <a:chExt cx="642362" cy="457200"/>
          </a:xfrm>
        </p:grpSpPr>
        <p:sp>
          <p:nvSpPr>
            <p:cNvPr id="13" name="Pentagon 12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SISTEM / PROSEDUR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324383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15"/>
          <p:cNvGrpSpPr/>
          <p:nvPr/>
        </p:nvGrpSpPr>
        <p:grpSpPr>
          <a:xfrm>
            <a:off x="4503023" y="1819672"/>
            <a:ext cx="3131300" cy="457200"/>
            <a:chOff x="5320684" y="2579486"/>
            <a:chExt cx="646061" cy="457200"/>
          </a:xfrm>
        </p:grpSpPr>
        <p:sp>
          <p:nvSpPr>
            <p:cNvPr id="17" name="Pentagon 16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UKURAN KINERJA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320684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27"/>
          <p:cNvGrpSpPr/>
          <p:nvPr/>
        </p:nvGrpSpPr>
        <p:grpSpPr>
          <a:xfrm>
            <a:off x="615463" y="2567806"/>
            <a:ext cx="3405760" cy="1152128"/>
            <a:chOff x="615463" y="2420888"/>
            <a:chExt cx="3405760" cy="1152128"/>
          </a:xfrm>
        </p:grpSpPr>
        <p:sp>
          <p:nvSpPr>
            <p:cNvPr id="23" name="Rectangle 22"/>
            <p:cNvSpPr/>
            <p:nvPr/>
          </p:nvSpPr>
          <p:spPr>
            <a:xfrm>
              <a:off x="920552" y="2708920"/>
              <a:ext cx="3100671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Penagihan</a:t>
              </a:r>
              <a:endParaRPr lang="en-US" sz="20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2" name="Diamond 21"/>
            <p:cNvSpPr/>
            <p:nvPr/>
          </p:nvSpPr>
          <p:spPr>
            <a:xfrm>
              <a:off x="615463" y="2420888"/>
              <a:ext cx="593121" cy="576064"/>
            </a:xfrm>
            <a:prstGeom prst="diamond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iamond 23"/>
            <p:cNvSpPr/>
            <p:nvPr/>
          </p:nvSpPr>
          <p:spPr>
            <a:xfrm>
              <a:off x="687491" y="2488704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584755" y="5049986"/>
            <a:ext cx="3436468" cy="1152128"/>
            <a:chOff x="588451" y="3954140"/>
            <a:chExt cx="3436468" cy="1152128"/>
          </a:xfrm>
        </p:grpSpPr>
        <p:sp>
          <p:nvSpPr>
            <p:cNvPr id="25" name="Rectangle 24"/>
            <p:cNvSpPr/>
            <p:nvPr/>
          </p:nvSpPr>
          <p:spPr>
            <a:xfrm>
              <a:off x="893540" y="4242172"/>
              <a:ext cx="3131379" cy="8640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Penjualan</a:t>
              </a:r>
              <a:endParaRPr lang="en-US" sz="20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" name="Diamond 25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4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Diamond 26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29"/>
          <p:cNvGrpSpPr/>
          <p:nvPr/>
        </p:nvGrpSpPr>
        <p:grpSpPr>
          <a:xfrm>
            <a:off x="615463" y="3791942"/>
            <a:ext cx="3405760" cy="1152128"/>
            <a:chOff x="588451" y="3954140"/>
            <a:chExt cx="3405760" cy="1152128"/>
          </a:xfrm>
        </p:grpSpPr>
        <p:sp>
          <p:nvSpPr>
            <p:cNvPr id="31" name="Rectangle 30"/>
            <p:cNvSpPr/>
            <p:nvPr/>
          </p:nvSpPr>
          <p:spPr>
            <a:xfrm>
              <a:off x="893540" y="4242172"/>
              <a:ext cx="3100671" cy="86409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Produksi</a:t>
              </a: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  </a:t>
              </a:r>
            </a:p>
          </p:txBody>
        </p:sp>
        <p:sp>
          <p:nvSpPr>
            <p:cNvPr id="32" name="Diamond 31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3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iamond 32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4622800" y="2855840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tertagih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Umur</a:t>
            </a:r>
            <a:r>
              <a:rPr lang="en-US" sz="1600" dirty="0"/>
              <a:t> </a:t>
            </a:r>
            <a:r>
              <a:rPr lang="en-US" sz="1600" dirty="0" err="1"/>
              <a:t>Piutang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Kredit</a:t>
            </a:r>
            <a:r>
              <a:rPr lang="en-US" sz="1600" dirty="0"/>
              <a:t> </a:t>
            </a:r>
            <a:r>
              <a:rPr lang="en-US" sz="1600" dirty="0" err="1"/>
              <a:t>macet</a:t>
            </a:r>
            <a:r>
              <a:rPr lang="en-US" sz="1600" dirty="0"/>
              <a:t>  (</a:t>
            </a:r>
            <a:r>
              <a:rPr lang="en-US" sz="1600" dirty="0" err="1"/>
              <a:t>tagihan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2 </a:t>
            </a:r>
            <a:r>
              <a:rPr lang="en-US" sz="1600" dirty="0" err="1"/>
              <a:t>bulan</a:t>
            </a:r>
            <a:r>
              <a:rPr lang="en-US" sz="1600" dirty="0"/>
              <a:t>) &lt; 2%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567563" y="2902446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554615" y="4024858"/>
            <a:ext cx="12948" cy="10632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598366" y="4110171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Productivity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Efisiensi</a:t>
            </a:r>
            <a:r>
              <a:rPr lang="en-US" sz="1600" dirty="0"/>
              <a:t> </a:t>
            </a:r>
            <a:r>
              <a:rPr lang="en-US" sz="1600" dirty="0" err="1"/>
              <a:t>tercapai</a:t>
            </a:r>
            <a:r>
              <a:rPr lang="en-US" sz="1600" dirty="0"/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Penyelesaian</a:t>
            </a:r>
            <a:r>
              <a:rPr lang="en-US" sz="1600" dirty="0"/>
              <a:t> </a:t>
            </a:r>
            <a:r>
              <a:rPr lang="en-US" sz="1600" dirty="0" err="1"/>
              <a:t>produksi</a:t>
            </a:r>
            <a:r>
              <a:rPr lang="en-US" sz="1600" dirty="0"/>
              <a:t> </a:t>
            </a:r>
            <a:r>
              <a:rPr lang="en-US" sz="1600" dirty="0" err="1"/>
              <a:t>tepat</a:t>
            </a:r>
            <a:r>
              <a:rPr lang="en-US" sz="1600" dirty="0"/>
              <a:t> </a:t>
            </a:r>
            <a:r>
              <a:rPr lang="en-US" sz="1600" dirty="0" err="1"/>
              <a:t>waktu</a:t>
            </a:r>
            <a:r>
              <a:rPr lang="en-US" sz="16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Minimal </a:t>
            </a:r>
            <a:r>
              <a:rPr lang="en-US" sz="1600" dirty="0" err="1"/>
              <a:t>Kesalahan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Minimal </a:t>
            </a:r>
            <a:r>
              <a:rPr lang="en-US" sz="1600" dirty="0" err="1"/>
              <a:t>Perbaikan</a:t>
            </a:r>
            <a:r>
              <a:rPr lang="en-US" sz="1600" dirty="0"/>
              <a:t>  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622800" y="5376118"/>
            <a:ext cx="4953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endParaRPr lang="en-US" sz="160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4567563" y="5422726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http://4.bp.blogspot.com/-7ckypiAqVN4/UDt8UleTqUI/AAAAAAAAAcw/60Rj8liQiSs/s1600/Tanda+tany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6" y="5450017"/>
            <a:ext cx="766453" cy="76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7DD3F3E-1596-464D-B591-97690C458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2376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4" grpId="0"/>
      <p:bldP spid="39" grpId="0"/>
      <p:bldP spid="4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Content Placeholder 4"/>
          <p:cNvGraphicFramePr>
            <a:graphicFrameLocks/>
          </p:cNvGraphicFramePr>
          <p:nvPr>
            <p:extLst/>
          </p:nvPr>
        </p:nvGraphicFramePr>
        <p:xfrm>
          <a:off x="0" y="56335"/>
          <a:ext cx="9906000" cy="13407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4076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pattFill prst="dk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1" name="Line 32"/>
          <p:cNvSpPr>
            <a:spLocks noChangeShapeType="1"/>
          </p:cNvSpPr>
          <p:nvPr/>
        </p:nvSpPr>
        <p:spPr bwMode="auto">
          <a:xfrm>
            <a:off x="0" y="1325097"/>
            <a:ext cx="9906000" cy="15673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47111" name="AutoShape 26"/>
          <p:cNvSpPr>
            <a:spLocks noChangeArrowheads="1"/>
          </p:cNvSpPr>
          <p:nvPr/>
        </p:nvSpPr>
        <p:spPr bwMode="auto">
          <a:xfrm>
            <a:off x="898076" y="2011671"/>
            <a:ext cx="1438736" cy="576263"/>
          </a:xfrm>
          <a:prstGeom prst="rightArrow">
            <a:avLst>
              <a:gd name="adj1" fmla="val 50000"/>
              <a:gd name="adj2" fmla="val 62420"/>
            </a:avLst>
          </a:prstGeom>
          <a:blipFill>
            <a:blip r:embed="rId3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2" name="Text Box 27"/>
          <p:cNvSpPr txBox="1">
            <a:spLocks noChangeArrowheads="1"/>
          </p:cNvSpPr>
          <p:nvPr/>
        </p:nvSpPr>
        <p:spPr bwMode="auto">
          <a:xfrm>
            <a:off x="128629" y="2681971"/>
            <a:ext cx="2520115" cy="115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i="1" u="sng" dirty="0">
                <a:latin typeface="Trebuchet MS" pitchFamily="34" charset="0"/>
              </a:rPr>
              <a:t>INPUT :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Apakah</a:t>
            </a:r>
            <a:r>
              <a:rPr lang="en-US" sz="1600" dirty="0">
                <a:latin typeface="Trebuchet MS" pitchFamily="34" charset="0"/>
              </a:rPr>
              <a:t> input yang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diperoleh</a:t>
            </a:r>
            <a:r>
              <a:rPr lang="en-US" sz="1600" dirty="0">
                <a:latin typeface="Trebuchet MS" pitchFamily="34" charset="0"/>
              </a:rPr>
              <a:t> </a:t>
            </a:r>
            <a:r>
              <a:rPr lang="en-US" sz="1600" dirty="0" err="1">
                <a:latin typeface="Trebuchet MS" pitchFamily="34" charset="0"/>
              </a:rPr>
              <a:t>tidak</a:t>
            </a:r>
            <a:r>
              <a:rPr lang="en-US" sz="1600" dirty="0">
                <a:latin typeface="Trebuchet MS" pitchFamily="34" charset="0"/>
              </a:rPr>
              <a:t> </a:t>
            </a:r>
            <a:r>
              <a:rPr lang="en-US" sz="1600" dirty="0" err="1">
                <a:latin typeface="Trebuchet MS" pitchFamily="34" charset="0"/>
              </a:rPr>
              <a:t>sesuai</a:t>
            </a:r>
            <a:r>
              <a:rPr lang="en-US" sz="1600" dirty="0">
                <a:latin typeface="Trebuchet MS" pitchFamily="34" charset="0"/>
              </a:rPr>
              <a:t>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kriteria</a:t>
            </a:r>
            <a:r>
              <a:rPr lang="en-US" sz="1600" dirty="0">
                <a:latin typeface="Trebuchet MS" pitchFamily="34" charset="0"/>
              </a:rPr>
              <a:t> ? </a:t>
            </a:r>
          </a:p>
        </p:txBody>
      </p:sp>
      <p:sp>
        <p:nvSpPr>
          <p:cNvPr id="47113" name="Text Box 29"/>
          <p:cNvSpPr txBox="1">
            <a:spLocks noChangeArrowheads="1"/>
          </p:cNvSpPr>
          <p:nvPr/>
        </p:nvSpPr>
        <p:spPr bwMode="auto">
          <a:xfrm>
            <a:off x="6465168" y="1809398"/>
            <a:ext cx="2808312" cy="1132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n-US" sz="2400" i="1" dirty="0">
                <a:latin typeface="Trebuchet MS" pitchFamily="34" charset="0"/>
              </a:rPr>
              <a:t>Output  </a:t>
            </a:r>
            <a:r>
              <a:rPr lang="en-US" sz="2400" i="1" dirty="0" err="1">
                <a:latin typeface="Trebuchet MS" pitchFamily="34" charset="0"/>
              </a:rPr>
              <a:t>Bermasalah</a:t>
            </a:r>
            <a:r>
              <a:rPr lang="en-US" sz="2400" i="1" dirty="0">
                <a:latin typeface="Trebuchet MS" pitchFamily="34" charset="0"/>
              </a:rPr>
              <a:t>:</a:t>
            </a:r>
          </a:p>
        </p:txBody>
      </p:sp>
      <p:sp>
        <p:nvSpPr>
          <p:cNvPr id="47129" name="Oval 20"/>
          <p:cNvSpPr>
            <a:spLocks noChangeArrowheads="1"/>
          </p:cNvSpPr>
          <p:nvPr/>
        </p:nvSpPr>
        <p:spPr bwMode="auto">
          <a:xfrm>
            <a:off x="7689304" y="2961526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/>
              <a:t>1</a:t>
            </a:r>
          </a:p>
        </p:txBody>
      </p:sp>
      <p:sp>
        <p:nvSpPr>
          <p:cNvPr id="47107" name="AutoShape 28"/>
          <p:cNvSpPr>
            <a:spLocks noChangeArrowheads="1"/>
          </p:cNvSpPr>
          <p:nvPr/>
        </p:nvSpPr>
        <p:spPr bwMode="auto">
          <a:xfrm>
            <a:off x="6196519" y="2028358"/>
            <a:ext cx="844713" cy="576263"/>
          </a:xfrm>
          <a:prstGeom prst="rightArrow">
            <a:avLst>
              <a:gd name="adj1" fmla="val 50000"/>
              <a:gd name="adj2" fmla="val 77041"/>
            </a:avLst>
          </a:prstGeom>
          <a:blipFill>
            <a:blip r:embed="rId5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2552095" y="1684805"/>
            <a:ext cx="3409017" cy="1600179"/>
            <a:chOff x="2552095" y="2433124"/>
            <a:chExt cx="3626851" cy="2508044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755683" y="2642063"/>
              <a:ext cx="3024187" cy="223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48" name="Rectangle 6"/>
            <p:cNvSpPr>
              <a:spLocks noChangeArrowheads="1"/>
            </p:cNvSpPr>
            <p:nvPr/>
          </p:nvSpPr>
          <p:spPr bwMode="auto">
            <a:xfrm>
              <a:off x="2552095" y="2433124"/>
              <a:ext cx="3626851" cy="25080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400" dirty="0"/>
                <a:t>PROSES</a:t>
              </a:r>
            </a:p>
          </p:txBody>
        </p:sp>
        <p:sp>
          <p:nvSpPr>
            <p:cNvPr id="2049" name="Rectangle 2048"/>
            <p:cNvSpPr/>
            <p:nvPr/>
          </p:nvSpPr>
          <p:spPr>
            <a:xfrm>
              <a:off x="2648746" y="2513319"/>
              <a:ext cx="3458630" cy="2314987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51" name="Rectangle 2050"/>
          <p:cNvSpPr/>
          <p:nvPr/>
        </p:nvSpPr>
        <p:spPr>
          <a:xfrm>
            <a:off x="-20508" y="175408"/>
            <a:ext cx="9906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3200" kern="10" dirty="0">
                <a:ln w="0"/>
                <a:latin typeface="Impact" panose="020B0806030902050204" pitchFamily="34" charset="0"/>
              </a:rPr>
              <a:t>KETIKA KINERJA BERMASALAH, </a:t>
            </a:r>
          </a:p>
          <a:p>
            <a:pPr algn="ctr"/>
            <a:r>
              <a:rPr lang="fi-FI" sz="3200" kern="10" dirty="0">
                <a:ln w="0"/>
                <a:latin typeface="Gill Sans MT Condensed" pitchFamily="34" charset="0"/>
              </a:rPr>
              <a:t>EVALUASI KELEMAHAN PADA SISTEM (INPUT ? ATAU PROSES ?)</a:t>
            </a:r>
            <a:endParaRPr lang="en-US" sz="3200" kern="10" dirty="0">
              <a:ln w="0"/>
              <a:latin typeface="Gill Sans MT Condensed" pitchFamily="34" charset="0"/>
            </a:endParaRPr>
          </a:p>
        </p:txBody>
      </p:sp>
      <p:sp>
        <p:nvSpPr>
          <p:cNvPr id="47116" name="AutoShape 15"/>
          <p:cNvSpPr>
            <a:spLocks noChangeArrowheads="1"/>
          </p:cNvSpPr>
          <p:nvPr/>
        </p:nvSpPr>
        <p:spPr bwMode="auto">
          <a:xfrm>
            <a:off x="3080792" y="3429000"/>
            <a:ext cx="504987" cy="1080120"/>
          </a:xfrm>
          <a:prstGeom prst="upArrow">
            <a:avLst>
              <a:gd name="adj1" fmla="val 50000"/>
              <a:gd name="adj2" fmla="val 90523"/>
            </a:avLst>
          </a:prstGeom>
          <a:blipFill>
            <a:blip r:embed="rId7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72" name="Oval 20"/>
          <p:cNvSpPr>
            <a:spLocks noChangeArrowheads="1"/>
          </p:cNvSpPr>
          <p:nvPr/>
        </p:nvSpPr>
        <p:spPr bwMode="auto">
          <a:xfrm>
            <a:off x="3081440" y="4437931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/>
              <a:t>3</a:t>
            </a:r>
          </a:p>
        </p:txBody>
      </p:sp>
      <p:sp>
        <p:nvSpPr>
          <p:cNvPr id="47117" name="AutoShape 16"/>
          <p:cNvSpPr>
            <a:spLocks noChangeArrowheads="1"/>
          </p:cNvSpPr>
          <p:nvPr/>
        </p:nvSpPr>
        <p:spPr bwMode="auto">
          <a:xfrm>
            <a:off x="1567368" y="3970435"/>
            <a:ext cx="504987" cy="1079323"/>
          </a:xfrm>
          <a:prstGeom prst="upArrow">
            <a:avLst>
              <a:gd name="adj1" fmla="val 50000"/>
              <a:gd name="adj2" fmla="val 46389"/>
            </a:avLst>
          </a:prstGeom>
          <a:blipFill>
            <a:blip r:embed="rId8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73" name="Oval 20"/>
          <p:cNvSpPr>
            <a:spLocks noChangeArrowheads="1"/>
          </p:cNvSpPr>
          <p:nvPr/>
        </p:nvSpPr>
        <p:spPr bwMode="auto">
          <a:xfrm>
            <a:off x="1568624" y="5049758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/>
              <a:t>2</a:t>
            </a:r>
          </a:p>
        </p:txBody>
      </p:sp>
      <p:sp>
        <p:nvSpPr>
          <p:cNvPr id="68" name="AutoShape 14"/>
          <p:cNvSpPr>
            <a:spLocks noChangeArrowheads="1"/>
          </p:cNvSpPr>
          <p:nvPr/>
        </p:nvSpPr>
        <p:spPr bwMode="auto">
          <a:xfrm>
            <a:off x="2216696" y="4977750"/>
            <a:ext cx="4608512" cy="647700"/>
          </a:xfrm>
          <a:prstGeom prst="leftArrow">
            <a:avLst>
              <a:gd name="adj1" fmla="val 50000"/>
              <a:gd name="adj2" fmla="val 1381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Text Box 29"/>
          <p:cNvSpPr txBox="1">
            <a:spLocks noChangeArrowheads="1"/>
          </p:cNvSpPr>
          <p:nvPr/>
        </p:nvSpPr>
        <p:spPr bwMode="auto">
          <a:xfrm>
            <a:off x="6825208" y="3537590"/>
            <a:ext cx="2808312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u="sng" dirty="0" err="1"/>
              <a:t>Pelajari</a:t>
            </a:r>
            <a:r>
              <a:rPr lang="en-US" sz="1600" u="sng" dirty="0"/>
              <a:t> </a:t>
            </a:r>
            <a:r>
              <a:rPr lang="en-US" sz="1600" u="sng" dirty="0" err="1"/>
              <a:t>Sumber</a:t>
            </a:r>
            <a:r>
              <a:rPr lang="en-US" sz="1600" u="sng" dirty="0"/>
              <a:t> </a:t>
            </a:r>
            <a:r>
              <a:rPr lang="en-US" sz="1600" u="sng" dirty="0" err="1"/>
              <a:t>Masalah</a:t>
            </a:r>
            <a:endParaRPr lang="en-US" sz="1600" u="sng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 marL="117475" indent="-117475">
              <a:spcBef>
                <a:spcPct val="50000"/>
              </a:spcBef>
              <a:buFontTx/>
              <a:buChar char="-"/>
            </a:pP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dikelola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endParaRPr lang="en-US" sz="1600" dirty="0"/>
          </a:p>
          <a:p>
            <a:pPr marL="117475" indent="-117475">
              <a:spcBef>
                <a:spcPct val="50000"/>
              </a:spcBef>
              <a:buFontTx/>
              <a:buChar char="-"/>
            </a:pP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mendapat</a:t>
            </a:r>
            <a:r>
              <a:rPr lang="en-US" sz="1600" dirty="0"/>
              <a:t> input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</a:p>
        </p:txBody>
      </p:sp>
      <p:sp>
        <p:nvSpPr>
          <p:cNvPr id="74" name="AutoShape 14"/>
          <p:cNvSpPr>
            <a:spLocks noChangeArrowheads="1"/>
          </p:cNvSpPr>
          <p:nvPr/>
        </p:nvSpPr>
        <p:spPr bwMode="auto">
          <a:xfrm>
            <a:off x="3728864" y="4365476"/>
            <a:ext cx="3096344" cy="647700"/>
          </a:xfrm>
          <a:prstGeom prst="leftArrow">
            <a:avLst>
              <a:gd name="adj1" fmla="val 50000"/>
              <a:gd name="adj2" fmla="val 12175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93634" y="5805264"/>
            <a:ext cx="9009902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PERBAIKAN TERHADAP SISTEM AKAN MENGHASILKAN PERBAIKAN YANG PERMANEN </a:t>
            </a:r>
          </a:p>
          <a:p>
            <a:pPr algn="ctr"/>
            <a:r>
              <a:rPr lang="en-US" sz="1600" dirty="0"/>
              <a:t>OUTPUT AKAN STABIL WALAUPUN TERJADI PERGANTIAN ORANG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584848" y="3284984"/>
            <a:ext cx="2952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dijalankan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standard ? Standard </a:t>
            </a:r>
            <a:r>
              <a:rPr lang="en-US" sz="1600" dirty="0" err="1"/>
              <a:t>kurang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? Sistem </a:t>
            </a:r>
            <a:r>
              <a:rPr lang="en-US" sz="1600" dirty="0" err="1"/>
              <a:t>Kontrol</a:t>
            </a:r>
            <a:r>
              <a:rPr lang="en-US" sz="1600" dirty="0"/>
              <a:t> ? </a:t>
            </a:r>
            <a:r>
              <a:rPr lang="en-US" sz="1600" dirty="0" err="1"/>
              <a:t>Pekerja</a:t>
            </a:r>
            <a:r>
              <a:rPr lang="en-US" sz="1600" dirty="0"/>
              <a:t> </a:t>
            </a:r>
            <a:r>
              <a:rPr lang="en-US" sz="1600" dirty="0" err="1"/>
              <a:t>kompeten</a:t>
            </a:r>
            <a:r>
              <a:rPr lang="en-US" sz="1600" dirty="0"/>
              <a:t> 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F4004AA-A386-4789-9163-EE0A06D8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690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1" grpId="0" animBg="1"/>
      <p:bldP spid="47112" grpId="0"/>
      <p:bldP spid="47113" grpId="0"/>
      <p:bldP spid="47107" grpId="0" animBg="1"/>
      <p:bldP spid="2051" grpId="0"/>
      <p:bldP spid="68" grpId="0" animBg="1"/>
      <p:bldP spid="69" grpId="0"/>
      <p:bldP spid="7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9071" y="123603"/>
            <a:ext cx="9906000" cy="2513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-27384"/>
            <a:ext cx="9906000" cy="22794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9079" y="-18256"/>
            <a:ext cx="4652967" cy="1143000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PROSES INTI</a:t>
            </a:r>
          </a:p>
        </p:txBody>
      </p:sp>
      <p:pic>
        <p:nvPicPr>
          <p:cNvPr id="8" name="Picture 4" descr="C:\Users\sentral sistem\AppData\Roaming\PixelMetrics\CaptureWiz\Temp\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05396" y="3063877"/>
            <a:ext cx="928694" cy="930361"/>
          </a:xfrm>
          <a:prstGeom prst="rect">
            <a:avLst/>
          </a:prstGeom>
          <a:noFill/>
        </p:spPr>
      </p:pic>
      <p:pic>
        <p:nvPicPr>
          <p:cNvPr id="9" name="Picture 4" descr="C:\Users\sentral sistem\AppData\Roaming\PixelMetrics\CaptureWiz\Temp\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910" y="2997610"/>
            <a:ext cx="928694" cy="930361"/>
          </a:xfrm>
          <a:prstGeom prst="rect">
            <a:avLst/>
          </a:prstGeom>
          <a:noFill/>
        </p:spPr>
      </p:pic>
      <p:grpSp>
        <p:nvGrpSpPr>
          <p:cNvPr id="59" name="Group 58"/>
          <p:cNvGrpSpPr/>
          <p:nvPr/>
        </p:nvGrpSpPr>
        <p:grpSpPr>
          <a:xfrm>
            <a:off x="6910896" y="2899968"/>
            <a:ext cx="1776276" cy="1100013"/>
            <a:chOff x="6910896" y="2899966"/>
            <a:chExt cx="1776276" cy="1100013"/>
          </a:xfrm>
        </p:grpSpPr>
        <p:sp>
          <p:nvSpPr>
            <p:cNvPr id="10" name="Pentagon 9"/>
            <p:cNvSpPr/>
            <p:nvPr/>
          </p:nvSpPr>
          <p:spPr>
            <a:xfrm>
              <a:off x="6910896" y="2899966"/>
              <a:ext cx="1776276" cy="1100013"/>
            </a:xfrm>
            <a:prstGeom prst="homePlate">
              <a:avLst/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4">
                    <a:lumMod val="40000"/>
                    <a:lumOff val="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401272" y="3168339"/>
              <a:ext cx="11469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PASCA DELIVERY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385048" y="2899968"/>
            <a:ext cx="2160240" cy="1100013"/>
            <a:chOff x="5385048" y="2899966"/>
            <a:chExt cx="2160240" cy="1100013"/>
          </a:xfrm>
        </p:grpSpPr>
        <p:sp>
          <p:nvSpPr>
            <p:cNvPr id="11" name="Pentagon 10"/>
            <p:cNvSpPr/>
            <p:nvPr/>
          </p:nvSpPr>
          <p:spPr>
            <a:xfrm>
              <a:off x="5385048" y="2899966"/>
              <a:ext cx="2088232" cy="1100013"/>
            </a:xfrm>
            <a:prstGeom prst="homePlat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841654" y="3312269"/>
              <a:ext cx="17036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PENYERAHAN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771614" y="2899968"/>
            <a:ext cx="2189498" cy="1100013"/>
            <a:chOff x="3771614" y="2899966"/>
            <a:chExt cx="2189498" cy="1100013"/>
          </a:xfrm>
        </p:grpSpPr>
        <p:sp>
          <p:nvSpPr>
            <p:cNvPr id="14" name="Pentagon 13"/>
            <p:cNvSpPr/>
            <p:nvPr/>
          </p:nvSpPr>
          <p:spPr>
            <a:xfrm>
              <a:off x="3771614" y="2899966"/>
              <a:ext cx="2189498" cy="1100013"/>
            </a:xfrm>
            <a:prstGeom prst="homePlate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50000">
                  <a:schemeClr val="accent6">
                    <a:lumMod val="40000"/>
                    <a:lumOff val="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12324" y="3187998"/>
              <a:ext cx="11469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EKSEKUSI BISNIS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432720" y="2899968"/>
            <a:ext cx="1930536" cy="1100013"/>
            <a:chOff x="2432720" y="2899966"/>
            <a:chExt cx="1930536" cy="1100013"/>
          </a:xfrm>
        </p:grpSpPr>
        <p:sp>
          <p:nvSpPr>
            <p:cNvPr id="16" name="Pentagon 15"/>
            <p:cNvSpPr/>
            <p:nvPr/>
          </p:nvSpPr>
          <p:spPr>
            <a:xfrm>
              <a:off x="2432720" y="2899966"/>
              <a:ext cx="1930536" cy="1100013"/>
            </a:xfrm>
            <a:prstGeom prst="homePlat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40000"/>
                    <a:lumOff val="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75028" y="3312269"/>
              <a:ext cx="128588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PERSIAPAN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136576" y="2899968"/>
            <a:ext cx="1872208" cy="1100013"/>
            <a:chOff x="1136576" y="2899966"/>
            <a:chExt cx="1872208" cy="1100013"/>
          </a:xfrm>
        </p:grpSpPr>
        <p:sp>
          <p:nvSpPr>
            <p:cNvPr id="18" name="Chevron 17"/>
            <p:cNvSpPr/>
            <p:nvPr/>
          </p:nvSpPr>
          <p:spPr>
            <a:xfrm>
              <a:off x="1136576" y="2899966"/>
              <a:ext cx="1800200" cy="1100013"/>
            </a:xfrm>
            <a:prstGeom prst="chevron">
              <a:avLst>
                <a:gd name="adj" fmla="val 41111"/>
              </a:avLst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37148" y="3312269"/>
              <a:ext cx="15716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PEMASARAN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00472" y="4132468"/>
            <a:ext cx="1208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CUSTOMER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625410" y="4124252"/>
            <a:ext cx="1208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CUSTOMER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4568" y="4484871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0975">
              <a:buFontTx/>
              <a:buChar char="-"/>
            </a:pPr>
            <a:r>
              <a:rPr lang="en-US" sz="1400" dirty="0" err="1"/>
              <a:t>Penjualan</a:t>
            </a:r>
            <a:endParaRPr lang="en-US" sz="1400" dirty="0"/>
          </a:p>
          <a:p>
            <a:pPr marL="180975" indent="-180975">
              <a:buFontTx/>
              <a:buChar char="-"/>
            </a:pPr>
            <a:r>
              <a:rPr lang="en-US" sz="1400" dirty="0" err="1"/>
              <a:t>Promosi</a:t>
            </a:r>
            <a:r>
              <a:rPr lang="en-US" sz="1400" dirty="0"/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88704" y="4488353"/>
            <a:ext cx="1800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Tx/>
              <a:buChar char="-"/>
            </a:pPr>
            <a:r>
              <a:rPr lang="en-US" sz="1400" dirty="0"/>
              <a:t>Design  </a:t>
            </a:r>
            <a:r>
              <a:rPr lang="en-US" sz="1400" dirty="0" err="1"/>
              <a:t>Produk</a:t>
            </a:r>
            <a:r>
              <a:rPr lang="en-US" sz="1400" dirty="0"/>
              <a:t> / </a:t>
            </a:r>
            <a:r>
              <a:rPr lang="en-US" sz="1400" dirty="0" err="1"/>
              <a:t>Jasa</a:t>
            </a:r>
            <a:endParaRPr lang="en-US" sz="1400" dirty="0"/>
          </a:p>
          <a:p>
            <a:pPr marL="180975" indent="-180975">
              <a:buFontTx/>
              <a:buChar char="-"/>
            </a:pPr>
            <a:r>
              <a:rPr lang="en-US" sz="1400" dirty="0" err="1"/>
              <a:t>Perencanaan</a:t>
            </a:r>
            <a:r>
              <a:rPr lang="en-US" sz="1400" dirty="0"/>
              <a:t> </a:t>
            </a:r>
            <a:r>
              <a:rPr lang="en-US" sz="1400" dirty="0" err="1"/>
              <a:t>Proyek</a:t>
            </a:r>
            <a:endParaRPr lang="en-US" sz="1400" dirty="0"/>
          </a:p>
          <a:p>
            <a:pPr marL="180975" indent="-180975">
              <a:buFontTx/>
              <a:buChar char="-"/>
            </a:pPr>
            <a:r>
              <a:rPr lang="en-US" sz="1400" dirty="0" err="1"/>
              <a:t>Perencanaan</a:t>
            </a:r>
            <a:r>
              <a:rPr lang="en-US" sz="1400" dirty="0"/>
              <a:t> </a:t>
            </a:r>
            <a:r>
              <a:rPr lang="en-US" sz="1400" dirty="0" err="1"/>
              <a:t>Produksi</a:t>
            </a:r>
            <a:endParaRPr lang="en-US" sz="1400" dirty="0"/>
          </a:p>
          <a:p>
            <a:pPr marL="180975" indent="-180975">
              <a:buFontTx/>
              <a:buChar char="-"/>
            </a:pPr>
            <a:r>
              <a:rPr lang="en-US" sz="1400" dirty="0" err="1"/>
              <a:t>Pembelian</a:t>
            </a:r>
            <a:endParaRPr lang="en-US" sz="1400" dirty="0"/>
          </a:p>
          <a:p>
            <a:pPr marL="180975" indent="-180975"/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16896" y="4417508"/>
            <a:ext cx="1800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Tx/>
              <a:buChar char="-"/>
            </a:pPr>
            <a:r>
              <a:rPr lang="en-US" sz="1400" dirty="0" err="1"/>
              <a:t>Pelaksanaan</a:t>
            </a:r>
            <a:r>
              <a:rPr lang="en-US" sz="1400" dirty="0"/>
              <a:t> </a:t>
            </a:r>
            <a:r>
              <a:rPr lang="en-US" sz="1400" dirty="0" err="1"/>
              <a:t>Produksi</a:t>
            </a:r>
            <a:r>
              <a:rPr lang="en-US" sz="1400" dirty="0"/>
              <a:t>/ </a:t>
            </a:r>
            <a:r>
              <a:rPr lang="en-US" sz="1400" dirty="0" err="1"/>
              <a:t>Jasa</a:t>
            </a:r>
            <a:endParaRPr lang="en-US" sz="1400" dirty="0"/>
          </a:p>
          <a:p>
            <a:pPr marL="180975" indent="-180975">
              <a:buFontTx/>
              <a:buChar char="-"/>
            </a:pPr>
            <a:r>
              <a:rPr lang="en-US" sz="1400" dirty="0" err="1"/>
              <a:t>Pengelolaan</a:t>
            </a:r>
            <a:endParaRPr lang="en-US" sz="1400" dirty="0"/>
          </a:p>
          <a:p>
            <a:pPr marL="180975" indent="-180975"/>
            <a:r>
              <a:rPr lang="en-US" sz="1400" dirty="0"/>
              <a:t>	</a:t>
            </a:r>
            <a:r>
              <a:rPr lang="en-US" sz="1400" dirty="0" err="1"/>
              <a:t>Produk</a:t>
            </a:r>
            <a:r>
              <a:rPr lang="en-US" sz="1400" dirty="0"/>
              <a:t>/</a:t>
            </a:r>
            <a:r>
              <a:rPr lang="en-US" sz="1400" dirty="0" err="1"/>
              <a:t>Jasa</a:t>
            </a:r>
            <a:endParaRPr lang="en-US" sz="1400" dirty="0"/>
          </a:p>
          <a:p>
            <a:pPr marL="180975" indent="-180975"/>
            <a:r>
              <a:rPr lang="en-US" sz="1400" dirty="0"/>
              <a:t>	</a:t>
            </a:r>
            <a:r>
              <a:rPr lang="en-US" sz="1400" dirty="0" err="1"/>
              <a:t>Bermasalah</a:t>
            </a:r>
            <a:endParaRPr lang="en-US" sz="1400" dirty="0"/>
          </a:p>
          <a:p>
            <a:pPr marL="180975" indent="-180975">
              <a:buFontTx/>
              <a:buChar char="-"/>
            </a:pPr>
            <a:r>
              <a:rPr lang="en-US" sz="1400" dirty="0" err="1"/>
              <a:t>Penyimpanan</a:t>
            </a:r>
            <a:endParaRPr lang="en-US" sz="1400" dirty="0"/>
          </a:p>
          <a:p>
            <a:pPr marL="180975" indent="-180975">
              <a:buFontTx/>
              <a:buChar char="-"/>
            </a:pPr>
            <a:r>
              <a:rPr lang="en-US" sz="1400" dirty="0" err="1"/>
              <a:t>Pengendalian</a:t>
            </a:r>
            <a:r>
              <a:rPr lang="en-US" sz="1400" dirty="0"/>
              <a:t> </a:t>
            </a:r>
            <a:r>
              <a:rPr lang="en-US" sz="1400" dirty="0" err="1"/>
              <a:t>proses</a:t>
            </a:r>
            <a:r>
              <a:rPr lang="en-US" sz="1400" dirty="0"/>
              <a:t> yang </a:t>
            </a:r>
            <a:r>
              <a:rPr lang="en-US" sz="1400" dirty="0" err="1"/>
              <a:t>disubkan</a:t>
            </a:r>
            <a:endParaRPr lang="en-US" sz="1400" dirty="0"/>
          </a:p>
          <a:p>
            <a:pPr marL="180975" indent="-180975">
              <a:buFontTx/>
              <a:buChar char="-"/>
            </a:pP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5529064" y="4484292"/>
            <a:ext cx="1571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Tx/>
              <a:buChar char="-"/>
            </a:pPr>
            <a:r>
              <a:rPr lang="en-US" sz="1400" dirty="0" err="1"/>
              <a:t>Pengiriman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6917166" y="4486032"/>
            <a:ext cx="2212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Tx/>
              <a:buChar char="-"/>
            </a:pPr>
            <a:r>
              <a:rPr lang="en-US" sz="1400" dirty="0"/>
              <a:t>Survey </a:t>
            </a:r>
            <a:r>
              <a:rPr lang="en-US" sz="1400" dirty="0" err="1"/>
              <a:t>Kepuasan</a:t>
            </a:r>
            <a:endParaRPr lang="en-US" sz="1400" dirty="0"/>
          </a:p>
          <a:p>
            <a:pPr marL="180975" indent="-180975">
              <a:buFontTx/>
              <a:buChar char="-"/>
            </a:pPr>
            <a:r>
              <a:rPr lang="en-US" sz="1400" dirty="0" err="1"/>
              <a:t>Penanganan</a:t>
            </a:r>
            <a:r>
              <a:rPr lang="en-US" sz="1400" dirty="0"/>
              <a:t> Claim</a:t>
            </a:r>
          </a:p>
          <a:p>
            <a:pPr marL="180975" indent="-180975">
              <a:buFontTx/>
              <a:buChar char="-"/>
            </a:pPr>
            <a:r>
              <a:rPr lang="en-US" sz="1400" dirty="0" err="1"/>
              <a:t>Penagihan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3292950" y="1155166"/>
            <a:ext cx="644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8" indent="-287338" algn="just">
              <a:buFont typeface="Arial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Menterjemahkan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Harapan</a:t>
            </a:r>
            <a:r>
              <a:rPr lang="en-US" dirty="0">
                <a:solidFill>
                  <a:schemeClr val="bg1"/>
                </a:solidFill>
              </a:rPr>
              <a:t> Customer, </a:t>
            </a:r>
            <a:r>
              <a:rPr lang="en-US" dirty="0" err="1">
                <a:solidFill>
                  <a:schemeClr val="bg1"/>
                </a:solidFill>
              </a:rPr>
              <a:t>Mulai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Penerimaan</a:t>
            </a:r>
            <a:r>
              <a:rPr lang="en-US" dirty="0">
                <a:solidFill>
                  <a:schemeClr val="bg1"/>
                </a:solidFill>
              </a:rPr>
              <a:t> Order, </a:t>
            </a:r>
            <a:r>
              <a:rPr lang="en-US" dirty="0" err="1">
                <a:solidFill>
                  <a:schemeClr val="bg1"/>
                </a:solidFill>
              </a:rPr>
              <a:t>Eksekusi</a:t>
            </a:r>
            <a:r>
              <a:rPr lang="en-US" dirty="0">
                <a:solidFill>
                  <a:schemeClr val="bg1"/>
                </a:solidFill>
              </a:rPr>
              <a:t> Order, </a:t>
            </a:r>
            <a:r>
              <a:rPr lang="en-US" dirty="0" err="1">
                <a:solidFill>
                  <a:schemeClr val="bg1"/>
                </a:solidFill>
              </a:rPr>
              <a:t>Penyerahan</a:t>
            </a:r>
            <a:r>
              <a:rPr lang="en-US" dirty="0">
                <a:solidFill>
                  <a:schemeClr val="bg1"/>
                </a:solidFill>
              </a:rPr>
              <a:t> order </a:t>
            </a:r>
            <a:r>
              <a:rPr lang="en-US" dirty="0" err="1">
                <a:solidFill>
                  <a:schemeClr val="bg1"/>
                </a:solidFill>
              </a:rPr>
              <a:t>hingga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Pasca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Penyerahan</a:t>
            </a:r>
            <a:r>
              <a:rPr lang="en-US" dirty="0">
                <a:solidFill>
                  <a:schemeClr val="bg1"/>
                </a:solidFill>
              </a:rPr>
              <a:t> Order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2288704" y="4216003"/>
            <a:ext cx="0" cy="216024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016896" y="4216003"/>
            <a:ext cx="0" cy="2160240"/>
          </a:xfrm>
          <a:prstGeom prst="line">
            <a:avLst/>
          </a:prstGeom>
          <a:ln w="28575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529064" y="4216003"/>
            <a:ext cx="0" cy="2160240"/>
          </a:xfrm>
          <a:prstGeom prst="line">
            <a:avLst/>
          </a:prstGeom>
          <a:ln w="28575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97216" y="4216003"/>
            <a:ext cx="0" cy="2160240"/>
          </a:xfrm>
          <a:prstGeom prst="line">
            <a:avLst/>
          </a:prstGeom>
          <a:ln w="28575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76076" y="44621"/>
            <a:ext cx="4978" cy="424871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</a:ln>
          <a:effectLst>
            <a:outerShdw blurRad="254000" dist="177800" dir="4800000" sx="134000" sy="134000" rotWithShape="0">
              <a:srgbClr val="000000">
                <a:alpha val="9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97990" y="980728"/>
            <a:ext cx="65134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2936778" y="2152003"/>
            <a:ext cx="7045345" cy="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2857935" y="2566802"/>
            <a:ext cx="704534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0" y="731601"/>
            <a:ext cx="3260428" cy="1905311"/>
          </a:xfrm>
          <a:custGeom>
            <a:avLst/>
            <a:gdLst>
              <a:gd name="connsiteX0" fmla="*/ 0 w 2720752"/>
              <a:gd name="connsiteY0" fmla="*/ 0 h 1533073"/>
              <a:gd name="connsiteX1" fmla="*/ 2720752 w 2720752"/>
              <a:gd name="connsiteY1" fmla="*/ 0 h 1533073"/>
              <a:gd name="connsiteX2" fmla="*/ 2720752 w 2720752"/>
              <a:gd name="connsiteY2" fmla="*/ 1533073 h 1533073"/>
              <a:gd name="connsiteX3" fmla="*/ 0 w 2720752"/>
              <a:gd name="connsiteY3" fmla="*/ 1533073 h 1533073"/>
              <a:gd name="connsiteX4" fmla="*/ 0 w 2720752"/>
              <a:gd name="connsiteY4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0752" h="1533073">
                <a:moveTo>
                  <a:pt x="0" y="0"/>
                </a:moveTo>
                <a:cubicBezTo>
                  <a:pt x="1148217" y="91924"/>
                  <a:pt x="1902735" y="120349"/>
                  <a:pt x="2720752" y="1533073"/>
                </a:cubicBezTo>
                <a:lnTo>
                  <a:pt x="0" y="15330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2"/>
          <p:cNvSpPr/>
          <p:nvPr/>
        </p:nvSpPr>
        <p:spPr>
          <a:xfrm>
            <a:off x="76121" y="839779"/>
            <a:ext cx="3008476" cy="1730868"/>
          </a:xfrm>
          <a:custGeom>
            <a:avLst/>
            <a:gdLst>
              <a:gd name="connsiteX0" fmla="*/ 0 w 2720752"/>
              <a:gd name="connsiteY0" fmla="*/ 0 h 1533073"/>
              <a:gd name="connsiteX1" fmla="*/ 2720752 w 2720752"/>
              <a:gd name="connsiteY1" fmla="*/ 0 h 1533073"/>
              <a:gd name="connsiteX2" fmla="*/ 2720752 w 2720752"/>
              <a:gd name="connsiteY2" fmla="*/ 1533073 h 1533073"/>
              <a:gd name="connsiteX3" fmla="*/ 0 w 2720752"/>
              <a:gd name="connsiteY3" fmla="*/ 1533073 h 1533073"/>
              <a:gd name="connsiteX4" fmla="*/ 0 w 2720752"/>
              <a:gd name="connsiteY4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0752" h="1533073">
                <a:moveTo>
                  <a:pt x="0" y="0"/>
                </a:moveTo>
                <a:cubicBezTo>
                  <a:pt x="1148217" y="91924"/>
                  <a:pt x="1902735" y="120349"/>
                  <a:pt x="2720752" y="1533073"/>
                </a:cubicBezTo>
                <a:lnTo>
                  <a:pt x="0" y="1533073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entagon 98"/>
          <p:cNvSpPr/>
          <p:nvPr/>
        </p:nvSpPr>
        <p:spPr>
          <a:xfrm>
            <a:off x="-9071" y="1743865"/>
            <a:ext cx="2630645" cy="458797"/>
          </a:xfrm>
          <a:custGeom>
            <a:avLst/>
            <a:gdLst>
              <a:gd name="connsiteX0" fmla="*/ 0 w 2562308"/>
              <a:gd name="connsiteY0" fmla="*/ 0 h 458797"/>
              <a:gd name="connsiteX1" fmla="*/ 2332910 w 2562308"/>
              <a:gd name="connsiteY1" fmla="*/ 0 h 458797"/>
              <a:gd name="connsiteX2" fmla="*/ 2562308 w 2562308"/>
              <a:gd name="connsiteY2" fmla="*/ 229399 h 458797"/>
              <a:gd name="connsiteX3" fmla="*/ 2332910 w 2562308"/>
              <a:gd name="connsiteY3" fmla="*/ 458797 h 458797"/>
              <a:gd name="connsiteX4" fmla="*/ 0 w 2562308"/>
              <a:gd name="connsiteY4" fmla="*/ 458797 h 458797"/>
              <a:gd name="connsiteX5" fmla="*/ 0 w 2562308"/>
              <a:gd name="connsiteY5" fmla="*/ 0 h 458797"/>
              <a:gd name="connsiteX0" fmla="*/ 0 w 2562308"/>
              <a:gd name="connsiteY0" fmla="*/ 0 h 458797"/>
              <a:gd name="connsiteX1" fmla="*/ 2332910 w 2562308"/>
              <a:gd name="connsiteY1" fmla="*/ 0 h 458797"/>
              <a:gd name="connsiteX2" fmla="*/ 2562308 w 2562308"/>
              <a:gd name="connsiteY2" fmla="*/ 229399 h 458797"/>
              <a:gd name="connsiteX3" fmla="*/ 2294810 w 2562308"/>
              <a:gd name="connsiteY3" fmla="*/ 458797 h 458797"/>
              <a:gd name="connsiteX4" fmla="*/ 0 w 2562308"/>
              <a:gd name="connsiteY4" fmla="*/ 458797 h 458797"/>
              <a:gd name="connsiteX5" fmla="*/ 0 w 2562308"/>
              <a:gd name="connsiteY5" fmla="*/ 0 h 458797"/>
              <a:gd name="connsiteX0" fmla="*/ 0 w 2562308"/>
              <a:gd name="connsiteY0" fmla="*/ 0 h 458797"/>
              <a:gd name="connsiteX1" fmla="*/ 2294810 w 2562308"/>
              <a:gd name="connsiteY1" fmla="*/ 0 h 458797"/>
              <a:gd name="connsiteX2" fmla="*/ 2562308 w 2562308"/>
              <a:gd name="connsiteY2" fmla="*/ 229399 h 458797"/>
              <a:gd name="connsiteX3" fmla="*/ 2294810 w 2562308"/>
              <a:gd name="connsiteY3" fmla="*/ 458797 h 458797"/>
              <a:gd name="connsiteX4" fmla="*/ 0 w 2562308"/>
              <a:gd name="connsiteY4" fmla="*/ 458797 h 458797"/>
              <a:gd name="connsiteX5" fmla="*/ 0 w 2562308"/>
              <a:gd name="connsiteY5" fmla="*/ 0 h 45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2308" h="458797">
                <a:moveTo>
                  <a:pt x="0" y="0"/>
                </a:moveTo>
                <a:lnTo>
                  <a:pt x="2294810" y="0"/>
                </a:lnTo>
                <a:lnTo>
                  <a:pt x="2562308" y="229399"/>
                </a:lnTo>
                <a:lnTo>
                  <a:pt x="2294810" y="458797"/>
                </a:lnTo>
                <a:lnTo>
                  <a:pt x="0" y="45879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outerShdw blurRad="25400" dist="38100" dir="5100000" sx="97000" sy="97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IDENTIFIKASI PROSES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30213" y="57339"/>
            <a:ext cx="9881231" cy="1744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F92A917-38B4-458D-8001-0D0BE201A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089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" y="0"/>
            <a:ext cx="9906000" cy="1913206"/>
          </a:xfr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Menjaga</a:t>
            </a:r>
            <a:r>
              <a:rPr lang="en-US" sz="3600" b="1" dirty="0">
                <a:solidFill>
                  <a:schemeClr val="bg1"/>
                </a:solidFill>
              </a:rPr>
              <a:t> Dan </a:t>
            </a:r>
            <a:r>
              <a:rPr lang="en-US" sz="3600" b="1" dirty="0" err="1">
                <a:solidFill>
                  <a:schemeClr val="bg1"/>
                </a:solidFill>
              </a:rPr>
              <a:t>Menyimpan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 err="1">
                <a:solidFill>
                  <a:schemeClr val="bg1"/>
                </a:solidFill>
              </a:rPr>
              <a:t>Informasi</a:t>
            </a:r>
            <a:r>
              <a:rPr lang="en-US" sz="3600" b="1" dirty="0">
                <a:solidFill>
                  <a:schemeClr val="bg1"/>
                </a:solidFill>
              </a:rPr>
              <a:t> yang </a:t>
            </a:r>
            <a:r>
              <a:rPr lang="en-US" sz="3600" b="1" dirty="0" err="1">
                <a:solidFill>
                  <a:schemeClr val="bg1"/>
                </a:solidFill>
              </a:rPr>
              <a:t>didokumentasikan</a:t>
            </a:r>
            <a:r>
              <a:rPr lang="en-US" sz="3600" b="1" dirty="0">
                <a:solidFill>
                  <a:schemeClr val="bg1"/>
                </a:solidFill>
              </a:rPr>
              <a:t> (4.4.2)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2936" y="2780928"/>
            <a:ext cx="5857764" cy="291033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err="1"/>
              <a:t>Sejauh</a:t>
            </a:r>
            <a:r>
              <a:rPr lang="en-US" sz="2400" dirty="0"/>
              <a:t> yang </a:t>
            </a:r>
            <a:r>
              <a:rPr lang="en-US" sz="2400" dirty="0" err="1"/>
              <a:t>diperlukan</a:t>
            </a:r>
            <a:r>
              <a:rPr lang="en-US" sz="2400" dirty="0"/>
              <a:t>, </a:t>
            </a:r>
            <a:r>
              <a:rPr lang="en-US" sz="2400" dirty="0" err="1"/>
              <a:t>Organisasi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</a:p>
          <a:p>
            <a:r>
              <a:rPr lang="en-US" sz="2400" dirty="0" err="1"/>
              <a:t>Menjaga</a:t>
            </a:r>
            <a:r>
              <a:rPr lang="en-US" sz="2400" dirty="0"/>
              <a:t> “</a:t>
            </a:r>
            <a:r>
              <a:rPr lang="en-US" sz="2400" dirty="0" err="1"/>
              <a:t>informasi</a:t>
            </a:r>
            <a:r>
              <a:rPr lang="en-US" sz="2400" dirty="0"/>
              <a:t> yang </a:t>
            </a:r>
            <a:r>
              <a:rPr lang="en-US" sz="2400" dirty="0" err="1"/>
              <a:t>didokumentasikan</a:t>
            </a:r>
            <a:r>
              <a:rPr lang="en-US" sz="2400" dirty="0"/>
              <a:t>”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mendukung</a:t>
            </a:r>
            <a:r>
              <a:rPr lang="en-US" sz="2400" dirty="0"/>
              <a:t> the </a:t>
            </a:r>
            <a:r>
              <a:rPr lang="en-US" sz="2400" dirty="0" err="1"/>
              <a:t>operasi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proses </a:t>
            </a:r>
          </a:p>
          <a:p>
            <a:r>
              <a:rPr lang="en-US" sz="2400" dirty="0" err="1"/>
              <a:t>Menyimpan</a:t>
            </a:r>
            <a:r>
              <a:rPr lang="en-US" sz="2400" dirty="0"/>
              <a:t> “</a:t>
            </a:r>
            <a:r>
              <a:rPr lang="en-US" sz="2400" dirty="0" err="1"/>
              <a:t>informasi</a:t>
            </a:r>
            <a:r>
              <a:rPr lang="en-US" sz="2400" dirty="0"/>
              <a:t> yang </a:t>
            </a:r>
            <a:r>
              <a:rPr lang="en-US" sz="2400" dirty="0" err="1"/>
              <a:t>didokumentasikan</a:t>
            </a:r>
            <a:r>
              <a:rPr lang="en-US" sz="2400" dirty="0"/>
              <a:t>” </a:t>
            </a:r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bukti</a:t>
            </a:r>
            <a:r>
              <a:rPr lang="en-US" sz="2400" dirty="0"/>
              <a:t> </a:t>
            </a:r>
            <a:r>
              <a:rPr lang="en-US" sz="2400" dirty="0" err="1"/>
              <a:t>bahwa</a:t>
            </a:r>
            <a:r>
              <a:rPr lang="en-US" sz="2400" dirty="0"/>
              <a:t> proses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dilaksanakan</a:t>
            </a:r>
            <a:r>
              <a:rPr lang="en-US" sz="2400" dirty="0"/>
              <a:t> </a:t>
            </a:r>
            <a:r>
              <a:rPr lang="en-US" sz="2400" dirty="0" err="1"/>
              <a:t>sesuai</a:t>
            </a:r>
            <a:r>
              <a:rPr lang="en-US" sz="2400" dirty="0"/>
              <a:t> </a:t>
            </a:r>
            <a:r>
              <a:rPr lang="en-US" sz="2400" dirty="0" err="1"/>
              <a:t>rencana</a:t>
            </a:r>
            <a:r>
              <a:rPr lang="en-US" sz="2400" dirty="0"/>
              <a:t>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676" y="1793936"/>
            <a:ext cx="9881231" cy="1744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626" name="Picture 2" descr="http://www.heliosco.com/images/document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2204865"/>
            <a:ext cx="3167968" cy="415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9791481-C97A-4A75-8796-B5A48D5D1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03801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96562" y="-1"/>
            <a:ext cx="2384854" cy="6203723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>
            <a:hlinkClick r:id="rId2" action="ppaction://hlinksldjump"/>
          </p:cNvPr>
          <p:cNvSpPr/>
          <p:nvPr/>
        </p:nvSpPr>
        <p:spPr>
          <a:xfrm>
            <a:off x="0" y="286723"/>
            <a:ext cx="1362077" cy="247533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schemeClr val="bg1"/>
                </a:solidFill>
                <a:latin typeface="Accidental Presidency" panose="00000400000000000000" pitchFamily="2" charset="0"/>
              </a:rPr>
              <a:t>AS9120B</a:t>
            </a:r>
            <a:endParaRPr lang="en-US" dirty="0"/>
          </a:p>
        </p:txBody>
      </p:sp>
      <p:sp>
        <p:nvSpPr>
          <p:cNvPr id="10" name="Chevron 9"/>
          <p:cNvSpPr/>
          <p:nvPr/>
        </p:nvSpPr>
        <p:spPr>
          <a:xfrm>
            <a:off x="1307169" y="286723"/>
            <a:ext cx="245587" cy="247534"/>
          </a:xfrm>
          <a:prstGeom prst="chevron">
            <a:avLst>
              <a:gd name="adj" fmla="val 5579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1462893" y="285013"/>
            <a:ext cx="188009" cy="247534"/>
          </a:xfrm>
          <a:prstGeom prst="chevron">
            <a:avLst>
              <a:gd name="adj" fmla="val 7113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1542359" y="285013"/>
            <a:ext cx="166121" cy="247534"/>
          </a:xfrm>
          <a:prstGeom prst="chevron">
            <a:avLst>
              <a:gd name="adj" fmla="val 824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89733" y="6446485"/>
            <a:ext cx="881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5">
                    <a:lumMod val="75000"/>
                  </a:schemeClr>
                </a:solidFill>
              </a:rPr>
              <a:t>ISO 9001:2015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60222" y="6478069"/>
            <a:ext cx="1982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www.sentral-sistem.com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2889925" y="0"/>
            <a:ext cx="0" cy="6294502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6553200" y="583991"/>
            <a:ext cx="3142210" cy="3075709"/>
          </a:xfrm>
          <a:prstGeom prst="ellipse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2205817" y="315075"/>
            <a:ext cx="548004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4400" b="1" dirty="0">
                <a:solidFill>
                  <a:srgbClr val="860000"/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KEPEMIMPINAN&amp;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889927" y="779059"/>
            <a:ext cx="536736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600" b="1" dirty="0">
                <a:ln w="18415" cmpd="sng">
                  <a:noFill/>
                  <a:prstDash val="solid"/>
                </a:ln>
                <a:solidFill>
                  <a:srgbClr val="860000"/>
                </a:solidFill>
                <a:latin typeface="Impact" panose="020B0806030902050204" pitchFamily="34" charset="0"/>
                <a:cs typeface="Browallia New" panose="020B0604020202020204" pitchFamily="34" charset="-34"/>
              </a:rPr>
              <a:t>KOMITMEN</a:t>
            </a:r>
            <a:endParaRPr lang="en-US" sz="9600" dirty="0">
              <a:solidFill>
                <a:srgbClr val="860000"/>
              </a:solidFill>
              <a:latin typeface="Impact" panose="020B0806030902050204" pitchFamily="34" charset="0"/>
              <a:cs typeface="Browallia New" panose="020B0604020202020204" pitchFamily="34" charset="-34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42599" y="2246117"/>
            <a:ext cx="5999518" cy="532494"/>
          </a:xfrm>
          <a:custGeom>
            <a:avLst/>
            <a:gdLst>
              <a:gd name="connsiteX0" fmla="*/ 1263535 w 1263535"/>
              <a:gd name="connsiteY0" fmla="*/ 0 h 964277"/>
              <a:gd name="connsiteX1" fmla="*/ 0 w 1263535"/>
              <a:gd name="connsiteY1" fmla="*/ 0 h 964277"/>
              <a:gd name="connsiteX2" fmla="*/ 33251 w 1263535"/>
              <a:gd name="connsiteY2" fmla="*/ 964277 h 964277"/>
              <a:gd name="connsiteX0" fmla="*/ 1263535 w 1263535"/>
              <a:gd name="connsiteY0" fmla="*/ 0 h 931026"/>
              <a:gd name="connsiteX1" fmla="*/ 0 w 1263535"/>
              <a:gd name="connsiteY1" fmla="*/ 0 h 931026"/>
              <a:gd name="connsiteX2" fmla="*/ 0 w 1263535"/>
              <a:gd name="connsiteY2" fmla="*/ 931026 h 93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3535" h="931026">
                <a:moveTo>
                  <a:pt x="1263535" y="0"/>
                </a:moveTo>
                <a:lnTo>
                  <a:pt x="0" y="0"/>
                </a:lnTo>
                <a:lnTo>
                  <a:pt x="0" y="931026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542600" y="4289370"/>
            <a:ext cx="2771" cy="218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027839" y="2797723"/>
            <a:ext cx="319159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err="1">
                <a:latin typeface="Arial Narrow" panose="020B0606020202030204" pitchFamily="34" charset="0"/>
              </a:rPr>
              <a:t>Pemimpin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tipe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ini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adalah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pemimpin</a:t>
            </a:r>
            <a:r>
              <a:rPr lang="en-US" sz="1400" dirty="0">
                <a:latin typeface="Arial Narrow" panose="020B0606020202030204" pitchFamily="34" charset="0"/>
              </a:rPr>
              <a:t> yang </a:t>
            </a:r>
            <a:r>
              <a:rPr lang="en-US" sz="1400" b="1" dirty="0" err="1">
                <a:latin typeface="Arial Narrow" panose="020B0606020202030204" pitchFamily="34" charset="0"/>
              </a:rPr>
              <a:t>fokus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pada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pembinaan</a:t>
            </a:r>
            <a:r>
              <a:rPr lang="en-US" sz="1400" b="1" dirty="0">
                <a:latin typeface="Arial Narrow" panose="020B0606020202030204" pitchFamily="34" charset="0"/>
              </a:rPr>
              <a:t> (coach)</a:t>
            </a:r>
            <a:r>
              <a:rPr lang="en-US" sz="1400" dirty="0">
                <a:latin typeface="Arial Narrow" panose="020B0606020202030204" pitchFamily="34" charset="0"/>
              </a:rPr>
              <a:t>. </a:t>
            </a:r>
            <a:r>
              <a:rPr lang="en-US" sz="1400" b="1" dirty="0" err="1">
                <a:latin typeface="Arial Narrow" panose="020B0606020202030204" pitchFamily="34" charset="0"/>
              </a:rPr>
              <a:t>Mengajarkan</a:t>
            </a:r>
            <a:r>
              <a:rPr lang="en-US" sz="1400" b="1" dirty="0">
                <a:latin typeface="Arial Narrow" panose="020B0606020202030204" pitchFamily="34" charset="0"/>
              </a:rPr>
              <a:t> team </a:t>
            </a:r>
            <a:r>
              <a:rPr lang="en-US" sz="1400" b="1" dirty="0" err="1">
                <a:latin typeface="Arial Narrow" panose="020B0606020202030204" pitchFamily="34" charset="0"/>
              </a:rPr>
              <a:t>untuk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memiliki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kemampuan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analisa</a:t>
            </a:r>
            <a:r>
              <a:rPr lang="en-US" sz="1400" b="1" dirty="0">
                <a:latin typeface="Arial Narrow" panose="020B0606020202030204" pitchFamily="34" charset="0"/>
              </a:rPr>
              <a:t> yang </a:t>
            </a:r>
            <a:r>
              <a:rPr lang="en-US" sz="1400" b="1" dirty="0" err="1">
                <a:latin typeface="Arial Narrow" panose="020B0606020202030204" pitchFamily="34" charset="0"/>
              </a:rPr>
              <a:t>baik</a:t>
            </a:r>
            <a:r>
              <a:rPr lang="en-US" sz="1400" b="1" dirty="0">
                <a:latin typeface="Arial Narrow" panose="020B0606020202030204" pitchFamily="34" charset="0"/>
              </a:rPr>
              <a:t>.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Mendiskusikan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masalah</a:t>
            </a:r>
            <a:r>
              <a:rPr lang="en-US" sz="1400" dirty="0">
                <a:latin typeface="Arial Narrow" panose="020B0606020202030204" pitchFamily="34" charset="0"/>
              </a:rPr>
              <a:t>, </a:t>
            </a:r>
            <a:r>
              <a:rPr lang="en-US" sz="1400" dirty="0" err="1">
                <a:latin typeface="Arial Narrow" panose="020B0606020202030204" pitchFamily="34" charset="0"/>
              </a:rPr>
              <a:t>mendorong</a:t>
            </a:r>
            <a:r>
              <a:rPr lang="en-US" sz="1400" dirty="0">
                <a:latin typeface="Arial Narrow" panose="020B0606020202030204" pitchFamily="34" charset="0"/>
              </a:rPr>
              <a:t> team </a:t>
            </a:r>
            <a:r>
              <a:rPr lang="en-US" sz="1400" dirty="0" err="1">
                <a:latin typeface="Arial Narrow" panose="020B0606020202030204" pitchFamily="34" charset="0"/>
              </a:rPr>
              <a:t>untuk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memecahkan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masalah</a:t>
            </a:r>
            <a:r>
              <a:rPr lang="en-US" sz="1400" dirty="0">
                <a:latin typeface="Arial Narrow" panose="020B0606020202030204" pitchFamily="34" charset="0"/>
              </a:rPr>
              <a:t>, </a:t>
            </a:r>
            <a:r>
              <a:rPr lang="en-US" sz="1400" dirty="0" err="1">
                <a:latin typeface="Arial Narrow" panose="020B0606020202030204" pitchFamily="34" charset="0"/>
              </a:rPr>
              <a:t>melakukan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bimbingan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hingga</a:t>
            </a:r>
            <a:r>
              <a:rPr lang="en-US" sz="1400" dirty="0">
                <a:latin typeface="Arial Narrow" panose="020B0606020202030204" pitchFamily="34" charset="0"/>
              </a:rPr>
              <a:t> team </a:t>
            </a:r>
            <a:r>
              <a:rPr lang="en-US" sz="1400" dirty="0" err="1">
                <a:latin typeface="Arial Narrow" panose="020B0606020202030204" pitchFamily="34" charset="0"/>
              </a:rPr>
              <a:t>mampu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memecahkan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masalah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dengan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baik</a:t>
            </a:r>
            <a:r>
              <a:rPr lang="en-US" sz="1400" dirty="0">
                <a:latin typeface="Arial Narrow" panose="020B0606020202030204" pitchFamily="34" charset="0"/>
              </a:rPr>
              <a:t>. </a:t>
            </a:r>
            <a:r>
              <a:rPr lang="en-US" sz="1400" dirty="0" err="1">
                <a:latin typeface="Arial Narrow" panose="020B0606020202030204" pitchFamily="34" charset="0"/>
              </a:rPr>
              <a:t>Pemimpin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seperti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ini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adalah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tipe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pemimpin</a:t>
            </a:r>
            <a:r>
              <a:rPr lang="en-US" sz="1400" dirty="0">
                <a:latin typeface="Arial Narrow" panose="020B0606020202030204" pitchFamily="34" charset="0"/>
              </a:rPr>
              <a:t> yang </a:t>
            </a:r>
            <a:r>
              <a:rPr lang="en-US" sz="1400" dirty="0" err="1">
                <a:latin typeface="Arial Narrow" panose="020B0606020202030204" pitchFamily="34" charset="0"/>
              </a:rPr>
              <a:t>walaupun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sibuk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dengan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keseharian</a:t>
            </a:r>
            <a:r>
              <a:rPr lang="en-US" sz="1400" dirty="0">
                <a:latin typeface="Arial Narrow" panose="020B0606020202030204" pitchFamily="34" charset="0"/>
              </a:rPr>
              <a:t>, </a:t>
            </a:r>
            <a:r>
              <a:rPr lang="en-US" sz="1400" dirty="0" err="1">
                <a:latin typeface="Arial Narrow" panose="020B0606020202030204" pitchFamily="34" charset="0"/>
              </a:rPr>
              <a:t>namun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masih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tetap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mau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meluangkan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waktu</a:t>
            </a:r>
            <a:r>
              <a:rPr lang="en-US" sz="1400" dirty="0">
                <a:latin typeface="Arial Narrow" panose="020B0606020202030204" pitchFamily="34" charset="0"/>
              </a:rPr>
              <a:t>  </a:t>
            </a:r>
            <a:r>
              <a:rPr lang="en-US" sz="1400" dirty="0" err="1">
                <a:latin typeface="Arial Narrow" panose="020B0606020202030204" pitchFamily="34" charset="0"/>
              </a:rPr>
              <a:t>untuk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melakukan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bimbingan</a:t>
            </a:r>
            <a:r>
              <a:rPr lang="en-US" sz="1400" dirty="0">
                <a:latin typeface="Arial Narrow" panose="020B0606020202030204" pitchFamily="34" charset="0"/>
              </a:rPr>
              <a:t>.  </a:t>
            </a:r>
            <a:r>
              <a:rPr lang="en-US" sz="1400" b="1" dirty="0" err="1">
                <a:latin typeface="Arial Narrow" panose="020B0606020202030204" pitchFamily="34" charset="0"/>
              </a:rPr>
              <a:t>Warisan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dari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pemimpin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tipe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ini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adalah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perusahaan</a:t>
            </a:r>
            <a:r>
              <a:rPr lang="en-US" sz="1400" b="1" dirty="0">
                <a:latin typeface="Arial Narrow" panose="020B0606020202030204" pitchFamily="34" charset="0"/>
              </a:rPr>
              <a:t> yang </a:t>
            </a:r>
            <a:r>
              <a:rPr lang="en-US" sz="1400" b="1" dirty="0" err="1">
                <a:latin typeface="Arial Narrow" panose="020B0606020202030204" pitchFamily="34" charset="0"/>
              </a:rPr>
              <a:t>stabil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karena</a:t>
            </a:r>
            <a:r>
              <a:rPr lang="en-US" sz="1400" b="1" dirty="0">
                <a:latin typeface="Arial Narrow" panose="020B0606020202030204" pitchFamily="34" charset="0"/>
              </a:rPr>
              <a:t> team yang </a:t>
            </a:r>
            <a:r>
              <a:rPr lang="en-US" sz="1400" b="1" dirty="0" err="1">
                <a:latin typeface="Arial Narrow" panose="020B0606020202030204" pitchFamily="34" charset="0"/>
              </a:rPr>
              <a:t>hebat</a:t>
            </a:r>
            <a:r>
              <a:rPr lang="en-US" sz="1400" dirty="0">
                <a:latin typeface="Arial Narrow" panose="020B0606020202030204" pitchFamily="34" charset="0"/>
              </a:rPr>
              <a:t>. </a:t>
            </a:r>
          </a:p>
          <a:p>
            <a:pPr algn="just"/>
            <a:r>
              <a:rPr lang="en-US" sz="1400" dirty="0">
                <a:latin typeface="Arial Narrow" panose="020B0606020202030204" pitchFamily="34" charset="0"/>
              </a:rPr>
              <a:t> 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24228" y="4104452"/>
            <a:ext cx="30001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860000"/>
                </a:solidFill>
                <a:latin typeface="+mn-lt"/>
              </a:rPr>
              <a:t>Termasuk</a:t>
            </a:r>
            <a:r>
              <a:rPr lang="en-US" sz="3200" dirty="0">
                <a:solidFill>
                  <a:srgbClr val="860000"/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rgbClr val="860000"/>
                </a:solidFill>
                <a:latin typeface="+mn-lt"/>
              </a:rPr>
              <a:t>tipe</a:t>
            </a:r>
            <a:r>
              <a:rPr lang="en-US" sz="3200" dirty="0">
                <a:solidFill>
                  <a:srgbClr val="860000"/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rgbClr val="860000"/>
                </a:solidFill>
                <a:latin typeface="+mn-lt"/>
              </a:rPr>
              <a:t>pemimpin</a:t>
            </a:r>
            <a:r>
              <a:rPr lang="en-US" sz="3200" dirty="0">
                <a:solidFill>
                  <a:srgbClr val="860000"/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rgbClr val="860000"/>
                </a:solidFill>
                <a:latin typeface="+mn-lt"/>
              </a:rPr>
              <a:t>seperti</a:t>
            </a:r>
            <a:r>
              <a:rPr lang="en-US" sz="3200" dirty="0">
                <a:solidFill>
                  <a:srgbClr val="860000"/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rgbClr val="860000"/>
                </a:solidFill>
                <a:latin typeface="+mn-lt"/>
              </a:rPr>
              <a:t>apakah</a:t>
            </a:r>
            <a:r>
              <a:rPr lang="en-US" sz="3200" dirty="0">
                <a:solidFill>
                  <a:srgbClr val="860000"/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rgbClr val="860000"/>
                </a:solidFill>
                <a:latin typeface="+mn-lt"/>
              </a:rPr>
              <a:t>Anda</a:t>
            </a:r>
            <a:r>
              <a:rPr lang="en-US" sz="3200" dirty="0">
                <a:solidFill>
                  <a:srgbClr val="860000"/>
                </a:solidFill>
                <a:latin typeface="+mn-lt"/>
              </a:rPr>
              <a:t>? 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6317191" y="2908094"/>
            <a:ext cx="0" cy="3186981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3662" y="6446485"/>
            <a:ext cx="310923" cy="2743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393" y="2896344"/>
            <a:ext cx="2925733" cy="198045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-19393" y="4925954"/>
            <a:ext cx="2909318" cy="387216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D3A9C661-63C7-45F1-9E2A-D3520C32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08662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9154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u="sng" dirty="0" err="1"/>
              <a:t>Perbaikan</a:t>
            </a:r>
            <a:r>
              <a:rPr lang="en-US" sz="3200" u="sng" dirty="0"/>
              <a:t> </a:t>
            </a:r>
            <a:r>
              <a:rPr lang="en-US" sz="3200" u="sng" dirty="0" err="1"/>
              <a:t>dalam</a:t>
            </a:r>
            <a:r>
              <a:rPr lang="en-US" sz="3200" u="sng" dirty="0"/>
              <a:t> </a:t>
            </a:r>
            <a:r>
              <a:rPr lang="en-US" sz="3200" u="sng" dirty="0" err="1"/>
              <a:t>Pendekatan</a:t>
            </a:r>
            <a:r>
              <a:rPr lang="en-US" sz="3200" u="sng" dirty="0"/>
              <a:t> PDCA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0717" y="1052736"/>
            <a:ext cx="5435283" cy="33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3265"/>
            <a:ext cx="4457061" cy="3221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4" name="Straight Connector 43"/>
          <p:cNvCxnSpPr/>
          <p:nvPr/>
        </p:nvCxnSpPr>
        <p:spPr>
          <a:xfrm>
            <a:off x="4520952" y="908720"/>
            <a:ext cx="8319" cy="5282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3160" y="4736805"/>
            <a:ext cx="435022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/>
              <a:t>Berdasarkan</a:t>
            </a:r>
            <a:r>
              <a:rPr lang="en-US" sz="1600" u="sng" dirty="0"/>
              <a:t> </a:t>
            </a:r>
            <a:r>
              <a:rPr lang="en-US" sz="1600" u="sng" dirty="0" err="1"/>
              <a:t>Kelompok</a:t>
            </a:r>
            <a:r>
              <a:rPr lang="en-US" sz="1600" u="sng" dirty="0"/>
              <a:t> </a:t>
            </a:r>
            <a:r>
              <a:rPr lang="en-US" sz="1600" u="sng" dirty="0" err="1"/>
              <a:t>Aktifitas</a:t>
            </a:r>
            <a:r>
              <a:rPr lang="en-US" sz="1600" u="sng" dirty="0"/>
              <a:t> 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Plan</a:t>
            </a:r>
            <a:r>
              <a:rPr lang="en-US" sz="1400" dirty="0"/>
              <a:t>: </a:t>
            </a:r>
            <a:r>
              <a:rPr lang="en-US" sz="1400" dirty="0" err="1"/>
              <a:t>Pasal</a:t>
            </a:r>
            <a:r>
              <a:rPr lang="en-US" sz="1400" dirty="0"/>
              <a:t> 5 </a:t>
            </a:r>
            <a:r>
              <a:rPr lang="en-US" sz="1400" dirty="0" err="1"/>
              <a:t>kelompok</a:t>
            </a:r>
            <a:r>
              <a:rPr lang="en-US" sz="1400" dirty="0"/>
              <a:t> </a:t>
            </a:r>
            <a:r>
              <a:rPr lang="en-US" sz="1400" dirty="0" err="1"/>
              <a:t>aktifitas</a:t>
            </a:r>
            <a:r>
              <a:rPr lang="en-US" sz="1400" dirty="0"/>
              <a:t> </a:t>
            </a:r>
            <a:r>
              <a:rPr lang="en-US" sz="1400" dirty="0" err="1"/>
              <a:t>manajemen</a:t>
            </a:r>
            <a:r>
              <a:rPr lang="en-US" sz="1400" dirty="0"/>
              <a:t> </a:t>
            </a:r>
            <a:r>
              <a:rPr lang="en-US" sz="1400" dirty="0">
                <a:sym typeface="Wingdings" pitchFamily="2" charset="2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Do</a:t>
            </a:r>
            <a:r>
              <a:rPr lang="en-US" sz="1400" dirty="0">
                <a:sym typeface="Wingdings" pitchFamily="2" charset="2"/>
              </a:rPr>
              <a:t>: </a:t>
            </a:r>
            <a:r>
              <a:rPr lang="en-US" sz="1400" dirty="0" err="1"/>
              <a:t>Pasal</a:t>
            </a:r>
            <a:r>
              <a:rPr lang="en-US" sz="1400" dirty="0"/>
              <a:t> 6 </a:t>
            </a:r>
            <a:r>
              <a:rPr lang="en-US" sz="1400" dirty="0" err="1"/>
              <a:t>kelompok</a:t>
            </a:r>
            <a:r>
              <a:rPr lang="en-US" sz="1400" dirty="0"/>
              <a:t> </a:t>
            </a:r>
            <a:r>
              <a:rPr lang="en-US" sz="1400" dirty="0" err="1"/>
              <a:t>Sumber</a:t>
            </a:r>
            <a:r>
              <a:rPr lang="en-US" sz="1400" dirty="0"/>
              <a:t> </a:t>
            </a:r>
            <a:r>
              <a:rPr lang="en-US" sz="1400" dirty="0" err="1"/>
              <a:t>Daya</a:t>
            </a:r>
            <a:r>
              <a:rPr lang="en-US" sz="1400" dirty="0"/>
              <a:t> </a:t>
            </a:r>
            <a:endParaRPr lang="en-US" sz="1400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Check</a:t>
            </a:r>
            <a:r>
              <a:rPr lang="en-US" sz="1400" dirty="0">
                <a:sym typeface="Wingdings" pitchFamily="2" charset="2"/>
              </a:rPr>
              <a:t>: </a:t>
            </a:r>
            <a:r>
              <a:rPr lang="en-US" sz="1400" dirty="0" err="1"/>
              <a:t>Pasal</a:t>
            </a:r>
            <a:r>
              <a:rPr lang="en-US" sz="1400" dirty="0"/>
              <a:t> 7 </a:t>
            </a:r>
            <a:r>
              <a:rPr lang="en-US" sz="1400" dirty="0" err="1"/>
              <a:t>Kelompok</a:t>
            </a:r>
            <a:r>
              <a:rPr lang="en-US" sz="1400" dirty="0"/>
              <a:t> </a:t>
            </a:r>
            <a:r>
              <a:rPr lang="en-US" sz="1400" dirty="0" err="1"/>
              <a:t>Realisasi</a:t>
            </a:r>
            <a:r>
              <a:rPr lang="en-US" sz="1400" dirty="0"/>
              <a:t> </a:t>
            </a:r>
            <a:endParaRPr lang="en-US" sz="1400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 Act</a:t>
            </a:r>
            <a:r>
              <a:rPr lang="en-US" sz="1400" dirty="0">
                <a:sym typeface="Wingdings" pitchFamily="2" charset="2"/>
              </a:rPr>
              <a:t>: </a:t>
            </a:r>
            <a:r>
              <a:rPr lang="en-US" sz="1400" dirty="0" err="1"/>
              <a:t>Pasal</a:t>
            </a:r>
            <a:r>
              <a:rPr lang="en-US" sz="1400" dirty="0"/>
              <a:t> 8 </a:t>
            </a:r>
            <a:r>
              <a:rPr lang="en-US" sz="1400" dirty="0" err="1"/>
              <a:t>kelompok</a:t>
            </a:r>
            <a:r>
              <a:rPr lang="en-US" sz="1400" dirty="0"/>
              <a:t> </a:t>
            </a:r>
            <a:r>
              <a:rPr lang="en-US" sz="1400" dirty="0" err="1"/>
              <a:t>pengukuran</a:t>
            </a:r>
            <a:r>
              <a:rPr lang="en-US" sz="1400" dirty="0"/>
              <a:t>, </a:t>
            </a:r>
            <a:r>
              <a:rPr lang="en-US" sz="1400" dirty="0" err="1"/>
              <a:t>analisa</a:t>
            </a:r>
            <a:r>
              <a:rPr lang="en-US" sz="1400" dirty="0"/>
              <a:t>, </a:t>
            </a:r>
            <a:r>
              <a:rPr lang="en-US" sz="1400" dirty="0" err="1"/>
              <a:t>peningkatan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1561" y="4581128"/>
            <a:ext cx="51816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/>
              <a:t>Lebih</a:t>
            </a:r>
            <a:r>
              <a:rPr lang="en-US" sz="1600" u="sng" dirty="0"/>
              <a:t> </a:t>
            </a:r>
            <a:r>
              <a:rPr lang="en-US" sz="1600" u="sng" dirty="0" err="1"/>
              <a:t>Sesuai</a:t>
            </a:r>
            <a:r>
              <a:rPr lang="en-US" sz="1600" u="sng" dirty="0"/>
              <a:t> </a:t>
            </a:r>
            <a:r>
              <a:rPr lang="en-US" sz="1600" u="sng" dirty="0" err="1"/>
              <a:t>dengan</a:t>
            </a:r>
            <a:r>
              <a:rPr lang="en-US" sz="1600" u="sng" dirty="0"/>
              <a:t> </a:t>
            </a:r>
            <a:r>
              <a:rPr lang="en-US" sz="1600" u="sng" dirty="0" err="1"/>
              <a:t>konsep</a:t>
            </a:r>
            <a:r>
              <a:rPr lang="en-US" sz="1600" u="sng" dirty="0"/>
              <a:t> PDCA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Plan</a:t>
            </a:r>
            <a:r>
              <a:rPr lang="en-US" sz="1400" dirty="0"/>
              <a:t> </a:t>
            </a:r>
            <a:r>
              <a:rPr lang="en-US" sz="1400" dirty="0" err="1"/>
              <a:t>meliputi</a:t>
            </a:r>
            <a:r>
              <a:rPr lang="en-US" sz="1400" dirty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err="1"/>
              <a:t>Identifikasi</a:t>
            </a:r>
            <a:r>
              <a:rPr lang="en-US" sz="1400" dirty="0"/>
              <a:t> </a:t>
            </a:r>
            <a:r>
              <a:rPr lang="en-US" sz="1400" dirty="0" err="1"/>
              <a:t>resiko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menyusun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berbasis</a:t>
            </a:r>
            <a:r>
              <a:rPr lang="en-US" sz="1400" dirty="0"/>
              <a:t> </a:t>
            </a:r>
            <a:r>
              <a:rPr lang="en-US" sz="1400" dirty="0" err="1"/>
              <a:t>pencegahan</a:t>
            </a:r>
            <a:r>
              <a:rPr lang="en-US" sz="1400" dirty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Target </a:t>
            </a:r>
            <a:r>
              <a:rPr lang="en-US" sz="1400" dirty="0" err="1"/>
              <a:t>dan</a:t>
            </a:r>
            <a:r>
              <a:rPr lang="en-US" sz="1400" dirty="0"/>
              <a:t> program </a:t>
            </a:r>
            <a:r>
              <a:rPr lang="en-US" sz="1400" dirty="0" err="1"/>
              <a:t>kerja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mencapai</a:t>
            </a:r>
            <a:r>
              <a:rPr lang="en-US" sz="1400" dirty="0"/>
              <a:t> target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Do</a:t>
            </a:r>
            <a:r>
              <a:rPr lang="en-US" sz="1400" dirty="0"/>
              <a:t> : </a:t>
            </a:r>
            <a:r>
              <a:rPr lang="en-US" sz="1400" dirty="0" err="1"/>
              <a:t>Menjalankan</a:t>
            </a:r>
            <a:r>
              <a:rPr lang="en-US" sz="1400" dirty="0"/>
              <a:t> operational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proses</a:t>
            </a:r>
            <a:r>
              <a:rPr lang="en-US" sz="1400" dirty="0"/>
              <a:t> </a:t>
            </a:r>
            <a:r>
              <a:rPr lang="en-US" sz="1400" dirty="0" err="1"/>
              <a:t>pendukung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Check</a:t>
            </a:r>
            <a:r>
              <a:rPr lang="en-US" sz="1400" dirty="0">
                <a:sym typeface="Wingdings" pitchFamily="2" charset="2"/>
              </a:rPr>
              <a:t> : </a:t>
            </a:r>
            <a:r>
              <a:rPr lang="en-US" sz="1400" dirty="0" err="1">
                <a:sym typeface="Wingdings" pitchFamily="2" charset="2"/>
              </a:rPr>
              <a:t>Evaluasi</a:t>
            </a:r>
            <a:r>
              <a:rPr lang="en-US" sz="1400" dirty="0">
                <a:sym typeface="Wingdings" pitchFamily="2" charset="2"/>
              </a:rPr>
              <a:t> </a:t>
            </a:r>
            <a:r>
              <a:rPr lang="en-US" sz="1400" dirty="0" err="1">
                <a:sym typeface="Wingdings" pitchFamily="2" charset="2"/>
              </a:rPr>
              <a:t>Kinerja</a:t>
            </a:r>
            <a:r>
              <a:rPr lang="en-US" sz="1400" dirty="0">
                <a:sym typeface="Wingdings" pitchFamily="2" charset="2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Action</a:t>
            </a:r>
            <a:r>
              <a:rPr lang="en-US" sz="1400" dirty="0">
                <a:sym typeface="Wingdings" pitchFamily="2" charset="2"/>
              </a:rPr>
              <a:t> : Improvement </a:t>
            </a:r>
            <a:r>
              <a:rPr lang="en-US" sz="1400" dirty="0" err="1">
                <a:sym typeface="Wingdings" pitchFamily="2" charset="2"/>
              </a:rPr>
              <a:t>berdasarkan</a:t>
            </a:r>
            <a:r>
              <a:rPr lang="en-US" sz="1400" dirty="0">
                <a:sym typeface="Wingdings" pitchFamily="2" charset="2"/>
              </a:rPr>
              <a:t> </a:t>
            </a:r>
            <a:r>
              <a:rPr lang="en-US" sz="1400" dirty="0" err="1">
                <a:sym typeface="Wingdings" pitchFamily="2" charset="2"/>
              </a:rPr>
              <a:t>hasil</a:t>
            </a:r>
            <a:r>
              <a:rPr lang="en-US" sz="1400" dirty="0">
                <a:sym typeface="Wingdings" pitchFamily="2" charset="2"/>
              </a:rPr>
              <a:t> </a:t>
            </a:r>
            <a:r>
              <a:rPr lang="en-US" sz="1400" dirty="0" err="1">
                <a:sym typeface="Wingdings" pitchFamily="2" charset="2"/>
              </a:rPr>
              <a:t>evaluasi</a:t>
            </a:r>
            <a:endParaRPr lang="en-US" sz="1400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Leadership</a:t>
            </a:r>
            <a:r>
              <a:rPr lang="en-US" sz="1400" dirty="0">
                <a:sym typeface="Wingdings" pitchFamily="2" charset="2"/>
              </a:rPr>
              <a:t>  Sentral</a:t>
            </a:r>
            <a:endParaRPr lang="en-US" sz="1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6E9DA484-C508-4FFE-A061-8BABDF787E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DF7E4F2-D9F4-4366-9A4C-D2FEC8F07E7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96357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20552" cy="213285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64568" y="72382"/>
            <a:ext cx="6414041" cy="447352"/>
          </a:xfrm>
        </p:spPr>
        <p:txBody>
          <a:bodyPr>
            <a:noAutofit/>
          </a:bodyPr>
          <a:lstStyle/>
          <a:p>
            <a:r>
              <a:rPr lang="en-US" sz="3200" b="1" dirty="0"/>
              <a:t>LEADERSHIP AND COMMITMENT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00672" y="548680"/>
            <a:ext cx="54955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Leader </a:t>
            </a:r>
            <a:r>
              <a:rPr lang="en-US" dirty="0">
                <a:sym typeface="Wingdings" pitchFamily="2" charset="2"/>
              </a:rPr>
              <a:t> Coach, </a:t>
            </a:r>
            <a:r>
              <a:rPr lang="en-US" dirty="0" err="1">
                <a:sym typeface="Wingdings" pitchFamily="2" charset="2"/>
              </a:rPr>
              <a:t>Membawa</a:t>
            </a:r>
            <a:r>
              <a:rPr lang="en-US" dirty="0">
                <a:sym typeface="Wingdings" pitchFamily="2" charset="2"/>
              </a:rPr>
              <a:t> team </a:t>
            </a:r>
            <a:r>
              <a:rPr lang="en-US" dirty="0" err="1">
                <a:sym typeface="Wingdings" pitchFamily="2" charset="2"/>
              </a:rPr>
              <a:t>mencapai</a:t>
            </a:r>
            <a:r>
              <a:rPr lang="en-US" dirty="0">
                <a:sym typeface="Wingdings" pitchFamily="2" charset="2"/>
              </a:rPr>
              <a:t> Goals   </a:t>
            </a:r>
            <a:endParaRPr lang="en-US" dirty="0"/>
          </a:p>
        </p:txBody>
      </p:sp>
      <p:grpSp>
        <p:nvGrpSpPr>
          <p:cNvPr id="2" name="Group 7"/>
          <p:cNvGrpSpPr/>
          <p:nvPr/>
        </p:nvGrpSpPr>
        <p:grpSpPr>
          <a:xfrm>
            <a:off x="318495" y="1208440"/>
            <a:ext cx="1682178" cy="708392"/>
            <a:chOff x="5313040" y="2579486"/>
            <a:chExt cx="606242" cy="420360"/>
          </a:xfrm>
        </p:grpSpPr>
        <p:sp>
          <p:nvSpPr>
            <p:cNvPr id="9" name="Pentagon 8"/>
            <p:cNvSpPr/>
            <p:nvPr/>
          </p:nvSpPr>
          <p:spPr>
            <a:xfrm>
              <a:off x="5324735" y="2579486"/>
              <a:ext cx="594547" cy="420360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/>
                <a:t>Tanggung</a:t>
              </a:r>
              <a:r>
                <a:rPr lang="en-US" sz="1600" dirty="0"/>
                <a:t> </a:t>
              </a:r>
              <a:r>
                <a:rPr lang="en-US" sz="1600" dirty="0" err="1"/>
                <a:t>jawab</a:t>
              </a:r>
              <a:r>
                <a:rPr lang="en-US" sz="1600" dirty="0"/>
                <a:t> </a:t>
              </a:r>
              <a:r>
                <a:rPr lang="en-US" sz="1600" dirty="0" err="1"/>
                <a:t>penuh</a:t>
              </a:r>
              <a:r>
                <a:rPr lang="en-US" sz="1600" dirty="0"/>
                <a:t> 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63500" dist="101600" dir="5400000" sx="123000" sy="123000" rotWithShape="0">
                <a:srgbClr val="000000"/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Freeform 10"/>
            <p:cNvSpPr/>
            <p:nvPr/>
          </p:nvSpPr>
          <p:spPr>
            <a:xfrm>
              <a:off x="5334000" y="2607299"/>
              <a:ext cx="552996" cy="356753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9890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912"/>
                <a:gd name="connsiteX1" fmla="*/ 497980 w 566057"/>
                <a:gd name="connsiteY1" fmla="*/ 9953 h 360912"/>
                <a:gd name="connsiteX2" fmla="*/ 566057 w 566057"/>
                <a:gd name="connsiteY2" fmla="*/ 174171 h 360912"/>
                <a:gd name="connsiteX3" fmla="*/ 451057 w 566057"/>
                <a:gd name="connsiteY3" fmla="*/ 360912 h 360912"/>
                <a:gd name="connsiteX4" fmla="*/ 0 w 566057"/>
                <a:gd name="connsiteY4" fmla="*/ 359228 h 360912"/>
                <a:gd name="connsiteX0" fmla="*/ 21771 w 547224"/>
                <a:gd name="connsiteY0" fmla="*/ 0 h 360912"/>
                <a:gd name="connsiteX1" fmla="*/ 497980 w 547224"/>
                <a:gd name="connsiteY1" fmla="*/ 9953 h 360912"/>
                <a:gd name="connsiteX2" fmla="*/ 547224 w 547224"/>
                <a:gd name="connsiteY2" fmla="*/ 182441 h 360912"/>
                <a:gd name="connsiteX3" fmla="*/ 451057 w 547224"/>
                <a:gd name="connsiteY3" fmla="*/ 360912 h 360912"/>
                <a:gd name="connsiteX4" fmla="*/ 0 w 547224"/>
                <a:gd name="connsiteY4" fmla="*/ 359228 h 360912"/>
                <a:gd name="connsiteX0" fmla="*/ 21771 w 547224"/>
                <a:gd name="connsiteY0" fmla="*/ 6587 h 367499"/>
                <a:gd name="connsiteX1" fmla="*/ 455606 w 547224"/>
                <a:gd name="connsiteY1" fmla="*/ 0 h 367499"/>
                <a:gd name="connsiteX2" fmla="*/ 547224 w 547224"/>
                <a:gd name="connsiteY2" fmla="*/ 189028 h 367499"/>
                <a:gd name="connsiteX3" fmla="*/ 451057 w 547224"/>
                <a:gd name="connsiteY3" fmla="*/ 367499 h 367499"/>
                <a:gd name="connsiteX4" fmla="*/ 0 w 547224"/>
                <a:gd name="connsiteY4" fmla="*/ 365815 h 367499"/>
                <a:gd name="connsiteX0" fmla="*/ 21771 w 547224"/>
                <a:gd name="connsiteY0" fmla="*/ 6587 h 365815"/>
                <a:gd name="connsiteX1" fmla="*/ 455606 w 547224"/>
                <a:gd name="connsiteY1" fmla="*/ 0 h 365815"/>
                <a:gd name="connsiteX2" fmla="*/ 547224 w 547224"/>
                <a:gd name="connsiteY2" fmla="*/ 189028 h 365815"/>
                <a:gd name="connsiteX3" fmla="*/ 465182 w 547224"/>
                <a:gd name="connsiteY3" fmla="*/ 359229 h 365815"/>
                <a:gd name="connsiteX4" fmla="*/ 0 w 547224"/>
                <a:gd name="connsiteY4" fmla="*/ 365815 h 365815"/>
                <a:gd name="connsiteX0" fmla="*/ 21771 w 571374"/>
                <a:gd name="connsiteY0" fmla="*/ 6587 h 365815"/>
                <a:gd name="connsiteX1" fmla="*/ 455606 w 571374"/>
                <a:gd name="connsiteY1" fmla="*/ 0 h 365815"/>
                <a:gd name="connsiteX2" fmla="*/ 571374 w 571374"/>
                <a:gd name="connsiteY2" fmla="*/ 195652 h 365815"/>
                <a:gd name="connsiteX3" fmla="*/ 465182 w 571374"/>
                <a:gd name="connsiteY3" fmla="*/ 359229 h 365815"/>
                <a:gd name="connsiteX4" fmla="*/ 0 w 571374"/>
                <a:gd name="connsiteY4" fmla="*/ 365815 h 365815"/>
                <a:gd name="connsiteX0" fmla="*/ 21771 w 567349"/>
                <a:gd name="connsiteY0" fmla="*/ 6587 h 365815"/>
                <a:gd name="connsiteX1" fmla="*/ 455606 w 567349"/>
                <a:gd name="connsiteY1" fmla="*/ 0 h 365815"/>
                <a:gd name="connsiteX2" fmla="*/ 567349 w 567349"/>
                <a:gd name="connsiteY2" fmla="*/ 175781 h 365815"/>
                <a:gd name="connsiteX3" fmla="*/ 465182 w 567349"/>
                <a:gd name="connsiteY3" fmla="*/ 359229 h 365815"/>
                <a:gd name="connsiteX4" fmla="*/ 0 w 567349"/>
                <a:gd name="connsiteY4" fmla="*/ 365815 h 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349" h="365815">
                  <a:moveTo>
                    <a:pt x="21771" y="6587"/>
                  </a:moveTo>
                  <a:lnTo>
                    <a:pt x="455606" y="0"/>
                  </a:lnTo>
                  <a:lnTo>
                    <a:pt x="567349" y="175781"/>
                  </a:lnTo>
                  <a:lnTo>
                    <a:pt x="465182" y="359229"/>
                  </a:lnTo>
                  <a:lnTo>
                    <a:pt x="0" y="365815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0" y="2132856"/>
            <a:ext cx="920552" cy="230925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4442109"/>
            <a:ext cx="920552" cy="108636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318320" y="1220525"/>
            <a:ext cx="7315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u="sng" dirty="0" err="1">
                <a:solidFill>
                  <a:srgbClr val="C00000"/>
                </a:solidFill>
              </a:rPr>
              <a:t>Bertanggung</a:t>
            </a:r>
            <a:r>
              <a:rPr lang="en-US" sz="1400" b="1" u="sng" dirty="0">
                <a:solidFill>
                  <a:srgbClr val="C00000"/>
                </a:solidFill>
              </a:rPr>
              <a:t> </a:t>
            </a:r>
            <a:r>
              <a:rPr lang="en-US" sz="1400" b="1" u="sng" dirty="0" err="1">
                <a:solidFill>
                  <a:srgbClr val="C00000"/>
                </a:solidFill>
              </a:rPr>
              <a:t>jawab</a:t>
            </a:r>
            <a:r>
              <a:rPr lang="en-US" sz="1400" b="1" u="sng" dirty="0">
                <a:solidFill>
                  <a:srgbClr val="C00000"/>
                </a:solidFill>
              </a:rPr>
              <a:t> </a:t>
            </a:r>
            <a:r>
              <a:rPr lang="en-US" sz="1400" b="1" u="sng" dirty="0" err="1">
                <a:solidFill>
                  <a:srgbClr val="C00000"/>
                </a:solidFill>
              </a:rPr>
              <a:t>penuh</a:t>
            </a:r>
            <a:r>
              <a:rPr lang="en-US" sz="1400" b="1" u="sng" dirty="0">
                <a:solidFill>
                  <a:srgbClr val="C00000"/>
                </a:solidFill>
              </a:rPr>
              <a:t> </a:t>
            </a:r>
            <a:r>
              <a:rPr lang="en-US" sz="1400" b="1" u="sng" dirty="0" err="1">
                <a:solidFill>
                  <a:srgbClr val="C00000"/>
                </a:solidFill>
              </a:rPr>
              <a:t>terhadap</a:t>
            </a:r>
            <a:r>
              <a:rPr lang="en-US" sz="1400" b="1" u="sng" dirty="0">
                <a:solidFill>
                  <a:srgbClr val="C00000"/>
                </a:solidFill>
              </a:rPr>
              <a:t> </a:t>
            </a:r>
            <a:r>
              <a:rPr lang="en-US" sz="1400" b="1" u="sng" dirty="0" err="1">
                <a:solidFill>
                  <a:srgbClr val="C00000"/>
                </a:solidFill>
              </a:rPr>
              <a:t>efektifitas</a:t>
            </a:r>
            <a:r>
              <a:rPr lang="en-US" sz="1400" b="1" u="sng" dirty="0">
                <a:solidFill>
                  <a:srgbClr val="C00000"/>
                </a:solidFill>
              </a:rPr>
              <a:t> </a:t>
            </a:r>
            <a:r>
              <a:rPr lang="en-US" sz="1400" b="1" u="sng" dirty="0" err="1">
                <a:solidFill>
                  <a:srgbClr val="C00000"/>
                </a:solidFill>
              </a:rPr>
              <a:t>sistem</a:t>
            </a:r>
            <a:r>
              <a:rPr lang="en-US" sz="1400" b="1" u="sng" dirty="0">
                <a:solidFill>
                  <a:srgbClr val="C00000"/>
                </a:solidFill>
              </a:rPr>
              <a:t> </a:t>
            </a:r>
            <a:r>
              <a:rPr lang="en-US" sz="1400" b="1" u="sng" dirty="0" err="1">
                <a:solidFill>
                  <a:srgbClr val="C00000"/>
                </a:solidFill>
              </a:rPr>
              <a:t>manajemen</a:t>
            </a:r>
            <a:r>
              <a:rPr lang="en-US" sz="1400" b="1" u="sng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18320" y="1539865"/>
            <a:ext cx="7315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C00000"/>
                </a:solidFill>
              </a:rPr>
              <a:t>Menyediakan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 err="1">
                <a:solidFill>
                  <a:srgbClr val="C00000"/>
                </a:solidFill>
              </a:rPr>
              <a:t>Sumber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 err="1">
                <a:solidFill>
                  <a:srgbClr val="C00000"/>
                </a:solidFill>
              </a:rPr>
              <a:t>Daya</a:t>
            </a:r>
            <a:r>
              <a:rPr lang="en-US" sz="1400" dirty="0">
                <a:solidFill>
                  <a:srgbClr val="C00000"/>
                </a:solidFill>
              </a:rPr>
              <a:t> (</a:t>
            </a:r>
            <a:r>
              <a:rPr lang="en-US" sz="1400" dirty="0" err="1">
                <a:solidFill>
                  <a:srgbClr val="C00000"/>
                </a:solidFill>
              </a:rPr>
              <a:t>Manusia</a:t>
            </a:r>
            <a:r>
              <a:rPr lang="en-US" sz="1400" dirty="0">
                <a:solidFill>
                  <a:srgbClr val="C00000"/>
                </a:solidFill>
              </a:rPr>
              <a:t>, </a:t>
            </a:r>
            <a:r>
              <a:rPr lang="en-US" sz="1400" dirty="0" err="1">
                <a:solidFill>
                  <a:srgbClr val="C00000"/>
                </a:solidFill>
              </a:rPr>
              <a:t>Infrastruktur</a:t>
            </a:r>
            <a:r>
              <a:rPr lang="en-US" sz="1400" dirty="0">
                <a:solidFill>
                  <a:srgbClr val="C00000"/>
                </a:solidFill>
              </a:rPr>
              <a:t>, </a:t>
            </a:r>
            <a:r>
              <a:rPr lang="en-US" sz="1400" dirty="0" err="1">
                <a:solidFill>
                  <a:srgbClr val="C00000"/>
                </a:solidFill>
              </a:rPr>
              <a:t>lingkungan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 err="1">
                <a:solidFill>
                  <a:srgbClr val="C00000"/>
                </a:solidFill>
              </a:rPr>
              <a:t>kerja</a:t>
            </a:r>
            <a:r>
              <a:rPr lang="en-US" sz="1400" dirty="0">
                <a:solidFill>
                  <a:srgbClr val="C00000"/>
                </a:solidFill>
              </a:rPr>
              <a:t> ) </a:t>
            </a:r>
          </a:p>
        </p:txBody>
      </p:sp>
      <p:grpSp>
        <p:nvGrpSpPr>
          <p:cNvPr id="3" name="Group 20"/>
          <p:cNvGrpSpPr/>
          <p:nvPr/>
        </p:nvGrpSpPr>
        <p:grpSpPr>
          <a:xfrm>
            <a:off x="350946" y="2852936"/>
            <a:ext cx="1682178" cy="708392"/>
            <a:chOff x="5313040" y="2579486"/>
            <a:chExt cx="606242" cy="420360"/>
          </a:xfrm>
        </p:grpSpPr>
        <p:sp>
          <p:nvSpPr>
            <p:cNvPr id="22" name="Pentagon 21"/>
            <p:cNvSpPr/>
            <p:nvPr/>
          </p:nvSpPr>
          <p:spPr>
            <a:xfrm>
              <a:off x="5324735" y="2579486"/>
              <a:ext cx="594547" cy="420360"/>
            </a:xfrm>
            <a:prstGeom prst="homePlate">
              <a:avLst/>
            </a:prstGeom>
            <a:solidFill>
              <a:srgbClr val="008000"/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/>
                <a:t>Memberikan</a:t>
              </a:r>
              <a:r>
                <a:rPr lang="en-US" sz="1600" dirty="0"/>
                <a:t> </a:t>
              </a:r>
              <a:r>
                <a:rPr lang="en-US" sz="1600" dirty="0" err="1"/>
                <a:t>Arahan</a:t>
              </a:r>
              <a:r>
                <a:rPr lang="en-US" sz="1600" dirty="0"/>
                <a:t> 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63500" dist="101600" dir="5400000" sx="123000" sy="123000" rotWithShape="0">
                <a:srgbClr val="000000"/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Freeform 23"/>
            <p:cNvSpPr/>
            <p:nvPr/>
          </p:nvSpPr>
          <p:spPr>
            <a:xfrm>
              <a:off x="5334000" y="2607299"/>
              <a:ext cx="552996" cy="356753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9890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912"/>
                <a:gd name="connsiteX1" fmla="*/ 497980 w 566057"/>
                <a:gd name="connsiteY1" fmla="*/ 9953 h 360912"/>
                <a:gd name="connsiteX2" fmla="*/ 566057 w 566057"/>
                <a:gd name="connsiteY2" fmla="*/ 174171 h 360912"/>
                <a:gd name="connsiteX3" fmla="*/ 451057 w 566057"/>
                <a:gd name="connsiteY3" fmla="*/ 360912 h 360912"/>
                <a:gd name="connsiteX4" fmla="*/ 0 w 566057"/>
                <a:gd name="connsiteY4" fmla="*/ 359228 h 360912"/>
                <a:gd name="connsiteX0" fmla="*/ 21771 w 547224"/>
                <a:gd name="connsiteY0" fmla="*/ 0 h 360912"/>
                <a:gd name="connsiteX1" fmla="*/ 497980 w 547224"/>
                <a:gd name="connsiteY1" fmla="*/ 9953 h 360912"/>
                <a:gd name="connsiteX2" fmla="*/ 547224 w 547224"/>
                <a:gd name="connsiteY2" fmla="*/ 182441 h 360912"/>
                <a:gd name="connsiteX3" fmla="*/ 451057 w 547224"/>
                <a:gd name="connsiteY3" fmla="*/ 360912 h 360912"/>
                <a:gd name="connsiteX4" fmla="*/ 0 w 547224"/>
                <a:gd name="connsiteY4" fmla="*/ 359228 h 360912"/>
                <a:gd name="connsiteX0" fmla="*/ 21771 w 547224"/>
                <a:gd name="connsiteY0" fmla="*/ 6587 h 367499"/>
                <a:gd name="connsiteX1" fmla="*/ 455606 w 547224"/>
                <a:gd name="connsiteY1" fmla="*/ 0 h 367499"/>
                <a:gd name="connsiteX2" fmla="*/ 547224 w 547224"/>
                <a:gd name="connsiteY2" fmla="*/ 189028 h 367499"/>
                <a:gd name="connsiteX3" fmla="*/ 451057 w 547224"/>
                <a:gd name="connsiteY3" fmla="*/ 367499 h 367499"/>
                <a:gd name="connsiteX4" fmla="*/ 0 w 547224"/>
                <a:gd name="connsiteY4" fmla="*/ 365815 h 367499"/>
                <a:gd name="connsiteX0" fmla="*/ 21771 w 547224"/>
                <a:gd name="connsiteY0" fmla="*/ 6587 h 365815"/>
                <a:gd name="connsiteX1" fmla="*/ 455606 w 547224"/>
                <a:gd name="connsiteY1" fmla="*/ 0 h 365815"/>
                <a:gd name="connsiteX2" fmla="*/ 547224 w 547224"/>
                <a:gd name="connsiteY2" fmla="*/ 189028 h 365815"/>
                <a:gd name="connsiteX3" fmla="*/ 465182 w 547224"/>
                <a:gd name="connsiteY3" fmla="*/ 359229 h 365815"/>
                <a:gd name="connsiteX4" fmla="*/ 0 w 547224"/>
                <a:gd name="connsiteY4" fmla="*/ 365815 h 365815"/>
                <a:gd name="connsiteX0" fmla="*/ 21771 w 571374"/>
                <a:gd name="connsiteY0" fmla="*/ 6587 h 365815"/>
                <a:gd name="connsiteX1" fmla="*/ 455606 w 571374"/>
                <a:gd name="connsiteY1" fmla="*/ 0 h 365815"/>
                <a:gd name="connsiteX2" fmla="*/ 571374 w 571374"/>
                <a:gd name="connsiteY2" fmla="*/ 195652 h 365815"/>
                <a:gd name="connsiteX3" fmla="*/ 465182 w 571374"/>
                <a:gd name="connsiteY3" fmla="*/ 359229 h 365815"/>
                <a:gd name="connsiteX4" fmla="*/ 0 w 571374"/>
                <a:gd name="connsiteY4" fmla="*/ 365815 h 365815"/>
                <a:gd name="connsiteX0" fmla="*/ 21771 w 567349"/>
                <a:gd name="connsiteY0" fmla="*/ 6587 h 365815"/>
                <a:gd name="connsiteX1" fmla="*/ 455606 w 567349"/>
                <a:gd name="connsiteY1" fmla="*/ 0 h 365815"/>
                <a:gd name="connsiteX2" fmla="*/ 567349 w 567349"/>
                <a:gd name="connsiteY2" fmla="*/ 175781 h 365815"/>
                <a:gd name="connsiteX3" fmla="*/ 465182 w 567349"/>
                <a:gd name="connsiteY3" fmla="*/ 359229 h 365815"/>
                <a:gd name="connsiteX4" fmla="*/ 0 w 567349"/>
                <a:gd name="connsiteY4" fmla="*/ 365815 h 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349" h="365815">
                  <a:moveTo>
                    <a:pt x="21771" y="6587"/>
                  </a:moveTo>
                  <a:lnTo>
                    <a:pt x="455606" y="0"/>
                  </a:lnTo>
                  <a:lnTo>
                    <a:pt x="567349" y="175781"/>
                  </a:lnTo>
                  <a:lnTo>
                    <a:pt x="465182" y="359229"/>
                  </a:lnTo>
                  <a:lnTo>
                    <a:pt x="0" y="365815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318320" y="1979896"/>
            <a:ext cx="7315200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u="sng" dirty="0" err="1">
                <a:solidFill>
                  <a:schemeClr val="accent3">
                    <a:lumMod val="50000"/>
                  </a:schemeClr>
                </a:solidFill>
              </a:rPr>
              <a:t>Strategi</a:t>
            </a:r>
            <a:endParaRPr lang="en-US" sz="1400" u="sng" dirty="0">
              <a:solidFill>
                <a:schemeClr val="accent3">
                  <a:lumMod val="50000"/>
                </a:schemeClr>
              </a:solidFill>
            </a:endParaRPr>
          </a:p>
          <a:p>
            <a:pPr marL="233363" indent="-180975">
              <a:buFont typeface="Arial" pitchFamily="34" charset="0"/>
              <a:buChar char="•"/>
            </a:pP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Memastikan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kebijakan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dan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sasaran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mutu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sejalan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dengan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strategi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bisnis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perusahaan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marL="233363" indent="-180975">
              <a:buFont typeface="Arial" pitchFamily="34" charset="0"/>
              <a:buChar char="•"/>
            </a:pPr>
            <a:endParaRPr lang="en-US" sz="1400" u="sng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u="sng" dirty="0" err="1">
                <a:solidFill>
                  <a:schemeClr val="accent3">
                    <a:lumMod val="50000"/>
                  </a:schemeClr>
                </a:solidFill>
              </a:rPr>
              <a:t>Pola</a:t>
            </a:r>
            <a:r>
              <a:rPr lang="en-US" sz="1400" u="sng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u="sng" dirty="0" err="1">
                <a:solidFill>
                  <a:schemeClr val="accent3">
                    <a:lumMod val="50000"/>
                  </a:schemeClr>
                </a:solidFill>
              </a:rPr>
              <a:t>Pikir</a:t>
            </a:r>
            <a:endParaRPr lang="en-US" sz="1400" u="sng" dirty="0">
              <a:solidFill>
                <a:schemeClr val="accent3">
                  <a:lumMod val="50000"/>
                </a:schemeClr>
              </a:solidFill>
            </a:endParaRPr>
          </a:p>
          <a:p>
            <a:pPr marL="233363" indent="-233363">
              <a:buFont typeface="Arial" pitchFamily="34" charset="0"/>
              <a:buChar char="•"/>
            </a:pP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Mempromosikan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pendekatan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proses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dan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pemikiran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berdasarkan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resiko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(</a:t>
            </a:r>
            <a:r>
              <a:rPr lang="en-US" sz="1400" i="1" dirty="0">
                <a:solidFill>
                  <a:schemeClr val="accent3">
                    <a:lumMod val="50000"/>
                  </a:schemeClr>
                </a:solidFill>
              </a:rPr>
              <a:t>risk based thinking)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  <a:p>
            <a:pPr marL="233363" indent="-233363">
              <a:buFont typeface="Arial" pitchFamily="34" charset="0"/>
              <a:buChar char="•"/>
            </a:pP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Mengkomunikasikan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pentingnya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sistem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 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Mempromosikan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Peningkatan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(</a:t>
            </a:r>
            <a:r>
              <a:rPr lang="en-US" sz="1400" i="1" dirty="0">
                <a:solidFill>
                  <a:schemeClr val="accent3">
                    <a:lumMod val="50000"/>
                  </a:schemeClr>
                </a:solidFill>
              </a:rPr>
              <a:t>Improvement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)</a:t>
            </a:r>
          </a:p>
          <a:p>
            <a:endParaRPr lang="en-US" sz="1400" u="sng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u="sng" dirty="0">
                <a:solidFill>
                  <a:schemeClr val="accent3">
                    <a:lumMod val="50000"/>
                  </a:schemeClr>
                </a:solidFill>
              </a:rPr>
              <a:t>Sistem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Mengintegrasikan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Sistem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Manajemen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mutu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kedalam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bisnis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proses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perusahaan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grpSp>
        <p:nvGrpSpPr>
          <p:cNvPr id="5" name="Group 28671"/>
          <p:cNvGrpSpPr/>
          <p:nvPr/>
        </p:nvGrpSpPr>
        <p:grpSpPr>
          <a:xfrm>
            <a:off x="2044851" y="1266211"/>
            <a:ext cx="194639" cy="571244"/>
            <a:chOff x="2044851" y="1266211"/>
            <a:chExt cx="194639" cy="57124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144688" y="1345041"/>
              <a:ext cx="0" cy="36576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2050092" y="1266211"/>
              <a:ext cx="189398" cy="16915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044851" y="1668302"/>
              <a:ext cx="189398" cy="16915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28672"/>
          <p:cNvGrpSpPr/>
          <p:nvPr/>
        </p:nvGrpSpPr>
        <p:grpSpPr>
          <a:xfrm>
            <a:off x="2044851" y="2060848"/>
            <a:ext cx="194536" cy="2113369"/>
            <a:chOff x="2044851" y="2060848"/>
            <a:chExt cx="194536" cy="2113369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144688" y="2189098"/>
              <a:ext cx="0" cy="19202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2049989" y="2060848"/>
              <a:ext cx="189398" cy="16915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044851" y="2755791"/>
              <a:ext cx="189398" cy="16915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044851" y="4005064"/>
              <a:ext cx="189398" cy="16915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0" y="5517232"/>
            <a:ext cx="920552" cy="112474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318320" y="4677705"/>
            <a:ext cx="731520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u="sng" dirty="0" err="1">
                <a:solidFill>
                  <a:schemeClr val="accent6">
                    <a:lumMod val="50000"/>
                  </a:schemeClr>
                </a:solidFill>
              </a:rPr>
              <a:t>Pemberdayaan</a:t>
            </a:r>
            <a:r>
              <a:rPr lang="en-US" sz="1400" b="1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400" b="1" u="sng" dirty="0" err="1">
                <a:solidFill>
                  <a:schemeClr val="accent6">
                    <a:lumMod val="50000"/>
                  </a:schemeClr>
                </a:solidFill>
              </a:rPr>
              <a:t>karyawan</a:t>
            </a:r>
            <a:r>
              <a:rPr lang="en-US" sz="1400" b="1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400" b="1" u="sng" dirty="0" err="1">
                <a:solidFill>
                  <a:schemeClr val="accent6">
                    <a:lumMod val="50000"/>
                  </a:schemeClr>
                </a:solidFill>
              </a:rPr>
              <a:t>untuk</a:t>
            </a:r>
            <a:r>
              <a:rPr lang="en-US" sz="1400" b="1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400" b="1" u="sng" dirty="0" err="1">
                <a:solidFill>
                  <a:schemeClr val="accent6">
                    <a:lumMod val="50000"/>
                  </a:schemeClr>
                </a:solidFill>
              </a:rPr>
              <a:t>berkontribusi</a:t>
            </a:r>
            <a:r>
              <a:rPr lang="en-US" sz="1400" b="1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400" b="1" u="sng" dirty="0" err="1">
                <a:solidFill>
                  <a:schemeClr val="accent6">
                    <a:lumMod val="50000"/>
                  </a:schemeClr>
                </a:solidFill>
              </a:rPr>
              <a:t>dalam</a:t>
            </a:r>
            <a:r>
              <a:rPr lang="en-US" sz="1400" b="1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400" b="1" u="sng" dirty="0" err="1">
                <a:solidFill>
                  <a:schemeClr val="accent6">
                    <a:lumMod val="50000"/>
                  </a:schemeClr>
                </a:solidFill>
              </a:rPr>
              <a:t>pengembangan</a:t>
            </a:r>
            <a:r>
              <a:rPr lang="en-US" sz="1400" b="1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400" b="1" u="sng" dirty="0" err="1">
                <a:solidFill>
                  <a:schemeClr val="accent6">
                    <a:lumMod val="50000"/>
                  </a:schemeClr>
                </a:solidFill>
              </a:rPr>
              <a:t>dan</a:t>
            </a:r>
            <a:r>
              <a:rPr lang="en-US" sz="1400" b="1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400" b="1" u="sng" dirty="0" err="1">
                <a:solidFill>
                  <a:schemeClr val="accent6">
                    <a:lumMod val="50000"/>
                  </a:schemeClr>
                </a:solidFill>
              </a:rPr>
              <a:t>peningkatan</a:t>
            </a:r>
            <a:r>
              <a:rPr lang="en-US" sz="1400" b="1" u="sng" dirty="0">
                <a:solidFill>
                  <a:schemeClr val="accent6">
                    <a:lumMod val="50000"/>
                  </a:schemeClr>
                </a:solidFill>
              </a:rPr>
              <a:t> Sistem </a:t>
            </a:r>
          </a:p>
        </p:txBody>
      </p:sp>
      <p:grpSp>
        <p:nvGrpSpPr>
          <p:cNvPr id="13" name="Group 28674"/>
          <p:cNvGrpSpPr/>
          <p:nvPr/>
        </p:nvGrpSpPr>
        <p:grpSpPr>
          <a:xfrm>
            <a:off x="2044851" y="4612174"/>
            <a:ext cx="204853" cy="642163"/>
            <a:chOff x="2044851" y="4612174"/>
            <a:chExt cx="204853" cy="642163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2139550" y="4696751"/>
              <a:ext cx="0" cy="45720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2044851" y="5085184"/>
              <a:ext cx="189398" cy="16915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060306" y="4612174"/>
              <a:ext cx="189398" cy="16915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36"/>
          <p:cNvGrpSpPr/>
          <p:nvPr/>
        </p:nvGrpSpPr>
        <p:grpSpPr>
          <a:xfrm>
            <a:off x="315263" y="4585119"/>
            <a:ext cx="1682178" cy="708392"/>
            <a:chOff x="5313040" y="2579486"/>
            <a:chExt cx="606242" cy="420360"/>
          </a:xfrm>
        </p:grpSpPr>
        <p:sp>
          <p:nvSpPr>
            <p:cNvPr id="38" name="Pentagon 37"/>
            <p:cNvSpPr/>
            <p:nvPr/>
          </p:nvSpPr>
          <p:spPr>
            <a:xfrm>
              <a:off x="5324735" y="2579486"/>
              <a:ext cx="594547" cy="420360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/>
                <a:t>Pemberdayaan</a:t>
              </a:r>
              <a:r>
                <a:rPr lang="en-US" sz="1600" dirty="0"/>
                <a:t> </a:t>
              </a:r>
              <a:r>
                <a:rPr lang="en-US" sz="1600" dirty="0" err="1"/>
                <a:t>Karyawan</a:t>
              </a:r>
              <a:endParaRPr lang="en-US" sz="1600" dirty="0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63500" dist="101600" dir="5400000" sx="123000" sy="123000" rotWithShape="0">
                <a:srgbClr val="000000"/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Freeform 39"/>
            <p:cNvSpPr/>
            <p:nvPr/>
          </p:nvSpPr>
          <p:spPr>
            <a:xfrm>
              <a:off x="5334000" y="2607299"/>
              <a:ext cx="552996" cy="356753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9890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912"/>
                <a:gd name="connsiteX1" fmla="*/ 497980 w 566057"/>
                <a:gd name="connsiteY1" fmla="*/ 9953 h 360912"/>
                <a:gd name="connsiteX2" fmla="*/ 566057 w 566057"/>
                <a:gd name="connsiteY2" fmla="*/ 174171 h 360912"/>
                <a:gd name="connsiteX3" fmla="*/ 451057 w 566057"/>
                <a:gd name="connsiteY3" fmla="*/ 360912 h 360912"/>
                <a:gd name="connsiteX4" fmla="*/ 0 w 566057"/>
                <a:gd name="connsiteY4" fmla="*/ 359228 h 360912"/>
                <a:gd name="connsiteX0" fmla="*/ 21771 w 547224"/>
                <a:gd name="connsiteY0" fmla="*/ 0 h 360912"/>
                <a:gd name="connsiteX1" fmla="*/ 497980 w 547224"/>
                <a:gd name="connsiteY1" fmla="*/ 9953 h 360912"/>
                <a:gd name="connsiteX2" fmla="*/ 547224 w 547224"/>
                <a:gd name="connsiteY2" fmla="*/ 182441 h 360912"/>
                <a:gd name="connsiteX3" fmla="*/ 451057 w 547224"/>
                <a:gd name="connsiteY3" fmla="*/ 360912 h 360912"/>
                <a:gd name="connsiteX4" fmla="*/ 0 w 547224"/>
                <a:gd name="connsiteY4" fmla="*/ 359228 h 360912"/>
                <a:gd name="connsiteX0" fmla="*/ 21771 w 547224"/>
                <a:gd name="connsiteY0" fmla="*/ 6587 h 367499"/>
                <a:gd name="connsiteX1" fmla="*/ 455606 w 547224"/>
                <a:gd name="connsiteY1" fmla="*/ 0 h 367499"/>
                <a:gd name="connsiteX2" fmla="*/ 547224 w 547224"/>
                <a:gd name="connsiteY2" fmla="*/ 189028 h 367499"/>
                <a:gd name="connsiteX3" fmla="*/ 451057 w 547224"/>
                <a:gd name="connsiteY3" fmla="*/ 367499 h 367499"/>
                <a:gd name="connsiteX4" fmla="*/ 0 w 547224"/>
                <a:gd name="connsiteY4" fmla="*/ 365815 h 367499"/>
                <a:gd name="connsiteX0" fmla="*/ 21771 w 547224"/>
                <a:gd name="connsiteY0" fmla="*/ 6587 h 365815"/>
                <a:gd name="connsiteX1" fmla="*/ 455606 w 547224"/>
                <a:gd name="connsiteY1" fmla="*/ 0 h 365815"/>
                <a:gd name="connsiteX2" fmla="*/ 547224 w 547224"/>
                <a:gd name="connsiteY2" fmla="*/ 189028 h 365815"/>
                <a:gd name="connsiteX3" fmla="*/ 465182 w 547224"/>
                <a:gd name="connsiteY3" fmla="*/ 359229 h 365815"/>
                <a:gd name="connsiteX4" fmla="*/ 0 w 547224"/>
                <a:gd name="connsiteY4" fmla="*/ 365815 h 365815"/>
                <a:gd name="connsiteX0" fmla="*/ 21771 w 571374"/>
                <a:gd name="connsiteY0" fmla="*/ 6587 h 365815"/>
                <a:gd name="connsiteX1" fmla="*/ 455606 w 571374"/>
                <a:gd name="connsiteY1" fmla="*/ 0 h 365815"/>
                <a:gd name="connsiteX2" fmla="*/ 571374 w 571374"/>
                <a:gd name="connsiteY2" fmla="*/ 195652 h 365815"/>
                <a:gd name="connsiteX3" fmla="*/ 465182 w 571374"/>
                <a:gd name="connsiteY3" fmla="*/ 359229 h 365815"/>
                <a:gd name="connsiteX4" fmla="*/ 0 w 571374"/>
                <a:gd name="connsiteY4" fmla="*/ 365815 h 365815"/>
                <a:gd name="connsiteX0" fmla="*/ 21771 w 567349"/>
                <a:gd name="connsiteY0" fmla="*/ 6587 h 365815"/>
                <a:gd name="connsiteX1" fmla="*/ 455606 w 567349"/>
                <a:gd name="connsiteY1" fmla="*/ 0 h 365815"/>
                <a:gd name="connsiteX2" fmla="*/ 567349 w 567349"/>
                <a:gd name="connsiteY2" fmla="*/ 175781 h 365815"/>
                <a:gd name="connsiteX3" fmla="*/ 465182 w 567349"/>
                <a:gd name="connsiteY3" fmla="*/ 359229 h 365815"/>
                <a:gd name="connsiteX4" fmla="*/ 0 w 567349"/>
                <a:gd name="connsiteY4" fmla="*/ 365815 h 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349" h="365815">
                  <a:moveTo>
                    <a:pt x="21771" y="6587"/>
                  </a:moveTo>
                  <a:lnTo>
                    <a:pt x="455606" y="0"/>
                  </a:lnTo>
                  <a:lnTo>
                    <a:pt x="567349" y="175781"/>
                  </a:lnTo>
                  <a:lnTo>
                    <a:pt x="465182" y="359229"/>
                  </a:lnTo>
                  <a:lnTo>
                    <a:pt x="0" y="365815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40"/>
          <p:cNvGrpSpPr/>
          <p:nvPr/>
        </p:nvGrpSpPr>
        <p:grpSpPr>
          <a:xfrm>
            <a:off x="331488" y="5671480"/>
            <a:ext cx="1682178" cy="708392"/>
            <a:chOff x="5313040" y="2579486"/>
            <a:chExt cx="606242" cy="420360"/>
          </a:xfrm>
        </p:grpSpPr>
        <p:sp>
          <p:nvSpPr>
            <p:cNvPr id="42" name="Pentagon 41"/>
            <p:cNvSpPr/>
            <p:nvPr/>
          </p:nvSpPr>
          <p:spPr>
            <a:xfrm>
              <a:off x="5324735" y="2579486"/>
              <a:ext cx="594547" cy="420360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/>
                <a:t>Evaluasi</a:t>
              </a:r>
              <a:r>
                <a:rPr lang="en-US" sz="1600" dirty="0"/>
                <a:t> </a:t>
              </a:r>
              <a:r>
                <a:rPr lang="en-US" sz="1600" dirty="0" err="1"/>
                <a:t>hasil</a:t>
              </a:r>
              <a:r>
                <a:rPr lang="en-US" sz="1600" dirty="0"/>
                <a:t>  </a:t>
              </a: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63500" dist="101600" dir="5400000" sx="123000" sy="123000" rotWithShape="0">
                <a:srgbClr val="000000"/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Freeform 43"/>
            <p:cNvSpPr/>
            <p:nvPr/>
          </p:nvSpPr>
          <p:spPr>
            <a:xfrm>
              <a:off x="5334000" y="2607299"/>
              <a:ext cx="552996" cy="356753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9890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912"/>
                <a:gd name="connsiteX1" fmla="*/ 497980 w 566057"/>
                <a:gd name="connsiteY1" fmla="*/ 9953 h 360912"/>
                <a:gd name="connsiteX2" fmla="*/ 566057 w 566057"/>
                <a:gd name="connsiteY2" fmla="*/ 174171 h 360912"/>
                <a:gd name="connsiteX3" fmla="*/ 451057 w 566057"/>
                <a:gd name="connsiteY3" fmla="*/ 360912 h 360912"/>
                <a:gd name="connsiteX4" fmla="*/ 0 w 566057"/>
                <a:gd name="connsiteY4" fmla="*/ 359228 h 360912"/>
                <a:gd name="connsiteX0" fmla="*/ 21771 w 547224"/>
                <a:gd name="connsiteY0" fmla="*/ 0 h 360912"/>
                <a:gd name="connsiteX1" fmla="*/ 497980 w 547224"/>
                <a:gd name="connsiteY1" fmla="*/ 9953 h 360912"/>
                <a:gd name="connsiteX2" fmla="*/ 547224 w 547224"/>
                <a:gd name="connsiteY2" fmla="*/ 182441 h 360912"/>
                <a:gd name="connsiteX3" fmla="*/ 451057 w 547224"/>
                <a:gd name="connsiteY3" fmla="*/ 360912 h 360912"/>
                <a:gd name="connsiteX4" fmla="*/ 0 w 547224"/>
                <a:gd name="connsiteY4" fmla="*/ 359228 h 360912"/>
                <a:gd name="connsiteX0" fmla="*/ 21771 w 547224"/>
                <a:gd name="connsiteY0" fmla="*/ 6587 h 367499"/>
                <a:gd name="connsiteX1" fmla="*/ 455606 w 547224"/>
                <a:gd name="connsiteY1" fmla="*/ 0 h 367499"/>
                <a:gd name="connsiteX2" fmla="*/ 547224 w 547224"/>
                <a:gd name="connsiteY2" fmla="*/ 189028 h 367499"/>
                <a:gd name="connsiteX3" fmla="*/ 451057 w 547224"/>
                <a:gd name="connsiteY3" fmla="*/ 367499 h 367499"/>
                <a:gd name="connsiteX4" fmla="*/ 0 w 547224"/>
                <a:gd name="connsiteY4" fmla="*/ 365815 h 367499"/>
                <a:gd name="connsiteX0" fmla="*/ 21771 w 547224"/>
                <a:gd name="connsiteY0" fmla="*/ 6587 h 365815"/>
                <a:gd name="connsiteX1" fmla="*/ 455606 w 547224"/>
                <a:gd name="connsiteY1" fmla="*/ 0 h 365815"/>
                <a:gd name="connsiteX2" fmla="*/ 547224 w 547224"/>
                <a:gd name="connsiteY2" fmla="*/ 189028 h 365815"/>
                <a:gd name="connsiteX3" fmla="*/ 465182 w 547224"/>
                <a:gd name="connsiteY3" fmla="*/ 359229 h 365815"/>
                <a:gd name="connsiteX4" fmla="*/ 0 w 547224"/>
                <a:gd name="connsiteY4" fmla="*/ 365815 h 365815"/>
                <a:gd name="connsiteX0" fmla="*/ 21771 w 571374"/>
                <a:gd name="connsiteY0" fmla="*/ 6587 h 365815"/>
                <a:gd name="connsiteX1" fmla="*/ 455606 w 571374"/>
                <a:gd name="connsiteY1" fmla="*/ 0 h 365815"/>
                <a:gd name="connsiteX2" fmla="*/ 571374 w 571374"/>
                <a:gd name="connsiteY2" fmla="*/ 195652 h 365815"/>
                <a:gd name="connsiteX3" fmla="*/ 465182 w 571374"/>
                <a:gd name="connsiteY3" fmla="*/ 359229 h 365815"/>
                <a:gd name="connsiteX4" fmla="*/ 0 w 571374"/>
                <a:gd name="connsiteY4" fmla="*/ 365815 h 365815"/>
                <a:gd name="connsiteX0" fmla="*/ 21771 w 567349"/>
                <a:gd name="connsiteY0" fmla="*/ 6587 h 365815"/>
                <a:gd name="connsiteX1" fmla="*/ 455606 w 567349"/>
                <a:gd name="connsiteY1" fmla="*/ 0 h 365815"/>
                <a:gd name="connsiteX2" fmla="*/ 567349 w 567349"/>
                <a:gd name="connsiteY2" fmla="*/ 175781 h 365815"/>
                <a:gd name="connsiteX3" fmla="*/ 465182 w 567349"/>
                <a:gd name="connsiteY3" fmla="*/ 359229 h 365815"/>
                <a:gd name="connsiteX4" fmla="*/ 0 w 567349"/>
                <a:gd name="connsiteY4" fmla="*/ 365815 h 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349" h="365815">
                  <a:moveTo>
                    <a:pt x="21771" y="6587"/>
                  </a:moveTo>
                  <a:lnTo>
                    <a:pt x="455606" y="0"/>
                  </a:lnTo>
                  <a:lnTo>
                    <a:pt x="567349" y="175781"/>
                  </a:lnTo>
                  <a:lnTo>
                    <a:pt x="465182" y="359229"/>
                  </a:lnTo>
                  <a:lnTo>
                    <a:pt x="0" y="365815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72" name="Group 28676"/>
          <p:cNvGrpSpPr/>
          <p:nvPr/>
        </p:nvGrpSpPr>
        <p:grpSpPr>
          <a:xfrm>
            <a:off x="2071109" y="5692780"/>
            <a:ext cx="189398" cy="640080"/>
            <a:chOff x="2071109" y="5692780"/>
            <a:chExt cx="189398" cy="64008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150353" y="5692780"/>
              <a:ext cx="0" cy="64008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2071109" y="5924143"/>
              <a:ext cx="189398" cy="16915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360712" y="5832324"/>
            <a:ext cx="7315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33363" indent="-233363"/>
            <a:r>
              <a:rPr lang="en-US" sz="1500" u="sng" dirty="0" err="1">
                <a:solidFill>
                  <a:schemeClr val="accent1">
                    <a:lumMod val="75000"/>
                  </a:schemeClr>
                </a:solidFill>
              </a:rPr>
              <a:t>Evaluasi</a:t>
            </a:r>
            <a:r>
              <a:rPr lang="en-US" sz="1500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500" u="sng" dirty="0" err="1">
                <a:solidFill>
                  <a:schemeClr val="accent1">
                    <a:lumMod val="75000"/>
                  </a:schemeClr>
                </a:solidFill>
              </a:rPr>
              <a:t>efektifitas</a:t>
            </a:r>
            <a:r>
              <a:rPr lang="en-US" sz="1500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500" u="sng" dirty="0" err="1">
                <a:solidFill>
                  <a:schemeClr val="accent1">
                    <a:lumMod val="75000"/>
                  </a:schemeClr>
                </a:solidFill>
              </a:rPr>
              <a:t>sistem</a:t>
            </a:r>
            <a:r>
              <a:rPr lang="en-US" sz="1500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500" u="sng" dirty="0" err="1">
                <a:solidFill>
                  <a:schemeClr val="accent1">
                    <a:lumMod val="75000"/>
                  </a:schemeClr>
                </a:solidFill>
              </a:rPr>
              <a:t>terhadap</a:t>
            </a:r>
            <a:r>
              <a:rPr lang="en-US" sz="1500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500" u="sng" dirty="0" err="1">
                <a:solidFill>
                  <a:schemeClr val="accent1">
                    <a:lumMod val="75000"/>
                  </a:schemeClr>
                </a:solidFill>
              </a:rPr>
              <a:t>pencapaian</a:t>
            </a:r>
            <a:r>
              <a:rPr lang="en-US" sz="1500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500" u="sng" dirty="0" err="1">
                <a:solidFill>
                  <a:schemeClr val="accent1">
                    <a:lumMod val="75000"/>
                  </a:schemeClr>
                </a:solidFill>
              </a:rPr>
              <a:t>Kinerja</a:t>
            </a:r>
            <a:r>
              <a:rPr lang="en-US" sz="1500" u="sng" dirty="0">
                <a:solidFill>
                  <a:schemeClr val="accent1">
                    <a:lumMod val="75000"/>
                  </a:schemeClr>
                </a:solidFill>
              </a:rPr>
              <a:t> Perusahaan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920552" y="1034733"/>
            <a:ext cx="63367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678" name="Picture 6" descr="http://northernmichigansports.weebly.com/uploads/2/3/8/2/23824740/5143891_or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59" y="-67645"/>
            <a:ext cx="2265052" cy="155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xmlns="" id="{C464C16F-BEF9-45B7-9336-6187091B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877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/>
      <p:bldP spid="35" grpId="0" animBg="1"/>
      <p:bldP spid="4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552" y="-17703"/>
            <a:ext cx="6291808" cy="914400"/>
          </a:xfrm>
        </p:spPr>
        <p:txBody>
          <a:bodyPr>
            <a:noAutofit/>
          </a:bodyPr>
          <a:lstStyle/>
          <a:p>
            <a:r>
              <a:rPr lang="en-US" sz="3200" dirty="0" err="1"/>
              <a:t>Kepemimpinan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Komitmen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216696" y="620688"/>
            <a:ext cx="572437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Leader </a:t>
            </a:r>
            <a:r>
              <a:rPr lang="en-US" sz="1600" dirty="0">
                <a:sym typeface="Wingdings" pitchFamily="2" charset="2"/>
              </a:rPr>
              <a:t> Coach, </a:t>
            </a:r>
            <a:r>
              <a:rPr lang="en-US" sz="1600" dirty="0" err="1">
                <a:sym typeface="Wingdings" pitchFamily="2" charset="2"/>
              </a:rPr>
              <a:t>Membawa</a:t>
            </a:r>
            <a:r>
              <a:rPr lang="en-US" sz="1600" dirty="0">
                <a:sym typeface="Wingdings" pitchFamily="2" charset="2"/>
              </a:rPr>
              <a:t> team </a:t>
            </a:r>
            <a:r>
              <a:rPr lang="en-US" sz="1600" dirty="0" err="1">
                <a:sym typeface="Wingdings" pitchFamily="2" charset="2"/>
              </a:rPr>
              <a:t>mencapai</a:t>
            </a:r>
            <a:r>
              <a:rPr lang="en-US" sz="1600" dirty="0">
                <a:sym typeface="Wingdings" pitchFamily="2" charset="2"/>
              </a:rPr>
              <a:t> Goals 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152400" y="1619703"/>
            <a:ext cx="3200400" cy="33239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1500" dirty="0"/>
              <a:t>Customer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hukum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peraturan</a:t>
            </a:r>
            <a:r>
              <a:rPr lang="en-US" sz="1500" dirty="0"/>
              <a:t> yang </a:t>
            </a:r>
            <a:r>
              <a:rPr lang="en-US" sz="1500" dirty="0" err="1"/>
              <a:t>berlaku</a:t>
            </a:r>
            <a:r>
              <a:rPr lang="en-US" sz="1500" dirty="0"/>
              <a:t> </a:t>
            </a:r>
            <a:r>
              <a:rPr lang="en-US" sz="1500" dirty="0" err="1"/>
              <a:t>ditetapkan</a:t>
            </a:r>
            <a:r>
              <a:rPr lang="en-US" sz="1500" dirty="0"/>
              <a:t>, </a:t>
            </a:r>
            <a:r>
              <a:rPr lang="en-US" sz="1500" dirty="0" err="1"/>
              <a:t>dipahami</a:t>
            </a:r>
            <a:r>
              <a:rPr lang="en-US" sz="1500" dirty="0"/>
              <a:t>,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dipenuhi</a:t>
            </a:r>
            <a:endParaRPr lang="en-US" sz="15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500" b="1" u="sng" dirty="0" err="1"/>
              <a:t>Resiko</a:t>
            </a:r>
            <a:r>
              <a:rPr lang="en-US" sz="1500" b="1" u="sng" dirty="0"/>
              <a:t> </a:t>
            </a:r>
            <a:r>
              <a:rPr lang="en-US" sz="1500" b="1" u="sng" dirty="0" err="1"/>
              <a:t>dan</a:t>
            </a:r>
            <a:r>
              <a:rPr lang="en-US" sz="1500" b="1" u="sng" dirty="0"/>
              <a:t> </a:t>
            </a:r>
            <a:r>
              <a:rPr lang="en-US" sz="1500" b="1" u="sng" dirty="0" err="1"/>
              <a:t>peluang</a:t>
            </a:r>
            <a:r>
              <a:rPr lang="en-US" sz="1500" b="1" u="sng" dirty="0"/>
              <a:t> yang </a:t>
            </a:r>
            <a:r>
              <a:rPr lang="en-US" sz="1500" b="1" u="sng" dirty="0" err="1"/>
              <a:t>berpengaruh</a:t>
            </a:r>
            <a:r>
              <a:rPr lang="en-US" sz="1500" b="1" u="sng" dirty="0"/>
              <a:t> </a:t>
            </a:r>
            <a:r>
              <a:rPr lang="en-US" sz="1500" b="1" u="sng" dirty="0" err="1"/>
              <a:t>pada</a:t>
            </a:r>
            <a:r>
              <a:rPr lang="en-US" sz="1500" b="1" u="sng" dirty="0"/>
              <a:t> </a:t>
            </a:r>
            <a:r>
              <a:rPr lang="en-US" sz="1500" b="1" u="sng" dirty="0" err="1"/>
              <a:t>kesesuaian</a:t>
            </a:r>
            <a:r>
              <a:rPr lang="en-US" sz="1500" b="1" u="sng" dirty="0"/>
              <a:t> </a:t>
            </a:r>
            <a:r>
              <a:rPr lang="en-US" sz="1500" b="1" u="sng" dirty="0" err="1"/>
              <a:t>produk</a:t>
            </a:r>
            <a:r>
              <a:rPr lang="en-US" sz="1500" b="1" u="sng" dirty="0"/>
              <a:t> </a:t>
            </a:r>
            <a:r>
              <a:rPr lang="en-US" sz="1500" b="1" u="sng" dirty="0" err="1"/>
              <a:t>dan</a:t>
            </a:r>
            <a:r>
              <a:rPr lang="en-US" sz="1500" b="1" u="sng" dirty="0"/>
              <a:t> </a:t>
            </a:r>
            <a:r>
              <a:rPr lang="en-US" sz="1500" b="1" u="sng" dirty="0" err="1"/>
              <a:t>servis</a:t>
            </a:r>
            <a:r>
              <a:rPr lang="en-US" sz="1500" b="1" u="sng" dirty="0"/>
              <a:t> </a:t>
            </a:r>
            <a:r>
              <a:rPr lang="en-US" sz="1500" b="1" u="sng" dirty="0" err="1"/>
              <a:t>dan</a:t>
            </a:r>
            <a:r>
              <a:rPr lang="en-US" sz="1500" b="1" u="sng" dirty="0"/>
              <a:t> </a:t>
            </a:r>
            <a:r>
              <a:rPr lang="en-US" sz="1500" b="1" u="sng" dirty="0" err="1"/>
              <a:t>kemampuan</a:t>
            </a:r>
            <a:r>
              <a:rPr lang="en-US" sz="1500" b="1" u="sng" dirty="0"/>
              <a:t> </a:t>
            </a:r>
            <a:r>
              <a:rPr lang="en-US" sz="1500" b="1" u="sng" dirty="0" err="1"/>
              <a:t>untuk</a:t>
            </a:r>
            <a:r>
              <a:rPr lang="en-US" sz="1500" b="1" u="sng" dirty="0"/>
              <a:t> </a:t>
            </a:r>
            <a:r>
              <a:rPr lang="en-US" sz="1500" b="1" u="sng" dirty="0" err="1"/>
              <a:t>meningkatkan</a:t>
            </a:r>
            <a:r>
              <a:rPr lang="en-US" sz="1500" b="1" u="sng" dirty="0"/>
              <a:t> </a:t>
            </a:r>
            <a:r>
              <a:rPr lang="en-US" sz="1500" b="1" u="sng" dirty="0" err="1"/>
              <a:t>kepuasan</a:t>
            </a:r>
            <a:r>
              <a:rPr lang="en-US" sz="1500" b="1" u="sng" dirty="0"/>
              <a:t> </a:t>
            </a:r>
            <a:r>
              <a:rPr lang="en-US" sz="1500" b="1" u="sng" dirty="0" err="1"/>
              <a:t>pelanggan</a:t>
            </a:r>
            <a:r>
              <a:rPr lang="en-US" sz="1500" b="1" u="sng" dirty="0"/>
              <a:t> </a:t>
            </a:r>
            <a:r>
              <a:rPr lang="en-US" sz="1500" b="1" u="sng" dirty="0" err="1"/>
              <a:t>di</a:t>
            </a:r>
            <a:r>
              <a:rPr lang="en-US" sz="1500" b="1" u="sng" dirty="0"/>
              <a:t> </a:t>
            </a:r>
            <a:r>
              <a:rPr lang="en-US" sz="1500" b="1" u="sng" dirty="0" err="1"/>
              <a:t>tetapkan</a:t>
            </a:r>
            <a:r>
              <a:rPr lang="en-US" sz="1500" b="1" u="sng" dirty="0"/>
              <a:t> </a:t>
            </a:r>
            <a:r>
              <a:rPr lang="en-US" sz="1500" b="1" u="sng" dirty="0" err="1"/>
              <a:t>dan</a:t>
            </a:r>
            <a:r>
              <a:rPr lang="en-US" sz="1500" b="1" u="sng" dirty="0"/>
              <a:t> </a:t>
            </a:r>
            <a:r>
              <a:rPr lang="en-US" sz="1500" b="1" u="sng" dirty="0" err="1"/>
              <a:t>di</a:t>
            </a:r>
            <a:r>
              <a:rPr lang="en-US" sz="1500" b="1" u="sng" dirty="0"/>
              <a:t> </a:t>
            </a:r>
            <a:r>
              <a:rPr lang="en-US" sz="1500" b="1" u="sng" dirty="0" err="1"/>
              <a:t>bahas</a:t>
            </a:r>
            <a:r>
              <a:rPr lang="en-US" sz="1500" b="1" u="sng" dirty="0"/>
              <a:t> *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id-ID" sz="1500" dirty="0"/>
              <a:t>Fokus pada peningkatan kepuasan pelanggan dipertahankan</a:t>
            </a:r>
            <a:endParaRPr lang="en-US" sz="15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0" y="1829058"/>
            <a:ext cx="2590800" cy="28623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Sejalan</a:t>
            </a:r>
            <a:r>
              <a:rPr lang="en-US" sz="1500" dirty="0"/>
              <a:t> </a:t>
            </a:r>
            <a:r>
              <a:rPr lang="en-US" sz="1500" dirty="0" err="1"/>
              <a:t>dengan</a:t>
            </a:r>
            <a:r>
              <a:rPr lang="en-US" sz="1500" dirty="0"/>
              <a:t> </a:t>
            </a:r>
            <a:r>
              <a:rPr lang="en-US" sz="1500" dirty="0" err="1"/>
              <a:t>tujuan</a:t>
            </a:r>
            <a:r>
              <a:rPr lang="en-US" sz="1500" dirty="0"/>
              <a:t> </a:t>
            </a:r>
            <a:r>
              <a:rPr lang="en-US" sz="1500" dirty="0" err="1"/>
              <a:t>organisasi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mendukung</a:t>
            </a:r>
            <a:r>
              <a:rPr lang="en-US" sz="1500" dirty="0"/>
              <a:t> </a:t>
            </a:r>
            <a:r>
              <a:rPr lang="en-US" sz="1500" dirty="0" err="1"/>
              <a:t>arahan</a:t>
            </a:r>
            <a:r>
              <a:rPr lang="en-US" sz="1500" dirty="0"/>
              <a:t> </a:t>
            </a:r>
            <a:r>
              <a:rPr lang="en-US" sz="1500" dirty="0" err="1"/>
              <a:t>strategi</a:t>
            </a:r>
            <a:r>
              <a:rPr lang="en-US" sz="1500" dirty="0"/>
              <a:t> 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Kerangka</a:t>
            </a:r>
            <a:r>
              <a:rPr lang="en-US" sz="1500" dirty="0"/>
              <a:t> </a:t>
            </a:r>
            <a:r>
              <a:rPr lang="en-US" sz="1500" dirty="0" err="1"/>
              <a:t>kerja</a:t>
            </a:r>
            <a:r>
              <a:rPr lang="en-US" sz="1500" dirty="0"/>
              <a:t> </a:t>
            </a:r>
            <a:r>
              <a:rPr lang="en-US" sz="1500" dirty="0" err="1"/>
              <a:t>untuk</a:t>
            </a:r>
            <a:r>
              <a:rPr lang="en-US" sz="1500" dirty="0"/>
              <a:t> </a:t>
            </a:r>
            <a:r>
              <a:rPr lang="en-US" sz="1500" dirty="0" err="1"/>
              <a:t>menetapkan</a:t>
            </a:r>
            <a:r>
              <a:rPr lang="en-US" sz="1500" dirty="0"/>
              <a:t> </a:t>
            </a:r>
            <a:r>
              <a:rPr lang="en-US" sz="1500" dirty="0" err="1"/>
              <a:t>sasaran</a:t>
            </a:r>
            <a:r>
              <a:rPr lang="en-US" sz="1500" dirty="0"/>
              <a:t> </a:t>
            </a:r>
            <a:r>
              <a:rPr lang="en-US" sz="1500" dirty="0" err="1"/>
              <a:t>mutu</a:t>
            </a:r>
            <a:endParaRPr lang="en-US" sz="15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Termasuk</a:t>
            </a:r>
            <a:r>
              <a:rPr lang="en-US" sz="1500" dirty="0"/>
              <a:t> </a:t>
            </a:r>
            <a:r>
              <a:rPr lang="en-US" sz="1500" dirty="0" err="1"/>
              <a:t>komitmen</a:t>
            </a:r>
            <a:r>
              <a:rPr lang="en-US" sz="1500" dirty="0"/>
              <a:t> </a:t>
            </a:r>
            <a:r>
              <a:rPr lang="en-US" sz="1500" dirty="0" err="1"/>
              <a:t>untuk</a:t>
            </a:r>
            <a:r>
              <a:rPr lang="en-US" sz="1500" dirty="0"/>
              <a:t> </a:t>
            </a:r>
            <a:r>
              <a:rPr lang="en-US" sz="1500" dirty="0" err="1"/>
              <a:t>memenuhi</a:t>
            </a:r>
            <a:r>
              <a:rPr lang="en-US" sz="1500" dirty="0"/>
              <a:t> </a:t>
            </a:r>
            <a:r>
              <a:rPr lang="en-US" sz="1500" dirty="0" err="1"/>
              <a:t>persyaratan</a:t>
            </a:r>
            <a:r>
              <a:rPr lang="en-US" sz="1500" dirty="0"/>
              <a:t> yang </a:t>
            </a:r>
            <a:r>
              <a:rPr lang="en-US" sz="1500" dirty="0" err="1"/>
              <a:t>berlaku</a:t>
            </a:r>
            <a:endParaRPr lang="en-US" sz="15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Termasuk</a:t>
            </a:r>
            <a:r>
              <a:rPr lang="en-US" sz="1500" dirty="0"/>
              <a:t> </a:t>
            </a:r>
            <a:r>
              <a:rPr lang="en-US" sz="1500" dirty="0" err="1"/>
              <a:t>komitmen</a:t>
            </a:r>
            <a:r>
              <a:rPr lang="en-US" sz="1500" dirty="0"/>
              <a:t> </a:t>
            </a:r>
            <a:r>
              <a:rPr lang="en-US" sz="1500" dirty="0" err="1"/>
              <a:t>untuk</a:t>
            </a:r>
            <a:r>
              <a:rPr lang="en-US" sz="1500" dirty="0"/>
              <a:t> </a:t>
            </a:r>
            <a:r>
              <a:rPr lang="en-US" sz="1500" dirty="0" err="1"/>
              <a:t>terus</a:t>
            </a:r>
            <a:r>
              <a:rPr lang="en-US" sz="1500" dirty="0"/>
              <a:t> </a:t>
            </a:r>
            <a:r>
              <a:rPr lang="en-US" sz="1500" dirty="0" err="1"/>
              <a:t>meningkatkan</a:t>
            </a:r>
            <a:r>
              <a:rPr lang="en-US" sz="1500" dirty="0"/>
              <a:t> SMM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95018" y="5509681"/>
            <a:ext cx="4624782" cy="1015663"/>
          </a:xfrm>
          <a:prstGeom prst="rect">
            <a:avLst/>
          </a:prstGeom>
          <a:solidFill>
            <a:srgbClr val="CCCCFF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Tersedia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dijaga</a:t>
            </a:r>
            <a:r>
              <a:rPr lang="en-US" sz="1500" dirty="0"/>
              <a:t> </a:t>
            </a:r>
            <a:r>
              <a:rPr lang="en-US" sz="1500" dirty="0" err="1"/>
              <a:t>sebagai</a:t>
            </a:r>
            <a:r>
              <a:rPr lang="en-US" sz="1500" dirty="0"/>
              <a:t> “</a:t>
            </a:r>
            <a:r>
              <a:rPr lang="en-US" sz="1500" dirty="0" err="1"/>
              <a:t>Informasi</a:t>
            </a:r>
            <a:r>
              <a:rPr lang="en-US" sz="1500" dirty="0"/>
              <a:t> yang </a:t>
            </a:r>
            <a:r>
              <a:rPr lang="en-US" sz="1500" dirty="0" err="1"/>
              <a:t>terdokumentasi</a:t>
            </a:r>
            <a:r>
              <a:rPr lang="en-US" sz="1500" dirty="0"/>
              <a:t>/ Documented Information”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Dikomunikasikan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dimengerti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diterapkan</a:t>
            </a:r>
            <a:r>
              <a:rPr lang="en-US" sz="1500" dirty="0"/>
              <a:t>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Tersedia</a:t>
            </a:r>
            <a:r>
              <a:rPr lang="en-US" sz="1500" dirty="0"/>
              <a:t> </a:t>
            </a:r>
            <a:r>
              <a:rPr lang="en-US" sz="1500" dirty="0" err="1"/>
              <a:t>untuk</a:t>
            </a:r>
            <a:r>
              <a:rPr lang="en-US" sz="1500" dirty="0"/>
              <a:t> </a:t>
            </a:r>
            <a:r>
              <a:rPr lang="en-US" sz="1500" dirty="0" err="1"/>
              <a:t>pihak</a:t>
            </a:r>
            <a:r>
              <a:rPr lang="en-US" sz="1500" dirty="0"/>
              <a:t> </a:t>
            </a:r>
            <a:r>
              <a:rPr lang="en-US" sz="1500" dirty="0" err="1"/>
              <a:t>terkait</a:t>
            </a:r>
            <a:r>
              <a:rPr lang="en-US" sz="15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0" y="1830622"/>
            <a:ext cx="3657600" cy="30931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 err="1"/>
              <a:t>Menugaskan</a:t>
            </a:r>
            <a:r>
              <a:rPr lang="en-US" sz="1500" dirty="0"/>
              <a:t> </a:t>
            </a:r>
            <a:r>
              <a:rPr lang="en-US" sz="1500" dirty="0" err="1"/>
              <a:t>tanggung</a:t>
            </a:r>
            <a:r>
              <a:rPr lang="en-US" sz="1500" dirty="0"/>
              <a:t> </a:t>
            </a:r>
            <a:r>
              <a:rPr lang="en-US" sz="1500" dirty="0" err="1"/>
              <a:t>jawab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wewenang</a:t>
            </a:r>
            <a:r>
              <a:rPr lang="en-US" sz="1500" dirty="0"/>
              <a:t> </a:t>
            </a:r>
            <a:r>
              <a:rPr lang="en-US" sz="1500" dirty="0" err="1"/>
              <a:t>untuk</a:t>
            </a:r>
            <a:endParaRPr lang="en-US" sz="15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/>
              <a:t> </a:t>
            </a:r>
            <a:r>
              <a:rPr lang="en-US" sz="1500" dirty="0" err="1"/>
              <a:t>Menjamin</a:t>
            </a:r>
            <a:r>
              <a:rPr lang="en-US" sz="1500" dirty="0"/>
              <a:t> SMM </a:t>
            </a:r>
            <a:r>
              <a:rPr lang="en-US" sz="1500" dirty="0" err="1"/>
              <a:t>sesuai</a:t>
            </a:r>
            <a:r>
              <a:rPr lang="en-US" sz="1500" dirty="0"/>
              <a:t> </a:t>
            </a:r>
            <a:r>
              <a:rPr lang="en-US" sz="1500" dirty="0" err="1"/>
              <a:t>persyaratan</a:t>
            </a:r>
            <a:r>
              <a:rPr lang="en-US" sz="1500" dirty="0"/>
              <a:t> ISO 9001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Menjamin</a:t>
            </a:r>
            <a:r>
              <a:rPr lang="en-US" sz="1500" dirty="0"/>
              <a:t> </a:t>
            </a:r>
            <a:r>
              <a:rPr lang="en-US" sz="1500" dirty="0" err="1"/>
              <a:t>proses</a:t>
            </a:r>
            <a:r>
              <a:rPr lang="en-US" sz="1500" dirty="0"/>
              <a:t> </a:t>
            </a:r>
            <a:r>
              <a:rPr lang="en-US" sz="1500" dirty="0" err="1"/>
              <a:t>dapat</a:t>
            </a:r>
            <a:r>
              <a:rPr lang="en-US" sz="1500" dirty="0"/>
              <a:t> </a:t>
            </a:r>
            <a:r>
              <a:rPr lang="en-US" sz="1500" dirty="0" err="1"/>
              <a:t>menghasilkan</a:t>
            </a:r>
            <a:r>
              <a:rPr lang="en-US" sz="1500" dirty="0"/>
              <a:t> output yang </a:t>
            </a:r>
            <a:r>
              <a:rPr lang="en-US" sz="1500" dirty="0" err="1"/>
              <a:t>diharapkan</a:t>
            </a:r>
            <a:endParaRPr lang="en-US" sz="15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Melaporkan</a:t>
            </a:r>
            <a:r>
              <a:rPr lang="en-US" sz="1500" dirty="0"/>
              <a:t> </a:t>
            </a:r>
            <a:r>
              <a:rPr lang="en-US" sz="1500" dirty="0" err="1"/>
              <a:t>kinerja</a:t>
            </a:r>
            <a:r>
              <a:rPr lang="en-US" sz="1500" dirty="0"/>
              <a:t> SMM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peluang</a:t>
            </a:r>
            <a:r>
              <a:rPr lang="en-US" sz="1500" dirty="0"/>
              <a:t> improvement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Menjamin</a:t>
            </a:r>
            <a:r>
              <a:rPr lang="en-US" sz="1500" dirty="0"/>
              <a:t> </a:t>
            </a:r>
            <a:r>
              <a:rPr lang="en-US" sz="1500" dirty="0" err="1"/>
              <a:t>adanya</a:t>
            </a:r>
            <a:r>
              <a:rPr lang="en-US" sz="1500" dirty="0"/>
              <a:t> </a:t>
            </a:r>
            <a:r>
              <a:rPr lang="en-US" sz="1500" dirty="0" err="1"/>
              <a:t>promosi</a:t>
            </a:r>
            <a:r>
              <a:rPr lang="en-US" sz="1500" dirty="0"/>
              <a:t> </a:t>
            </a:r>
            <a:r>
              <a:rPr lang="en-US" sz="1500" dirty="0" err="1"/>
              <a:t>terkait</a:t>
            </a:r>
            <a:r>
              <a:rPr lang="en-US" sz="1500" dirty="0"/>
              <a:t> </a:t>
            </a:r>
            <a:r>
              <a:rPr lang="en-US" sz="1500" dirty="0" err="1"/>
              <a:t>fokus</a:t>
            </a:r>
            <a:r>
              <a:rPr lang="en-US" sz="1500" dirty="0"/>
              <a:t> </a:t>
            </a:r>
            <a:r>
              <a:rPr lang="en-US" sz="1500" dirty="0" err="1"/>
              <a:t>kepada</a:t>
            </a:r>
            <a:r>
              <a:rPr lang="en-US" sz="1500" dirty="0"/>
              <a:t> Customer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Menjamin</a:t>
            </a:r>
            <a:r>
              <a:rPr lang="en-US" sz="1500" dirty="0"/>
              <a:t> </a:t>
            </a:r>
            <a:r>
              <a:rPr lang="en-US" sz="1500" dirty="0" err="1"/>
              <a:t>integritas</a:t>
            </a:r>
            <a:r>
              <a:rPr lang="en-US" sz="1500" dirty="0"/>
              <a:t> </a:t>
            </a:r>
            <a:r>
              <a:rPr lang="en-US" sz="1500" dirty="0" err="1"/>
              <a:t>sistem</a:t>
            </a:r>
            <a:r>
              <a:rPr lang="en-US" sz="1500" dirty="0"/>
              <a:t> </a:t>
            </a:r>
            <a:r>
              <a:rPr lang="en-US" sz="1500" dirty="0" err="1"/>
              <a:t>terjaga</a:t>
            </a:r>
            <a:r>
              <a:rPr lang="en-US" sz="1500" dirty="0"/>
              <a:t> </a:t>
            </a:r>
            <a:r>
              <a:rPr lang="en-US" sz="1500" dirty="0" err="1"/>
              <a:t>ketika</a:t>
            </a:r>
            <a:r>
              <a:rPr lang="en-US" sz="1500" dirty="0"/>
              <a:t> </a:t>
            </a:r>
            <a:r>
              <a:rPr lang="en-US" sz="1500" dirty="0" err="1"/>
              <a:t>perubahan</a:t>
            </a:r>
            <a:r>
              <a:rPr lang="en-US" sz="1500" dirty="0"/>
              <a:t> SMM </a:t>
            </a:r>
            <a:r>
              <a:rPr lang="en-US" sz="1500" dirty="0" err="1"/>
              <a:t>di</a:t>
            </a:r>
            <a:r>
              <a:rPr lang="en-US" sz="1500" dirty="0"/>
              <a:t> </a:t>
            </a:r>
            <a:r>
              <a:rPr lang="en-US" sz="1500" dirty="0" err="1"/>
              <a:t>rencanakan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diimplementasikan</a:t>
            </a:r>
            <a:r>
              <a:rPr lang="en-US" sz="1500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05128" y="5550331"/>
            <a:ext cx="3657601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Tanggung</a:t>
            </a:r>
            <a:r>
              <a:rPr lang="en-US" sz="1600" dirty="0"/>
              <a:t> </a:t>
            </a:r>
            <a:r>
              <a:rPr lang="en-US" sz="1600" dirty="0" err="1"/>
              <a:t>jawab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wewenang</a:t>
            </a:r>
            <a:r>
              <a:rPr lang="en-US" sz="1600" dirty="0"/>
              <a:t> </a:t>
            </a:r>
            <a:r>
              <a:rPr lang="en-US" sz="1600" dirty="0" err="1"/>
              <a:t>ditetapkan</a:t>
            </a:r>
            <a:r>
              <a:rPr lang="en-US" sz="1600" dirty="0"/>
              <a:t>, </a:t>
            </a:r>
            <a:r>
              <a:rPr lang="en-US" sz="1600" dirty="0" err="1"/>
              <a:t>dikomunikasikan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dipahami</a:t>
            </a:r>
            <a:r>
              <a:rPr lang="en-US" sz="1600" dirty="0"/>
              <a:t> </a:t>
            </a:r>
          </a:p>
        </p:txBody>
      </p:sp>
      <p:sp>
        <p:nvSpPr>
          <p:cNvPr id="21" name="Down Arrow 20"/>
          <p:cNvSpPr/>
          <p:nvPr/>
        </p:nvSpPr>
        <p:spPr>
          <a:xfrm>
            <a:off x="4343400" y="4751573"/>
            <a:ext cx="533400" cy="333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7617296" y="5013176"/>
            <a:ext cx="4572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6" descr="http://northernmichigansports.weebly.com/uploads/2/3/8/2/23824740/5143891_or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54" y="-28100"/>
            <a:ext cx="1660230" cy="124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2054" y="1219199"/>
            <a:ext cx="3180746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Customer Focus  5.1.2</a:t>
            </a:r>
          </a:p>
        </p:txBody>
      </p:sp>
      <p:sp>
        <p:nvSpPr>
          <p:cNvPr id="5" name="Rectangle 4"/>
          <p:cNvSpPr/>
          <p:nvPr/>
        </p:nvSpPr>
        <p:spPr>
          <a:xfrm>
            <a:off x="3429000" y="1212518"/>
            <a:ext cx="2590800" cy="58477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Menetapkan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Kebijakan</a:t>
            </a:r>
            <a:r>
              <a:rPr lang="en-US" sz="1600" dirty="0">
                <a:solidFill>
                  <a:schemeClr val="bg1"/>
                </a:solidFill>
              </a:rPr>
              <a:t>  5.2.1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0" y="1209974"/>
            <a:ext cx="3657600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Peran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Tanggung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Jawab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Wewenang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Organisasi</a:t>
            </a:r>
            <a:r>
              <a:rPr lang="en-US" sz="1600" dirty="0">
                <a:solidFill>
                  <a:schemeClr val="bg1"/>
                </a:solidFill>
              </a:rPr>
              <a:t> 5.3 </a:t>
            </a:r>
          </a:p>
        </p:txBody>
      </p:sp>
      <p:sp>
        <p:nvSpPr>
          <p:cNvPr id="8" name="Rectangle 7"/>
          <p:cNvSpPr/>
          <p:nvPr/>
        </p:nvSpPr>
        <p:spPr>
          <a:xfrm>
            <a:off x="1395019" y="5122090"/>
            <a:ext cx="4624782" cy="33855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Komunikasikan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Kebijakan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mutu</a:t>
            </a:r>
            <a:r>
              <a:rPr lang="en-US" sz="1600" dirty="0">
                <a:solidFill>
                  <a:schemeClr val="bg1"/>
                </a:solidFill>
              </a:rPr>
              <a:t> 5.2.1.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4097777-0843-4CBC-9CD4-DC960F45A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72076"/>
      </p:ext>
    </p:extLst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40509"/>
            <a:ext cx="9906000" cy="524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238780"/>
            <a:ext cx="60462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2800" b="1" dirty="0" smtClean="0">
                <a:sym typeface="Wingdings" pitchFamily="2" charset="2"/>
              </a:rPr>
              <a:t>5.3 Management Representative</a:t>
            </a:r>
            <a:endParaRPr lang="en-US" sz="2800" b="1" dirty="0"/>
          </a:p>
        </p:txBody>
      </p:sp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E85B78-FF2D-4232-AFFB-22F38FDEF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xmlns="" id="{2716BEA3-F7AA-4C2C-9AB5-ED45554E9C2F}"/>
              </a:ext>
            </a:extLst>
          </p:cNvPr>
          <p:cNvSpPr txBox="1"/>
          <p:nvPr/>
        </p:nvSpPr>
        <p:spPr>
          <a:xfrm>
            <a:off x="1034446" y="1477430"/>
            <a:ext cx="8719154" cy="12657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algn="just" defTabSz="914400"/>
            <a:r>
              <a:rPr spc="-10" dirty="0" smtClean="0">
                <a:solidFill>
                  <a:prstClr val="black"/>
                </a:solidFill>
                <a:cs typeface="Calibri"/>
              </a:rPr>
              <a:t>Ma</a:t>
            </a:r>
            <a:r>
              <a:rPr spc="-5" dirty="0" smtClean="0">
                <a:solidFill>
                  <a:prstClr val="black"/>
                </a:solidFill>
                <a:cs typeface="Calibri"/>
              </a:rPr>
              <a:t>nagement   </a:t>
            </a:r>
            <a:r>
              <a:rPr spc="-10" dirty="0">
                <a:solidFill>
                  <a:prstClr val="black"/>
                </a:solidFill>
                <a:cs typeface="Calibri"/>
              </a:rPr>
              <a:t>p</a:t>
            </a:r>
            <a:r>
              <a:rPr dirty="0">
                <a:solidFill>
                  <a:prstClr val="black"/>
                </a:solidFill>
                <a:cs typeface="Calibri"/>
              </a:rPr>
              <a:t>u</a:t>
            </a:r>
            <a:r>
              <a:rPr spc="-10" dirty="0">
                <a:solidFill>
                  <a:prstClr val="black"/>
                </a:solidFill>
                <a:cs typeface="Calibri"/>
              </a:rPr>
              <a:t>n</a:t>
            </a:r>
            <a:r>
              <a:rPr spc="-15" dirty="0">
                <a:solidFill>
                  <a:prstClr val="black"/>
                </a:solidFill>
                <a:cs typeface="Calibri"/>
              </a:rPr>
              <a:t>c</a:t>
            </a:r>
            <a:r>
              <a:rPr spc="-5" dirty="0">
                <a:solidFill>
                  <a:prstClr val="black"/>
                </a:solidFill>
                <a:cs typeface="Calibri"/>
              </a:rPr>
              <a:t>ak  </a:t>
            </a:r>
            <a:r>
              <a:rPr spc="10" dirty="0">
                <a:solidFill>
                  <a:prstClr val="black"/>
                </a:solidFill>
                <a:cs typeface="Calibri"/>
              </a:rPr>
              <a:t> </a:t>
            </a:r>
            <a:r>
              <a:rPr spc="5" dirty="0">
                <a:solidFill>
                  <a:prstClr val="black"/>
                </a:solidFill>
                <a:cs typeface="Calibri"/>
              </a:rPr>
              <a:t>h</a:t>
            </a:r>
            <a:r>
              <a:rPr spc="-5" dirty="0">
                <a:solidFill>
                  <a:prstClr val="black"/>
                </a:solidFill>
                <a:cs typeface="Calibri"/>
              </a:rPr>
              <a:t>arus   menu</a:t>
            </a:r>
            <a:r>
              <a:rPr spc="-10" dirty="0">
                <a:solidFill>
                  <a:prstClr val="black"/>
                </a:solidFill>
                <a:cs typeface="Calibri"/>
              </a:rPr>
              <a:t>n</a:t>
            </a:r>
            <a:r>
              <a:rPr dirty="0">
                <a:solidFill>
                  <a:prstClr val="black"/>
                </a:solidFill>
                <a:cs typeface="Calibri"/>
              </a:rPr>
              <a:t>j</a:t>
            </a:r>
            <a:r>
              <a:rPr spc="-5" dirty="0">
                <a:solidFill>
                  <a:prstClr val="black"/>
                </a:solidFill>
                <a:cs typeface="Calibri"/>
              </a:rPr>
              <a:t>uk  </a:t>
            </a:r>
            <a:r>
              <a:rPr spc="10" dirty="0">
                <a:solidFill>
                  <a:prstClr val="black"/>
                </a:solidFill>
                <a:cs typeface="Calibri"/>
              </a:rPr>
              <a:t> </a:t>
            </a:r>
            <a:r>
              <a:rPr spc="-15" dirty="0">
                <a:solidFill>
                  <a:prstClr val="black"/>
                </a:solidFill>
                <a:cs typeface="Calibri"/>
              </a:rPr>
              <a:t>k</a:t>
            </a:r>
            <a:r>
              <a:rPr spc="-5" dirty="0">
                <a:solidFill>
                  <a:prstClr val="black"/>
                </a:solidFill>
                <a:cs typeface="Calibri"/>
              </a:rPr>
              <a:t>ary</a:t>
            </a:r>
            <a:r>
              <a:rPr spc="-20" dirty="0">
                <a:solidFill>
                  <a:prstClr val="black"/>
                </a:solidFill>
                <a:cs typeface="Calibri"/>
              </a:rPr>
              <a:t>a</a:t>
            </a:r>
            <a:r>
              <a:rPr spc="-30" dirty="0">
                <a:solidFill>
                  <a:prstClr val="black"/>
                </a:solidFill>
                <a:cs typeface="Calibri"/>
              </a:rPr>
              <a:t>w</a:t>
            </a:r>
            <a:r>
              <a:rPr spc="-5" dirty="0">
                <a:solidFill>
                  <a:prstClr val="black"/>
                </a:solidFill>
                <a:cs typeface="Calibri"/>
              </a:rPr>
              <a:t>an  </a:t>
            </a:r>
            <a:r>
              <a:rPr spc="10" dirty="0">
                <a:solidFill>
                  <a:prstClr val="black"/>
                </a:solidFill>
                <a:cs typeface="Calibri"/>
              </a:rPr>
              <a:t> </a:t>
            </a:r>
            <a:r>
              <a:rPr spc="-5" dirty="0">
                <a:solidFill>
                  <a:prstClr val="black"/>
                </a:solidFill>
                <a:cs typeface="Calibri"/>
              </a:rPr>
              <a:t>perusaha</a:t>
            </a:r>
            <a:r>
              <a:rPr dirty="0">
                <a:solidFill>
                  <a:prstClr val="black"/>
                </a:solidFill>
                <a:cs typeface="Calibri"/>
              </a:rPr>
              <a:t>a</a:t>
            </a:r>
            <a:r>
              <a:rPr spc="-10" dirty="0">
                <a:solidFill>
                  <a:prstClr val="black"/>
                </a:solidFill>
                <a:cs typeface="Calibri"/>
              </a:rPr>
              <a:t>n  </a:t>
            </a:r>
            <a:r>
              <a:rPr spc="20" dirty="0">
                <a:solidFill>
                  <a:prstClr val="black"/>
                </a:solidFill>
                <a:cs typeface="Calibri"/>
              </a:rPr>
              <a:t> </a:t>
            </a:r>
            <a:r>
              <a:rPr spc="-5" dirty="0">
                <a:solidFill>
                  <a:prstClr val="black"/>
                </a:solidFill>
                <a:cs typeface="Calibri"/>
              </a:rPr>
              <a:t>s</a:t>
            </a:r>
            <a:r>
              <a:rPr spc="-15" dirty="0">
                <a:solidFill>
                  <a:prstClr val="black"/>
                </a:solidFill>
                <a:cs typeface="Calibri"/>
              </a:rPr>
              <a:t>e</a:t>
            </a:r>
            <a:r>
              <a:rPr spc="-10" dirty="0">
                <a:solidFill>
                  <a:prstClr val="black"/>
                </a:solidFill>
                <a:cs typeface="Calibri"/>
              </a:rPr>
              <a:t>b</a:t>
            </a:r>
            <a:r>
              <a:rPr spc="15" dirty="0">
                <a:solidFill>
                  <a:prstClr val="black"/>
                </a:solidFill>
                <a:cs typeface="Calibri"/>
              </a:rPr>
              <a:t>a</a:t>
            </a:r>
            <a:r>
              <a:rPr spc="-35" dirty="0">
                <a:solidFill>
                  <a:prstClr val="black"/>
                </a:solidFill>
                <a:cs typeface="Calibri"/>
              </a:rPr>
              <a:t>g</a:t>
            </a:r>
            <a:r>
              <a:rPr spc="-5" dirty="0">
                <a:solidFill>
                  <a:prstClr val="black"/>
                </a:solidFill>
                <a:cs typeface="Calibri"/>
              </a:rPr>
              <a:t>ai  </a:t>
            </a:r>
            <a:r>
              <a:rPr spc="20" dirty="0">
                <a:solidFill>
                  <a:prstClr val="black"/>
                </a:solidFill>
                <a:cs typeface="Calibri"/>
              </a:rPr>
              <a:t> </a:t>
            </a:r>
            <a:r>
              <a:rPr spc="-30" dirty="0">
                <a:solidFill>
                  <a:prstClr val="black"/>
                </a:solidFill>
                <a:cs typeface="Calibri"/>
              </a:rPr>
              <a:t>w</a:t>
            </a:r>
            <a:r>
              <a:rPr spc="-5" dirty="0">
                <a:solidFill>
                  <a:prstClr val="black"/>
                </a:solidFill>
                <a:cs typeface="Calibri"/>
              </a:rPr>
              <a:t>akil man</a:t>
            </a:r>
            <a:r>
              <a:rPr dirty="0">
                <a:solidFill>
                  <a:prstClr val="black"/>
                </a:solidFill>
                <a:cs typeface="Calibri"/>
              </a:rPr>
              <a:t>a</a:t>
            </a:r>
            <a:r>
              <a:rPr spc="-5" dirty="0">
                <a:solidFill>
                  <a:prstClr val="black"/>
                </a:solidFill>
                <a:cs typeface="Calibri"/>
              </a:rPr>
              <a:t>j</a:t>
            </a:r>
            <a:r>
              <a:rPr spc="5" dirty="0">
                <a:solidFill>
                  <a:prstClr val="black"/>
                </a:solidFill>
                <a:cs typeface="Calibri"/>
              </a:rPr>
              <a:t>e</a:t>
            </a:r>
            <a:r>
              <a:rPr spc="-10" dirty="0">
                <a:solidFill>
                  <a:prstClr val="black"/>
                </a:solidFill>
                <a:cs typeface="Calibri"/>
              </a:rPr>
              <a:t>m</a:t>
            </a:r>
            <a:r>
              <a:rPr spc="-15" dirty="0">
                <a:solidFill>
                  <a:prstClr val="black"/>
                </a:solidFill>
                <a:cs typeface="Calibri"/>
              </a:rPr>
              <a:t>e</a:t>
            </a:r>
            <a:r>
              <a:rPr spc="-10" dirty="0">
                <a:solidFill>
                  <a:prstClr val="black"/>
                </a:solidFill>
                <a:cs typeface="Calibri"/>
              </a:rPr>
              <a:t>n</a:t>
            </a:r>
            <a:r>
              <a:rPr spc="55" dirty="0">
                <a:solidFill>
                  <a:prstClr val="black"/>
                </a:solidFill>
                <a:cs typeface="Calibri"/>
              </a:rPr>
              <a:t> </a:t>
            </a:r>
            <a:r>
              <a:rPr i="1" spc="-10" dirty="0">
                <a:solidFill>
                  <a:prstClr val="black"/>
                </a:solidFill>
                <a:cs typeface="Calibri"/>
              </a:rPr>
              <a:t>(</a:t>
            </a:r>
            <a:r>
              <a:rPr b="1" i="1" spc="-10" dirty="0">
                <a:solidFill>
                  <a:prstClr val="black"/>
                </a:solidFill>
                <a:cs typeface="Calibri"/>
              </a:rPr>
              <a:t>ma</a:t>
            </a:r>
            <a:r>
              <a:rPr b="1" i="1" spc="-5" dirty="0">
                <a:solidFill>
                  <a:prstClr val="black"/>
                </a:solidFill>
                <a:cs typeface="Calibri"/>
              </a:rPr>
              <a:t>n</a:t>
            </a:r>
            <a:r>
              <a:rPr b="1" i="1" spc="-10" dirty="0">
                <a:solidFill>
                  <a:prstClr val="black"/>
                </a:solidFill>
                <a:cs typeface="Calibri"/>
              </a:rPr>
              <a:t>ag</a:t>
            </a:r>
            <a:r>
              <a:rPr b="1" i="1" dirty="0">
                <a:solidFill>
                  <a:prstClr val="black"/>
                </a:solidFill>
                <a:cs typeface="Calibri"/>
              </a:rPr>
              <a:t>e</a:t>
            </a:r>
            <a:r>
              <a:rPr b="1" i="1" spc="-10" dirty="0">
                <a:solidFill>
                  <a:prstClr val="black"/>
                </a:solidFill>
                <a:cs typeface="Calibri"/>
              </a:rPr>
              <a:t>m</a:t>
            </a:r>
            <a:r>
              <a:rPr b="1" i="1" dirty="0">
                <a:solidFill>
                  <a:prstClr val="black"/>
                </a:solidFill>
                <a:cs typeface="Calibri"/>
              </a:rPr>
              <a:t>e</a:t>
            </a:r>
            <a:r>
              <a:rPr b="1" i="1" spc="-20" dirty="0">
                <a:solidFill>
                  <a:prstClr val="black"/>
                </a:solidFill>
                <a:cs typeface="Calibri"/>
              </a:rPr>
              <a:t>n</a:t>
            </a:r>
            <a:r>
              <a:rPr b="1" i="1" spc="-5" dirty="0">
                <a:solidFill>
                  <a:prstClr val="black"/>
                </a:solidFill>
                <a:cs typeface="Calibri"/>
              </a:rPr>
              <a:t>t</a:t>
            </a:r>
            <a:r>
              <a:rPr b="1" i="1" spc="50" dirty="0">
                <a:solidFill>
                  <a:prstClr val="black"/>
                </a:solidFill>
                <a:cs typeface="Calibri"/>
              </a:rPr>
              <a:t> </a:t>
            </a:r>
            <a:r>
              <a:rPr b="1" i="1" spc="-5" dirty="0">
                <a:solidFill>
                  <a:prstClr val="black"/>
                </a:solidFill>
                <a:cs typeface="Calibri"/>
              </a:rPr>
              <a:t>repre</a:t>
            </a:r>
            <a:r>
              <a:rPr b="1" i="1" dirty="0">
                <a:solidFill>
                  <a:prstClr val="black"/>
                </a:solidFill>
                <a:cs typeface="Calibri"/>
              </a:rPr>
              <a:t>s</a:t>
            </a:r>
            <a:r>
              <a:rPr b="1" i="1" spc="-5" dirty="0">
                <a:solidFill>
                  <a:prstClr val="black"/>
                </a:solidFill>
                <a:cs typeface="Calibri"/>
              </a:rPr>
              <a:t>en</a:t>
            </a:r>
            <a:r>
              <a:rPr b="1" i="1" spc="-25" dirty="0">
                <a:solidFill>
                  <a:prstClr val="black"/>
                </a:solidFill>
                <a:cs typeface="Calibri"/>
              </a:rPr>
              <a:t>t</a:t>
            </a:r>
            <a:r>
              <a:rPr b="1" i="1" spc="-5" dirty="0">
                <a:solidFill>
                  <a:prstClr val="black"/>
                </a:solidFill>
                <a:cs typeface="Calibri"/>
              </a:rPr>
              <a:t>ative</a:t>
            </a:r>
            <a:r>
              <a:rPr i="1" spc="-5" dirty="0">
                <a:solidFill>
                  <a:prstClr val="black"/>
                </a:solidFill>
                <a:cs typeface="Calibri"/>
              </a:rPr>
              <a:t>)</a:t>
            </a:r>
            <a:r>
              <a:rPr i="1" spc="45" dirty="0">
                <a:solidFill>
                  <a:prstClr val="black"/>
                </a:solidFill>
                <a:cs typeface="Calibri"/>
              </a:rPr>
              <a:t> </a:t>
            </a:r>
            <a:r>
              <a:rPr spc="-15" dirty="0">
                <a:solidFill>
                  <a:prstClr val="black"/>
                </a:solidFill>
                <a:cs typeface="Calibri"/>
              </a:rPr>
              <a:t>y</a:t>
            </a:r>
            <a:r>
              <a:rPr spc="-5" dirty="0">
                <a:solidFill>
                  <a:prstClr val="black"/>
                </a:solidFill>
                <a:cs typeface="Calibri"/>
              </a:rPr>
              <a:t>ang</a:t>
            </a:r>
            <a:r>
              <a:rPr spc="35" dirty="0">
                <a:solidFill>
                  <a:prstClr val="black"/>
                </a:solidFill>
                <a:cs typeface="Calibri"/>
              </a:rPr>
              <a:t> </a:t>
            </a:r>
            <a:r>
              <a:rPr b="1" spc="-5" dirty="0">
                <a:solidFill>
                  <a:prstClr val="black"/>
                </a:solidFill>
                <a:cs typeface="Calibri"/>
              </a:rPr>
              <a:t>memi</a:t>
            </a:r>
            <a:r>
              <a:rPr b="1" spc="-15" dirty="0">
                <a:solidFill>
                  <a:prstClr val="black"/>
                </a:solidFill>
                <a:cs typeface="Calibri"/>
              </a:rPr>
              <a:t>l</a:t>
            </a:r>
            <a:r>
              <a:rPr b="1" spc="-5" dirty="0">
                <a:solidFill>
                  <a:prstClr val="black"/>
                </a:solidFill>
                <a:cs typeface="Calibri"/>
              </a:rPr>
              <a:t>iki</a:t>
            </a:r>
            <a:r>
              <a:rPr b="1" spc="40" dirty="0">
                <a:solidFill>
                  <a:prstClr val="black"/>
                </a:solidFill>
                <a:cs typeface="Calibri"/>
              </a:rPr>
              <a:t> </a:t>
            </a:r>
            <a:r>
              <a:rPr b="1" spc="-40" dirty="0">
                <a:solidFill>
                  <a:prstClr val="black"/>
                </a:solidFill>
                <a:cs typeface="Calibri"/>
              </a:rPr>
              <a:t>k</a:t>
            </a:r>
            <a:r>
              <a:rPr b="1" spc="-5" dirty="0">
                <a:solidFill>
                  <a:prstClr val="black"/>
                </a:solidFill>
                <a:cs typeface="Calibri"/>
              </a:rPr>
              <a:t>ebebasan</a:t>
            </a:r>
            <a:r>
              <a:rPr b="1" spc="50" dirty="0">
                <a:solidFill>
                  <a:prstClr val="black"/>
                </a:solidFill>
                <a:cs typeface="Calibri"/>
              </a:rPr>
              <a:t> </a:t>
            </a:r>
            <a:r>
              <a:rPr b="1" spc="-10" dirty="0">
                <a:solidFill>
                  <a:prstClr val="black"/>
                </a:solidFill>
                <a:cs typeface="Calibri"/>
              </a:rPr>
              <a:t>dan</a:t>
            </a:r>
            <a:r>
              <a:rPr b="1" spc="60" dirty="0">
                <a:solidFill>
                  <a:prstClr val="black"/>
                </a:solidFill>
                <a:cs typeface="Calibri"/>
              </a:rPr>
              <a:t> </a:t>
            </a:r>
            <a:r>
              <a:rPr b="1" spc="-30" dirty="0">
                <a:solidFill>
                  <a:prstClr val="black"/>
                </a:solidFill>
                <a:cs typeface="Calibri"/>
              </a:rPr>
              <a:t>k</a:t>
            </a:r>
            <a:r>
              <a:rPr b="1" spc="-5" dirty="0">
                <a:solidFill>
                  <a:prstClr val="black"/>
                </a:solidFill>
                <a:cs typeface="Calibri"/>
              </a:rPr>
              <a:t>eleluasaan a</a:t>
            </a:r>
            <a:r>
              <a:rPr b="1" spc="-20" dirty="0">
                <a:solidFill>
                  <a:prstClr val="black"/>
                </a:solidFill>
                <a:cs typeface="Calibri"/>
              </a:rPr>
              <a:t>k</a:t>
            </a:r>
            <a:r>
              <a:rPr b="1" spc="-5" dirty="0">
                <a:solidFill>
                  <a:prstClr val="black"/>
                </a:solidFill>
                <a:cs typeface="Calibri"/>
              </a:rPr>
              <a:t>ses</a:t>
            </a:r>
            <a:r>
              <a:rPr b="1" spc="10" dirty="0">
                <a:solidFill>
                  <a:prstClr val="black"/>
                </a:solidFill>
                <a:cs typeface="Calibri"/>
              </a:rPr>
              <a:t> </a:t>
            </a:r>
            <a:r>
              <a:rPr b="1" spc="-5" dirty="0">
                <a:solidFill>
                  <a:prstClr val="black"/>
                </a:solidFill>
                <a:cs typeface="Calibri"/>
              </a:rPr>
              <a:t>menuju</a:t>
            </a:r>
            <a:r>
              <a:rPr b="1" spc="10" dirty="0">
                <a:solidFill>
                  <a:prstClr val="black"/>
                </a:solidFill>
                <a:cs typeface="Calibri"/>
              </a:rPr>
              <a:t> </a:t>
            </a:r>
            <a:r>
              <a:rPr b="1" spc="-5" dirty="0">
                <a:solidFill>
                  <a:prstClr val="black"/>
                </a:solidFill>
                <a:cs typeface="Calibri"/>
              </a:rPr>
              <a:t>manaj</a:t>
            </a:r>
            <a:r>
              <a:rPr b="1" dirty="0">
                <a:solidFill>
                  <a:prstClr val="black"/>
                </a:solidFill>
                <a:cs typeface="Calibri"/>
              </a:rPr>
              <a:t>e</a:t>
            </a:r>
            <a:r>
              <a:rPr b="1" spc="-5" dirty="0">
                <a:solidFill>
                  <a:prstClr val="black"/>
                </a:solidFill>
                <a:cs typeface="Calibri"/>
              </a:rPr>
              <a:t>m</a:t>
            </a:r>
            <a:r>
              <a:rPr b="1" spc="-10" dirty="0">
                <a:solidFill>
                  <a:prstClr val="black"/>
                </a:solidFill>
                <a:cs typeface="Calibri"/>
              </a:rPr>
              <a:t>en</a:t>
            </a:r>
            <a:r>
              <a:rPr b="1" spc="-5" dirty="0">
                <a:solidFill>
                  <a:prstClr val="black"/>
                </a:solidFill>
                <a:cs typeface="Calibri"/>
              </a:rPr>
              <a:t> </a:t>
            </a:r>
            <a:r>
              <a:rPr b="1" spc="-10" dirty="0">
                <a:solidFill>
                  <a:prstClr val="black"/>
                </a:solidFill>
                <a:cs typeface="Calibri"/>
              </a:rPr>
              <a:t>p</a:t>
            </a:r>
            <a:r>
              <a:rPr b="1" dirty="0">
                <a:solidFill>
                  <a:prstClr val="black"/>
                </a:solidFill>
                <a:cs typeface="Calibri"/>
              </a:rPr>
              <a:t>u</a:t>
            </a:r>
            <a:r>
              <a:rPr b="1" spc="-10" dirty="0">
                <a:solidFill>
                  <a:prstClr val="black"/>
                </a:solidFill>
                <a:cs typeface="Calibri"/>
              </a:rPr>
              <a:t>n</a:t>
            </a:r>
            <a:r>
              <a:rPr b="1" dirty="0">
                <a:solidFill>
                  <a:prstClr val="black"/>
                </a:solidFill>
                <a:cs typeface="Calibri"/>
              </a:rPr>
              <a:t>c</a:t>
            </a:r>
            <a:r>
              <a:rPr b="1" spc="-5" dirty="0">
                <a:solidFill>
                  <a:prstClr val="black"/>
                </a:solidFill>
                <a:cs typeface="Calibri"/>
              </a:rPr>
              <a:t>ak</a:t>
            </a:r>
            <a:r>
              <a:rPr b="1" spc="-10" dirty="0">
                <a:solidFill>
                  <a:prstClr val="black"/>
                </a:solidFill>
                <a:cs typeface="Calibri"/>
              </a:rPr>
              <a:t> </a:t>
            </a:r>
            <a:r>
              <a:rPr spc="-5" dirty="0">
                <a:solidFill>
                  <a:prstClr val="black"/>
                </a:solidFill>
                <a:cs typeface="Calibri"/>
              </a:rPr>
              <a:t>untuk </a:t>
            </a:r>
            <a:r>
              <a:rPr spc="-10" dirty="0">
                <a:solidFill>
                  <a:prstClr val="black"/>
                </a:solidFill>
                <a:cs typeface="Calibri"/>
              </a:rPr>
              <a:t>m</a:t>
            </a:r>
            <a:r>
              <a:rPr spc="-15" dirty="0">
                <a:solidFill>
                  <a:prstClr val="black"/>
                </a:solidFill>
                <a:cs typeface="Calibri"/>
              </a:rPr>
              <a:t>e</a:t>
            </a:r>
            <a:r>
              <a:rPr spc="-25" dirty="0">
                <a:solidFill>
                  <a:prstClr val="black"/>
                </a:solidFill>
                <a:cs typeface="Calibri"/>
              </a:rPr>
              <a:t>n</a:t>
            </a:r>
            <a:r>
              <a:rPr spc="-15" dirty="0">
                <a:solidFill>
                  <a:prstClr val="black"/>
                </a:solidFill>
                <a:cs typeface="Calibri"/>
              </a:rPr>
              <a:t>y</a:t>
            </a:r>
            <a:r>
              <a:rPr spc="-5" dirty="0">
                <a:solidFill>
                  <a:prstClr val="black"/>
                </a:solidFill>
                <a:cs typeface="Calibri"/>
              </a:rPr>
              <a:t>el</a:t>
            </a:r>
            <a:r>
              <a:rPr spc="-15" dirty="0">
                <a:solidFill>
                  <a:prstClr val="black"/>
                </a:solidFill>
                <a:cs typeface="Calibri"/>
              </a:rPr>
              <a:t>e</a:t>
            </a:r>
            <a:r>
              <a:rPr spc="-5" dirty="0">
                <a:solidFill>
                  <a:prstClr val="black"/>
                </a:solidFill>
                <a:cs typeface="Calibri"/>
              </a:rPr>
              <a:t>sai</a:t>
            </a:r>
            <a:r>
              <a:rPr spc="-20" dirty="0">
                <a:solidFill>
                  <a:prstClr val="black"/>
                </a:solidFill>
                <a:cs typeface="Calibri"/>
              </a:rPr>
              <a:t>k</a:t>
            </a:r>
            <a:r>
              <a:rPr spc="-5" dirty="0">
                <a:solidFill>
                  <a:prstClr val="black"/>
                </a:solidFill>
                <a:cs typeface="Calibri"/>
              </a:rPr>
              <a:t>an</a:t>
            </a:r>
            <a:r>
              <a:rPr spc="55" dirty="0">
                <a:solidFill>
                  <a:prstClr val="black"/>
                </a:solidFill>
                <a:cs typeface="Calibri"/>
              </a:rPr>
              <a:t> </a:t>
            </a:r>
            <a:r>
              <a:rPr spc="-5" dirty="0">
                <a:solidFill>
                  <a:prstClr val="black"/>
                </a:solidFill>
                <a:cs typeface="Calibri"/>
              </a:rPr>
              <a:t>isu </a:t>
            </a:r>
            <a:r>
              <a:rPr spc="-10" dirty="0">
                <a:solidFill>
                  <a:prstClr val="black"/>
                </a:solidFill>
                <a:cs typeface="Calibri"/>
              </a:rPr>
              <a:t>man</a:t>
            </a:r>
            <a:r>
              <a:rPr dirty="0">
                <a:solidFill>
                  <a:prstClr val="black"/>
                </a:solidFill>
                <a:cs typeface="Calibri"/>
              </a:rPr>
              <a:t>a</a:t>
            </a:r>
            <a:r>
              <a:rPr spc="-5" dirty="0">
                <a:solidFill>
                  <a:prstClr val="black"/>
                </a:solidFill>
                <a:cs typeface="Calibri"/>
              </a:rPr>
              <a:t>jem</a:t>
            </a:r>
            <a:r>
              <a:rPr spc="-15" dirty="0">
                <a:solidFill>
                  <a:prstClr val="black"/>
                </a:solidFill>
                <a:cs typeface="Calibri"/>
              </a:rPr>
              <a:t>e</a:t>
            </a:r>
            <a:r>
              <a:rPr spc="-10" dirty="0">
                <a:solidFill>
                  <a:prstClr val="black"/>
                </a:solidFill>
                <a:cs typeface="Calibri"/>
              </a:rPr>
              <a:t>n</a:t>
            </a:r>
            <a:r>
              <a:rPr spc="30" dirty="0">
                <a:solidFill>
                  <a:prstClr val="black"/>
                </a:solidFill>
                <a:cs typeface="Calibri"/>
              </a:rPr>
              <a:t> </a:t>
            </a:r>
            <a:r>
              <a:rPr spc="-10" dirty="0">
                <a:solidFill>
                  <a:prstClr val="black"/>
                </a:solidFill>
                <a:cs typeface="Calibri"/>
              </a:rPr>
              <a:t>mut</a:t>
            </a:r>
            <a:r>
              <a:rPr spc="-5" dirty="0">
                <a:solidFill>
                  <a:prstClr val="black"/>
                </a:solidFill>
                <a:cs typeface="Calibri"/>
              </a:rPr>
              <a:t>u.</a:t>
            </a:r>
            <a:endParaRPr dirty="0">
              <a:solidFill>
                <a:prstClr val="black"/>
              </a:solidFill>
              <a:cs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16A9FB5-6443-4D65-A514-A99A78023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957" y="3040117"/>
            <a:ext cx="3950085" cy="330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28240"/>
      </p:ext>
    </p:extLst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MGR\AppData\Roaming\PixelMetrics\CaptureWiz\Temp\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42" y="-108276"/>
            <a:ext cx="9912242" cy="696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6242" y="-108276"/>
            <a:ext cx="5967354" cy="696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227592" y="3892803"/>
            <a:ext cx="5410741" cy="1584176"/>
          </a:xfrm>
        </p:spPr>
        <p:txBody>
          <a:bodyPr/>
          <a:lstStyle/>
          <a:p>
            <a:pPr marL="346075" indent="-346075" algn="just">
              <a:buFont typeface="+mj-lt"/>
              <a:buAutoNum type="arabicPeriod" startAt="2"/>
            </a:pPr>
            <a:r>
              <a:rPr lang="en-US" sz="2000" b="1" u="sng" dirty="0">
                <a:solidFill>
                  <a:schemeClr val="bg1"/>
                </a:solidFill>
                <a:sym typeface="Wingdings" pitchFamily="2" charset="2"/>
              </a:rPr>
              <a:t>Planning </a:t>
            </a:r>
            <a:r>
              <a:rPr lang="en-US" sz="2000" b="1" u="sng" dirty="0" err="1">
                <a:solidFill>
                  <a:schemeClr val="bg1"/>
                </a:solidFill>
                <a:sym typeface="Wingdings" pitchFamily="2" charset="2"/>
              </a:rPr>
              <a:t>untuk</a:t>
            </a:r>
            <a:r>
              <a:rPr lang="en-US" sz="2000" b="1" u="sng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000" b="1" u="sng" dirty="0" err="1">
                <a:solidFill>
                  <a:schemeClr val="bg1"/>
                </a:solidFill>
                <a:sym typeface="Wingdings" pitchFamily="2" charset="2"/>
              </a:rPr>
              <a:t>menjadi</a:t>
            </a:r>
            <a:r>
              <a:rPr lang="en-US" sz="2000" b="1" u="sng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000" b="1" u="sng" dirty="0" err="1">
                <a:solidFill>
                  <a:schemeClr val="bg1"/>
                </a:solidFill>
                <a:sym typeface="Wingdings" pitchFamily="2" charset="2"/>
              </a:rPr>
              <a:t>lebih</a:t>
            </a:r>
            <a:r>
              <a:rPr lang="en-US" sz="2000" b="1" u="sng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000" b="1" u="sng" dirty="0" err="1">
                <a:solidFill>
                  <a:schemeClr val="bg1"/>
                </a:solidFill>
                <a:sym typeface="Wingdings" pitchFamily="2" charset="2"/>
              </a:rPr>
              <a:t>baik</a:t>
            </a:r>
            <a:r>
              <a:rPr lang="en-US" sz="2000" b="1" u="sng" dirty="0">
                <a:solidFill>
                  <a:schemeClr val="bg1"/>
                </a:solidFill>
                <a:sym typeface="Wingdings" pitchFamily="2" charset="2"/>
              </a:rPr>
              <a:t> (6.2)</a:t>
            </a:r>
          </a:p>
          <a:p>
            <a:pPr marL="741363" lvl="2" indent="-395288" algn="just"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Menetapkan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Sasaran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Mutu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pada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fungsi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, </a:t>
            </a: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tingkatan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dan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 proses </a:t>
            </a: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terkait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</a:p>
          <a:p>
            <a:pPr marL="741363" lvl="2" indent="-395288" algn="just"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Membuat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 Program </a:t>
            </a: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Kerja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untuk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mencapai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Sasaran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Mutu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806721" y="831491"/>
            <a:ext cx="346787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600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Impact" panose="020B0806030902050204" pitchFamily="34" charset="0"/>
                <a:cs typeface="Browallia New" panose="020B0604020202020204" pitchFamily="34" charset="-34"/>
              </a:rPr>
              <a:t>PLANNING</a:t>
            </a:r>
            <a:endParaRPr lang="en-US" sz="7200" dirty="0">
              <a:ln w="12700" cmpd="sng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latin typeface="Impact" panose="020B0806030902050204" pitchFamily="34" charset="0"/>
              <a:cs typeface="Browallia New" panose="020B0604020202020204" pitchFamily="34" charset="-34"/>
            </a:endParaRPr>
          </a:p>
        </p:txBody>
      </p:sp>
      <p:sp>
        <p:nvSpPr>
          <p:cNvPr id="28" name="Rectangle 10"/>
          <p:cNvSpPr>
            <a:spLocks noChangeArrowheads="1"/>
          </p:cNvSpPr>
          <p:nvPr/>
        </p:nvSpPr>
        <p:spPr bwMode="auto">
          <a:xfrm>
            <a:off x="-30313" y="548680"/>
            <a:ext cx="226443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88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6.1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 bwMode="auto">
          <a:xfrm>
            <a:off x="227593" y="2636912"/>
            <a:ext cx="5410741" cy="1135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indent="-346075" algn="just">
              <a:buFont typeface="+mj-lt"/>
              <a:buAutoNum type="arabicPeriod"/>
            </a:pPr>
            <a:r>
              <a:rPr lang="en-US" sz="2000" b="1" u="sng" dirty="0">
                <a:solidFill>
                  <a:schemeClr val="bg1"/>
                </a:solidFill>
              </a:rPr>
              <a:t>Planning </a:t>
            </a:r>
            <a:r>
              <a:rPr lang="en-US" sz="2000" b="1" u="sng" dirty="0" err="1">
                <a:solidFill>
                  <a:schemeClr val="bg1"/>
                </a:solidFill>
              </a:rPr>
              <a:t>untuk</a:t>
            </a:r>
            <a:r>
              <a:rPr lang="en-US" sz="2000" b="1" u="sng" dirty="0">
                <a:solidFill>
                  <a:schemeClr val="bg1"/>
                </a:solidFill>
              </a:rPr>
              <a:t> </a:t>
            </a:r>
            <a:r>
              <a:rPr lang="en-US" sz="2000" b="1" u="sng" dirty="0" err="1">
                <a:solidFill>
                  <a:schemeClr val="bg1"/>
                </a:solidFill>
              </a:rPr>
              <a:t>mengatasi</a:t>
            </a:r>
            <a:r>
              <a:rPr lang="en-US" sz="2000" b="1" u="sng" dirty="0">
                <a:solidFill>
                  <a:schemeClr val="bg1"/>
                </a:solidFill>
              </a:rPr>
              <a:t> </a:t>
            </a:r>
            <a:r>
              <a:rPr lang="en-US" sz="2000" b="1" u="sng" dirty="0" err="1">
                <a:solidFill>
                  <a:schemeClr val="bg1"/>
                </a:solidFill>
              </a:rPr>
              <a:t>resiko</a:t>
            </a:r>
            <a:r>
              <a:rPr lang="en-US" sz="2000" b="1" u="sng" dirty="0">
                <a:solidFill>
                  <a:schemeClr val="bg1"/>
                </a:solidFill>
              </a:rPr>
              <a:t> </a:t>
            </a:r>
            <a:r>
              <a:rPr lang="en-US" sz="2000" b="1" u="sng" dirty="0" err="1">
                <a:solidFill>
                  <a:schemeClr val="bg1"/>
                </a:solidFill>
              </a:rPr>
              <a:t>dan</a:t>
            </a:r>
            <a:r>
              <a:rPr lang="en-US" sz="2000" b="1" u="sng" dirty="0">
                <a:solidFill>
                  <a:schemeClr val="bg1"/>
                </a:solidFill>
              </a:rPr>
              <a:t> </a:t>
            </a:r>
            <a:r>
              <a:rPr lang="en-US" sz="2000" b="1" u="sng" dirty="0" err="1">
                <a:solidFill>
                  <a:schemeClr val="bg1"/>
                </a:solidFill>
              </a:rPr>
              <a:t>peluang</a:t>
            </a:r>
            <a:r>
              <a:rPr lang="en-US" sz="2000" b="1" u="sng" dirty="0">
                <a:solidFill>
                  <a:schemeClr val="bg1"/>
                </a:solidFill>
              </a:rPr>
              <a:t>. </a:t>
            </a:r>
            <a:r>
              <a:rPr lang="en-US" sz="2000" b="1" u="sng" dirty="0">
                <a:solidFill>
                  <a:schemeClr val="bg1"/>
                </a:solidFill>
                <a:sym typeface="Wingdings" pitchFamily="2" charset="2"/>
              </a:rPr>
              <a:t> </a:t>
            </a:r>
          </a:p>
          <a:p>
            <a:pPr marL="346075" indent="-346075" algn="just">
              <a:buFont typeface="Arial" charset="0"/>
              <a:buNone/>
            </a:pP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	Goals : </a:t>
            </a:r>
            <a:r>
              <a:rPr lang="en-US" sz="2000" dirty="0" err="1">
                <a:solidFill>
                  <a:schemeClr val="bg1"/>
                </a:solidFill>
                <a:sym typeface="Wingdings" pitchFamily="2" charset="2"/>
              </a:rPr>
              <a:t>Membuat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bg1"/>
                </a:solidFill>
                <a:sym typeface="Wingdings" pitchFamily="2" charset="2"/>
              </a:rPr>
              <a:t>Sistem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bg1"/>
                </a:solidFill>
                <a:sym typeface="Wingdings" pitchFamily="2" charset="2"/>
              </a:rPr>
              <a:t>Manajemen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bg1"/>
                </a:solidFill>
                <a:sym typeface="Wingdings" pitchFamily="2" charset="2"/>
              </a:rPr>
              <a:t>Mutu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bg1"/>
                </a:solidFill>
                <a:sym typeface="Wingdings" pitchFamily="2" charset="2"/>
              </a:rPr>
              <a:t>berbasis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bg1"/>
                </a:solidFill>
                <a:sym typeface="Wingdings" pitchFamily="2" charset="2"/>
              </a:rPr>
              <a:t>pencegahan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 (6.1)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6FF2F6E-71E0-42FF-BFDD-A1B42333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7289"/>
      </p:ext>
    </p:extLst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185" y="118709"/>
            <a:ext cx="8229600" cy="1055077"/>
          </a:xfrm>
        </p:spPr>
        <p:txBody>
          <a:bodyPr>
            <a:normAutofit/>
          </a:bodyPr>
          <a:lstStyle/>
          <a:p>
            <a:r>
              <a:rPr lang="en-US" sz="2954" u="sng" dirty="0"/>
              <a:t>Why Preventive ? Why Risk Management ?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1677870" y="3857639"/>
            <a:ext cx="5613889" cy="65942"/>
            <a:chOff x="1371600" y="4341079"/>
            <a:chExt cx="6172200" cy="13142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371600" y="4343999"/>
              <a:ext cx="6172200" cy="0"/>
            </a:xfrm>
            <a:prstGeom prst="line">
              <a:avLst/>
            </a:prstGeom>
            <a:ln w="73025">
              <a:solidFill>
                <a:srgbClr val="7030A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675501" y="4343999"/>
              <a:ext cx="16111" cy="0"/>
            </a:xfrm>
            <a:prstGeom prst="line">
              <a:avLst/>
            </a:prstGeom>
            <a:ln w="73025">
              <a:solidFill>
                <a:schemeClr val="tx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 flipV="1">
              <a:off x="4850814" y="4343192"/>
              <a:ext cx="0" cy="1611"/>
            </a:xfrm>
            <a:prstGeom prst="line">
              <a:avLst/>
            </a:prstGeom>
            <a:ln w="73025">
              <a:solidFill>
                <a:schemeClr val="bg2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6200000" flipH="1">
              <a:off x="6090911" y="4406794"/>
              <a:ext cx="131428" cy="0"/>
            </a:xfrm>
            <a:prstGeom prst="line">
              <a:avLst/>
            </a:prstGeom>
            <a:ln w="730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3"/>
          <p:cNvSpPr txBox="1">
            <a:spLocks noChangeArrowheads="1"/>
          </p:cNvSpPr>
          <p:nvPr/>
        </p:nvSpPr>
        <p:spPr bwMode="auto">
          <a:xfrm>
            <a:off x="4394688" y="4265022"/>
            <a:ext cx="1121020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62" dirty="0" err="1">
                <a:latin typeface="Berlin Sans FB" pitchFamily="34" charset="0"/>
              </a:rPr>
              <a:t>Masalah</a:t>
            </a:r>
            <a:r>
              <a:rPr lang="en-US" sz="1662" dirty="0">
                <a:latin typeface="Berlin Sans FB" pitchFamily="34" charset="0"/>
              </a:rPr>
              <a:t> </a:t>
            </a:r>
          </a:p>
        </p:txBody>
      </p:sp>
      <p:sp>
        <p:nvSpPr>
          <p:cNvPr id="10" name="TextBox 43"/>
          <p:cNvSpPr txBox="1">
            <a:spLocks noChangeArrowheads="1"/>
          </p:cNvSpPr>
          <p:nvPr/>
        </p:nvSpPr>
        <p:spPr bwMode="auto">
          <a:xfrm>
            <a:off x="7348903" y="3725760"/>
            <a:ext cx="1121020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62" dirty="0" err="1">
                <a:latin typeface="Berlin Sans FB" pitchFamily="34" charset="0"/>
              </a:rPr>
              <a:t>Waktu</a:t>
            </a:r>
            <a:r>
              <a:rPr lang="en-US" sz="1662" dirty="0">
                <a:latin typeface="Berlin Sans FB" pitchFamily="34" charset="0"/>
              </a:rPr>
              <a:t> </a:t>
            </a:r>
          </a:p>
        </p:txBody>
      </p:sp>
      <p:sp>
        <p:nvSpPr>
          <p:cNvPr id="11" name="TextBox 43"/>
          <p:cNvSpPr txBox="1">
            <a:spLocks noChangeArrowheads="1"/>
          </p:cNvSpPr>
          <p:nvPr/>
        </p:nvSpPr>
        <p:spPr bwMode="auto">
          <a:xfrm>
            <a:off x="4974985" y="3368923"/>
            <a:ext cx="2176097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id-ID" sz="1662" dirty="0">
                <a:latin typeface="Berlin Sans FB" pitchFamily="34" charset="0"/>
              </a:rPr>
              <a:t>Corrective Action</a:t>
            </a:r>
            <a:endParaRPr lang="en-US" sz="1662" dirty="0">
              <a:latin typeface="Berlin Sans FB" pitchFamily="34" charset="0"/>
            </a:endParaRPr>
          </a:p>
        </p:txBody>
      </p:sp>
      <p:sp>
        <p:nvSpPr>
          <p:cNvPr id="12" name="TextBox 43"/>
          <p:cNvSpPr txBox="1">
            <a:spLocks noChangeArrowheads="1"/>
          </p:cNvSpPr>
          <p:nvPr/>
        </p:nvSpPr>
        <p:spPr bwMode="auto">
          <a:xfrm>
            <a:off x="2667005" y="3368923"/>
            <a:ext cx="2373923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id-ID" sz="1662" dirty="0">
                <a:latin typeface="Berlin Sans FB" pitchFamily="34" charset="0"/>
              </a:rPr>
              <a:t>Preventive Action</a:t>
            </a:r>
            <a:endParaRPr lang="en-US" sz="1662" dirty="0">
              <a:latin typeface="Berlin Sans FB" pitchFamily="34" charset="0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6393160" y="2708920"/>
            <a:ext cx="2592287" cy="718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Analisa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masalah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dan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mengembangkan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sistem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untuk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b="1" i="1" dirty="0" err="1">
                <a:solidFill>
                  <a:srgbClr val="000000"/>
                </a:solidFill>
                <a:latin typeface="Tahoma" pitchFamily="34" charset="0"/>
              </a:rPr>
              <a:t>mencegah</a:t>
            </a:r>
            <a:r>
              <a:rPr lang="en-US" sz="1292" b="1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b="1" i="1" dirty="0" err="1">
                <a:solidFill>
                  <a:srgbClr val="000000"/>
                </a:solidFill>
                <a:latin typeface="Tahoma" pitchFamily="34" charset="0"/>
              </a:rPr>
              <a:t>terulang</a:t>
            </a:r>
            <a:r>
              <a:rPr lang="en-US" sz="1292" b="1" i="1" dirty="0">
                <a:solidFill>
                  <a:srgbClr val="000000"/>
                </a:solidFill>
                <a:latin typeface="Tahoma" pitchFamily="34" charset="0"/>
              </a:rPr>
              <a:t>  </a:t>
            </a: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776536" y="2638334"/>
            <a:ext cx="2808312" cy="718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Identifikasi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“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Potensi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Masalah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” 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dan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mengembangkan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sistem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untuk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b="1" i="1" dirty="0" err="1">
                <a:solidFill>
                  <a:srgbClr val="000000"/>
                </a:solidFill>
                <a:latin typeface="Tahoma" pitchFamily="34" charset="0"/>
              </a:rPr>
              <a:t>mencegah</a:t>
            </a:r>
            <a:r>
              <a:rPr lang="en-US" sz="1292" b="1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b="1" i="1" dirty="0" err="1">
                <a:solidFill>
                  <a:srgbClr val="000000"/>
                </a:solidFill>
                <a:latin typeface="Tahoma" pitchFamily="34" charset="0"/>
              </a:rPr>
              <a:t>terjadinya</a:t>
            </a:r>
            <a:r>
              <a:rPr lang="en-US" sz="1292" b="1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b="1" i="1" dirty="0" err="1">
                <a:solidFill>
                  <a:srgbClr val="000000"/>
                </a:solidFill>
                <a:latin typeface="Tahoma" pitchFamily="34" charset="0"/>
              </a:rPr>
              <a:t>masalah</a:t>
            </a:r>
            <a:r>
              <a:rPr lang="en-US" sz="1292" b="1" i="1" dirty="0">
                <a:solidFill>
                  <a:srgbClr val="000000"/>
                </a:solidFill>
                <a:latin typeface="Tahoma" pitchFamily="34" charset="0"/>
              </a:rPr>
              <a:t>   </a:t>
            </a:r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3985851" y="5325954"/>
            <a:ext cx="1846385" cy="301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1196" indent="-161196" algn="ctr">
              <a:lnSpc>
                <a:spcPct val="105000"/>
              </a:lnSpc>
            </a:pPr>
            <a:r>
              <a:rPr lang="id-ID" sz="1292" dirty="0">
                <a:solidFill>
                  <a:srgbClr val="000000"/>
                </a:solidFill>
                <a:latin typeface="Tahoma" pitchFamily="34" charset="0"/>
              </a:rPr>
              <a:t>Problem Solving</a:t>
            </a:r>
            <a:endParaRPr lang="en-US" sz="1292" dirty="0">
              <a:solidFill>
                <a:srgbClr val="000000"/>
              </a:solidFill>
              <a:latin typeface="Tahoma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718288" y="3869362"/>
            <a:ext cx="14654" cy="0"/>
          </a:xfrm>
          <a:prstGeom prst="line">
            <a:avLst/>
          </a:prstGeom>
          <a:ln w="73025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43"/>
          <p:cNvSpPr txBox="1">
            <a:spLocks noChangeArrowheads="1"/>
          </p:cNvSpPr>
          <p:nvPr/>
        </p:nvSpPr>
        <p:spPr bwMode="auto">
          <a:xfrm>
            <a:off x="1792170" y="4265022"/>
            <a:ext cx="2176097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d-ID" sz="1662" dirty="0">
                <a:latin typeface="Berlin Sans FB" pitchFamily="34" charset="0"/>
              </a:rPr>
              <a:t>“Potensi” </a:t>
            </a:r>
            <a:r>
              <a:rPr lang="en-US" sz="1662" dirty="0" err="1">
                <a:latin typeface="Berlin Sans FB" pitchFamily="34" charset="0"/>
              </a:rPr>
              <a:t>Masalah</a:t>
            </a:r>
            <a:endParaRPr lang="en-US" sz="1662" dirty="0">
              <a:latin typeface="Berlin Sans FB" pitchFamily="34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2535116" y="4675324"/>
            <a:ext cx="395654" cy="593480"/>
          </a:xfrm>
          <a:prstGeom prst="downArrow">
            <a:avLst/>
          </a:prstGeom>
          <a:solidFill>
            <a:srgbClr val="0070C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662"/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1365739" y="5320098"/>
            <a:ext cx="2505808" cy="927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1196" indent="-161196" algn="ctr">
              <a:lnSpc>
                <a:spcPct val="105000"/>
              </a:lnSpc>
            </a:pPr>
            <a:r>
              <a:rPr lang="en-US" sz="1292" dirty="0">
                <a:solidFill>
                  <a:srgbClr val="000000"/>
                </a:solidFill>
                <a:latin typeface="Tahoma" pitchFamily="34" charset="0"/>
              </a:rPr>
              <a:t>Risk </a:t>
            </a:r>
            <a:r>
              <a:rPr lang="id-ID" sz="1292" dirty="0">
                <a:solidFill>
                  <a:srgbClr val="000000"/>
                </a:solidFill>
                <a:latin typeface="Tahoma" pitchFamily="34" charset="0"/>
              </a:rPr>
              <a:t>Management, </a:t>
            </a:r>
            <a:endParaRPr lang="en-US" sz="1292" dirty="0">
              <a:solidFill>
                <a:srgbClr val="000000"/>
              </a:solidFill>
              <a:latin typeface="Tahoma" pitchFamily="34" charset="0"/>
            </a:endParaRPr>
          </a:p>
          <a:p>
            <a:pPr marL="161196" indent="-161196" algn="ctr">
              <a:lnSpc>
                <a:spcPct val="105000"/>
              </a:lnSpc>
            </a:pPr>
            <a:r>
              <a:rPr lang="id-ID" sz="1292" dirty="0">
                <a:solidFill>
                  <a:srgbClr val="000000"/>
                </a:solidFill>
                <a:latin typeface="Tahoma" pitchFamily="34" charset="0"/>
              </a:rPr>
              <a:t>FMEA, HIRADC, IAD, Budgeting, marketing research/ statisti</a:t>
            </a:r>
            <a:r>
              <a:rPr lang="en-US" sz="1292" dirty="0">
                <a:solidFill>
                  <a:srgbClr val="000000"/>
                </a:solidFill>
                <a:latin typeface="Tahoma" pitchFamily="34" charset="0"/>
              </a:rPr>
              <a:t>c</a:t>
            </a:r>
          </a:p>
        </p:txBody>
      </p:sp>
      <p:sp>
        <p:nvSpPr>
          <p:cNvPr id="20" name="Down Arrow 19"/>
          <p:cNvSpPr/>
          <p:nvPr/>
        </p:nvSpPr>
        <p:spPr>
          <a:xfrm>
            <a:off x="4645270" y="4660670"/>
            <a:ext cx="395654" cy="593480"/>
          </a:xfrm>
          <a:prstGeom prst="downArrow">
            <a:avLst/>
          </a:prstGeom>
          <a:solidFill>
            <a:srgbClr val="0070C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662"/>
          </a:p>
        </p:txBody>
      </p:sp>
      <p:cxnSp>
        <p:nvCxnSpPr>
          <p:cNvPr id="21" name="Straight Arrow Connector 20"/>
          <p:cNvCxnSpPr/>
          <p:nvPr/>
        </p:nvCxnSpPr>
        <p:spPr>
          <a:xfrm rot="5400000">
            <a:off x="2512402" y="4067921"/>
            <a:ext cx="395654" cy="1466"/>
          </a:xfrm>
          <a:prstGeom prst="straightConnector1">
            <a:avLst/>
          </a:prstGeom>
          <a:ln w="38100" cmpd="sng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>
            <a:off x="4646002" y="4132398"/>
            <a:ext cx="395654" cy="1466"/>
          </a:xfrm>
          <a:prstGeom prst="straightConnector1">
            <a:avLst/>
          </a:prstGeom>
          <a:ln w="38100" cmpd="sng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" descr="C:\Users\Agus Wahyudi\Pictures\3D man\solu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4115533"/>
            <a:ext cx="2127738" cy="1828800"/>
          </a:xfrm>
          <a:prstGeom prst="rect">
            <a:avLst/>
          </a:prstGeom>
          <a:noFill/>
        </p:spPr>
      </p:pic>
      <p:sp>
        <p:nvSpPr>
          <p:cNvPr id="27" name="Curved Right Arrow 26"/>
          <p:cNvSpPr/>
          <p:nvPr/>
        </p:nvSpPr>
        <p:spPr>
          <a:xfrm rot="5400000">
            <a:off x="4724400" y="1839061"/>
            <a:ext cx="422030" cy="2778369"/>
          </a:xfrm>
          <a:prstGeom prst="curvedRightArrow">
            <a:avLst>
              <a:gd name="adj1" fmla="val 62520"/>
              <a:gd name="adj2" fmla="val 124438"/>
              <a:gd name="adj3" fmla="val 25000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9938" y="1085130"/>
            <a:ext cx="8510954" cy="6038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62" dirty="0" err="1"/>
              <a:t>Tindakan</a:t>
            </a:r>
            <a:r>
              <a:rPr lang="en-US" sz="1662" dirty="0"/>
              <a:t> </a:t>
            </a:r>
            <a:r>
              <a:rPr lang="en-US" sz="1662" dirty="0" err="1"/>
              <a:t>Perbaikan</a:t>
            </a:r>
            <a:r>
              <a:rPr lang="en-US" sz="1662" dirty="0"/>
              <a:t> </a:t>
            </a:r>
            <a:r>
              <a:rPr lang="en-US" sz="1662" dirty="0" err="1"/>
              <a:t>sudah</a:t>
            </a:r>
            <a:r>
              <a:rPr lang="en-US" sz="1662" dirty="0"/>
              <a:t> </a:t>
            </a:r>
            <a:r>
              <a:rPr lang="en-US" sz="1662" dirty="0" err="1"/>
              <a:t>terlambat</a:t>
            </a:r>
            <a:r>
              <a:rPr lang="en-US" sz="1662" dirty="0"/>
              <a:t>  </a:t>
            </a:r>
          </a:p>
          <a:p>
            <a:r>
              <a:rPr lang="en-US" sz="1662" dirty="0" err="1"/>
              <a:t>Masalah</a:t>
            </a:r>
            <a:r>
              <a:rPr lang="en-US" sz="1662" dirty="0"/>
              <a:t> </a:t>
            </a:r>
            <a:r>
              <a:rPr lang="en-US" sz="1662" dirty="0" err="1"/>
              <a:t>sudah</a:t>
            </a:r>
            <a:r>
              <a:rPr lang="en-US" sz="1662" dirty="0"/>
              <a:t> </a:t>
            </a:r>
            <a:r>
              <a:rPr lang="en-US" sz="1662" dirty="0" err="1"/>
              <a:t>terjadi</a:t>
            </a:r>
            <a:r>
              <a:rPr lang="en-US" sz="1662" dirty="0"/>
              <a:t> </a:t>
            </a:r>
            <a:r>
              <a:rPr lang="en-US" sz="1662" dirty="0">
                <a:sym typeface="Wingdings" pitchFamily="2" charset="2"/>
              </a:rPr>
              <a:t>  </a:t>
            </a:r>
            <a:r>
              <a:rPr lang="en-US" sz="1662" u="sng" dirty="0" err="1">
                <a:sym typeface="Wingdings" pitchFamily="2" charset="2"/>
              </a:rPr>
              <a:t>Ilmu</a:t>
            </a:r>
            <a:r>
              <a:rPr lang="en-US" sz="1662" u="sng" dirty="0">
                <a:sym typeface="Wingdings" pitchFamily="2" charset="2"/>
              </a:rPr>
              <a:t> </a:t>
            </a:r>
            <a:r>
              <a:rPr lang="en-US" sz="1662" u="sng" dirty="0" err="1">
                <a:sym typeface="Wingdings" pitchFamily="2" charset="2"/>
              </a:rPr>
              <a:t>berkembang</a:t>
            </a:r>
            <a:r>
              <a:rPr lang="en-US" sz="1662" u="sng" dirty="0">
                <a:sym typeface="Wingdings" pitchFamily="2" charset="2"/>
              </a:rPr>
              <a:t> </a:t>
            </a:r>
            <a:r>
              <a:rPr lang="en-US" sz="1662" u="sng" dirty="0" err="1">
                <a:sym typeface="Wingdings" pitchFamily="2" charset="2"/>
              </a:rPr>
              <a:t>ke</a:t>
            </a:r>
            <a:r>
              <a:rPr lang="en-US" sz="1662" u="sng" dirty="0">
                <a:sym typeface="Wingdings" pitchFamily="2" charset="2"/>
              </a:rPr>
              <a:t> </a:t>
            </a:r>
            <a:r>
              <a:rPr lang="en-US" sz="1662" u="sng" dirty="0" err="1">
                <a:sym typeface="Wingdings" pitchFamily="2" charset="2"/>
              </a:rPr>
              <a:t>arah</a:t>
            </a:r>
            <a:r>
              <a:rPr lang="en-US" sz="1662" u="sng" dirty="0">
                <a:sym typeface="Wingdings" pitchFamily="2" charset="2"/>
              </a:rPr>
              <a:t> </a:t>
            </a:r>
            <a:r>
              <a:rPr lang="en-US" sz="1662" u="sng" dirty="0" err="1">
                <a:sym typeface="Wingdings" pitchFamily="2" charset="2"/>
              </a:rPr>
              <a:t>Pencegahan</a:t>
            </a:r>
            <a:r>
              <a:rPr lang="en-US" sz="1662" dirty="0">
                <a:sym typeface="Wingdings" pitchFamily="2" charset="2"/>
              </a:rPr>
              <a:t> </a:t>
            </a:r>
            <a:r>
              <a:rPr lang="en-US" sz="1662" dirty="0" err="1">
                <a:sym typeface="Wingdings" pitchFamily="2" charset="2"/>
              </a:rPr>
              <a:t>mencegah</a:t>
            </a:r>
            <a:r>
              <a:rPr lang="en-US" sz="1662" dirty="0">
                <a:sym typeface="Wingdings" pitchFamily="2" charset="2"/>
              </a:rPr>
              <a:t> </a:t>
            </a:r>
            <a:r>
              <a:rPr lang="en-US" sz="1662" dirty="0" err="1">
                <a:sym typeface="Wingdings" pitchFamily="2" charset="2"/>
              </a:rPr>
              <a:t>masalah</a:t>
            </a:r>
            <a:r>
              <a:rPr lang="en-US" sz="1662" dirty="0">
                <a:sym typeface="Wingdings" pitchFamily="2" charset="2"/>
              </a:rPr>
              <a:t> </a:t>
            </a:r>
            <a:endParaRPr lang="en-US" sz="1662" dirty="0"/>
          </a:p>
        </p:txBody>
      </p:sp>
      <p:sp>
        <p:nvSpPr>
          <p:cNvPr id="29" name="TextBox 28"/>
          <p:cNvSpPr txBox="1"/>
          <p:nvPr/>
        </p:nvSpPr>
        <p:spPr>
          <a:xfrm>
            <a:off x="2518664" y="2075723"/>
            <a:ext cx="5365379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77" b="1" u="sng" dirty="0" err="1"/>
              <a:t>Tindakan</a:t>
            </a:r>
            <a:r>
              <a:rPr lang="en-US" sz="1477" b="1" u="sng" dirty="0"/>
              <a:t> </a:t>
            </a:r>
            <a:r>
              <a:rPr lang="en-US" sz="1477" b="1" u="sng" dirty="0" err="1"/>
              <a:t>setelah</a:t>
            </a:r>
            <a:r>
              <a:rPr lang="en-US" sz="1477" b="1" u="sng" dirty="0"/>
              <a:t> </a:t>
            </a:r>
            <a:r>
              <a:rPr lang="en-US" sz="1477" b="1" dirty="0" err="1"/>
              <a:t>kejadian</a:t>
            </a:r>
            <a:r>
              <a:rPr lang="en-US" sz="1477" b="1" u="sng" dirty="0"/>
              <a:t> </a:t>
            </a:r>
            <a:r>
              <a:rPr lang="en-US" sz="1477" b="1" dirty="0">
                <a:sym typeface="Wingdings" pitchFamily="2" charset="2"/>
              </a:rPr>
              <a:t> </a:t>
            </a:r>
            <a:r>
              <a:rPr lang="en-US" sz="1477" b="1" u="sng" dirty="0" err="1">
                <a:sym typeface="Wingdings" pitchFamily="2" charset="2"/>
              </a:rPr>
              <a:t>Tindakan</a:t>
            </a:r>
            <a:r>
              <a:rPr lang="en-US" sz="1477" b="1" u="sng" dirty="0">
                <a:sym typeface="Wingdings" pitchFamily="2" charset="2"/>
              </a:rPr>
              <a:t> </a:t>
            </a:r>
            <a:r>
              <a:rPr lang="en-US" sz="1477" b="1" u="sng" dirty="0" err="1">
                <a:sym typeface="Wingdings" pitchFamily="2" charset="2"/>
              </a:rPr>
              <a:t>Sebelum</a:t>
            </a:r>
            <a:r>
              <a:rPr lang="en-US" sz="1477" b="1" u="sng" dirty="0">
                <a:sym typeface="Wingdings" pitchFamily="2" charset="2"/>
              </a:rPr>
              <a:t> </a:t>
            </a:r>
            <a:r>
              <a:rPr lang="en-US" sz="1477" b="1" dirty="0" err="1"/>
              <a:t>kejadian</a:t>
            </a:r>
            <a:r>
              <a:rPr lang="en-US" sz="1477" b="1" dirty="0"/>
              <a:t>  </a:t>
            </a:r>
          </a:p>
        </p:txBody>
      </p:sp>
      <p:pic>
        <p:nvPicPr>
          <p:cNvPr id="30" name="Picture 21" descr="D:\H_Miscelleneous\File dari shared doc\lo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5867" y="5890847"/>
            <a:ext cx="1602627" cy="489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4990C8D4-B820-4DBA-95A5-59264448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55335"/>
      </p:ext>
    </p:extLst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080" y="-85618"/>
            <a:ext cx="8915400" cy="1143000"/>
          </a:xfrm>
        </p:spPr>
        <p:txBody>
          <a:bodyPr>
            <a:normAutofit/>
          </a:bodyPr>
          <a:lstStyle/>
          <a:p>
            <a:r>
              <a:rPr lang="en-US" sz="3600" u="sng" dirty="0"/>
              <a:t>T</a:t>
            </a:r>
            <a:r>
              <a:rPr lang="id-ID" sz="3600" u="sng" dirty="0"/>
              <a:t>indakan untuk mengatasi </a:t>
            </a:r>
            <a:r>
              <a:rPr lang="en-US" sz="3600" u="sng" dirty="0"/>
              <a:t>Re</a:t>
            </a:r>
            <a:r>
              <a:rPr lang="id-ID" sz="3600" u="sng" dirty="0"/>
              <a:t>siko dan </a:t>
            </a:r>
            <a:r>
              <a:rPr lang="en-US" sz="3600" u="sng" dirty="0"/>
              <a:t>P</a:t>
            </a:r>
            <a:r>
              <a:rPr lang="id-ID" sz="3600" u="sng" dirty="0"/>
              <a:t>eluang</a:t>
            </a:r>
            <a:endParaRPr lang="en-US" sz="36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1352600" y="1268760"/>
            <a:ext cx="8994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err="1">
                <a:solidFill>
                  <a:schemeClr val="accent2">
                    <a:lumMod val="50000"/>
                  </a:schemeClr>
                </a:solidFill>
              </a:rPr>
              <a:t>Memahami</a:t>
            </a:r>
            <a:r>
              <a:rPr lang="en-US" sz="1600" b="1" u="sng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2">
                    <a:lumMod val="50000"/>
                  </a:schemeClr>
                </a:solidFill>
              </a:rPr>
              <a:t>situasi</a:t>
            </a:r>
            <a:r>
              <a:rPr lang="en-US" sz="1600" b="1" u="sng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2">
                    <a:lumMod val="50000"/>
                  </a:schemeClr>
                </a:solidFill>
              </a:rPr>
              <a:t>saat</a:t>
            </a:r>
            <a:r>
              <a:rPr lang="en-US" sz="1600" b="1" u="sng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2">
                    <a:lumMod val="50000"/>
                  </a:schemeClr>
                </a:solidFill>
              </a:rPr>
              <a:t>merencanakan</a:t>
            </a:r>
            <a:r>
              <a:rPr lang="en-US" sz="1600" b="1" u="sng" dirty="0">
                <a:solidFill>
                  <a:schemeClr val="accent2">
                    <a:lumMod val="50000"/>
                  </a:schemeClr>
                </a:solidFill>
              </a:rPr>
              <a:t> SMM  *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Organisasi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dan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keterkaitannya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(4.1)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Persyaratan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kebutuhan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dan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harapan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kebutuhan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Pelanggan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dan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pihak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terkait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lainnya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(4.2)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29189" y="2171765"/>
            <a:ext cx="77139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 err="1">
                <a:solidFill>
                  <a:schemeClr val="accent1">
                    <a:lumMod val="50000"/>
                  </a:schemeClr>
                </a:solidFill>
              </a:rPr>
              <a:t>Mempertimbangkan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1">
                    <a:lumMod val="50000"/>
                  </a:schemeClr>
                </a:solidFill>
              </a:rPr>
              <a:t>Resiko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1">
                    <a:lumMod val="50000"/>
                  </a:schemeClr>
                </a:solidFill>
              </a:rPr>
              <a:t>dan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1">
                    <a:lumMod val="50000"/>
                  </a:schemeClr>
                </a:solidFill>
              </a:rPr>
              <a:t>Peluang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  yang </a:t>
            </a:r>
            <a:r>
              <a:rPr lang="en-US" sz="1600" b="1" u="sng" dirty="0" err="1">
                <a:solidFill>
                  <a:schemeClr val="accent1">
                    <a:lumMod val="50000"/>
                  </a:schemeClr>
                </a:solidFill>
              </a:rPr>
              <a:t>perlu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1">
                    <a:lumMod val="50000"/>
                  </a:schemeClr>
                </a:solidFill>
              </a:rPr>
              <a:t>ditujukan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1">
                    <a:lumMod val="50000"/>
                  </a:schemeClr>
                </a:solidFill>
              </a:rPr>
              <a:t>untuk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  (6.1.1) *</a:t>
            </a:r>
          </a:p>
          <a:p>
            <a:pPr marL="457200" indent="-16986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Memberi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jaminan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bahwa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SMM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dapat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mencapai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hasil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diinginkan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457200" indent="-16986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Meningkatkan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dampak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diharapkan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16986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Mencegah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atau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mengurangi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dampak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tidak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diharapkan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16986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Mencapai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peningkatan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44610" y="3614247"/>
            <a:ext cx="68609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err="1">
                <a:solidFill>
                  <a:schemeClr val="accent3">
                    <a:lumMod val="50000"/>
                  </a:schemeClr>
                </a:solidFill>
              </a:rPr>
              <a:t>Menetapkan</a:t>
            </a:r>
            <a:r>
              <a:rPr lang="en-US" sz="1600" b="1" u="sng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3">
                    <a:lumMod val="50000"/>
                  </a:schemeClr>
                </a:solidFill>
              </a:rPr>
              <a:t>tindakan</a:t>
            </a:r>
            <a:r>
              <a:rPr lang="en-US" sz="1600" b="1" u="sng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3">
                    <a:lumMod val="50000"/>
                  </a:schemeClr>
                </a:solidFill>
              </a:rPr>
              <a:t>terhadap</a:t>
            </a:r>
            <a:r>
              <a:rPr lang="en-US" sz="1600" b="1" u="sng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3">
                    <a:lumMod val="50000"/>
                  </a:schemeClr>
                </a:solidFill>
              </a:rPr>
              <a:t>resiko</a:t>
            </a:r>
            <a:r>
              <a:rPr lang="en-US" sz="1600" b="1" u="sng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3">
                    <a:lumMod val="50000"/>
                  </a:schemeClr>
                </a:solidFill>
              </a:rPr>
              <a:t>dan</a:t>
            </a:r>
            <a:r>
              <a:rPr lang="en-US" sz="1600" b="1" u="sng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3">
                    <a:lumMod val="50000"/>
                  </a:schemeClr>
                </a:solidFill>
              </a:rPr>
              <a:t>peluang</a:t>
            </a:r>
            <a:r>
              <a:rPr lang="en-US" sz="1600" b="1" u="sng" dirty="0">
                <a:solidFill>
                  <a:schemeClr val="accent3">
                    <a:lumMod val="50000"/>
                  </a:schemeClr>
                </a:solidFill>
              </a:rPr>
              <a:t>  (6.1.2.a) *</a:t>
            </a:r>
          </a:p>
          <a:p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Tindakan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diambil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proporsional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sesuai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potensi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dampaknya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terhadap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kesesuaian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produk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dan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jasa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2291" y="4755342"/>
            <a:ext cx="6833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err="1">
                <a:solidFill>
                  <a:schemeClr val="accent6">
                    <a:lumMod val="50000"/>
                  </a:schemeClr>
                </a:solidFill>
              </a:rPr>
              <a:t>Tindakan</a:t>
            </a:r>
            <a:r>
              <a:rPr lang="en-US" sz="1600" b="1" u="sng" dirty="0">
                <a:solidFill>
                  <a:schemeClr val="accent6">
                    <a:lumMod val="50000"/>
                  </a:schemeClr>
                </a:solidFill>
              </a:rPr>
              <a:t> yang </a:t>
            </a:r>
            <a:r>
              <a:rPr lang="en-US" sz="1600" b="1" u="sng" dirty="0" err="1">
                <a:solidFill>
                  <a:schemeClr val="accent6">
                    <a:lumMod val="50000"/>
                  </a:schemeClr>
                </a:solidFill>
              </a:rPr>
              <a:t>diambil</a:t>
            </a:r>
            <a:r>
              <a:rPr lang="en-US" sz="1600" b="1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6">
                    <a:lumMod val="50000"/>
                  </a:schemeClr>
                </a:solidFill>
              </a:rPr>
              <a:t>diintegrasikan</a:t>
            </a:r>
            <a:r>
              <a:rPr lang="en-US" sz="1600" b="1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6">
                    <a:lumMod val="50000"/>
                  </a:schemeClr>
                </a:solidFill>
              </a:rPr>
              <a:t>dan</a:t>
            </a:r>
            <a:r>
              <a:rPr lang="en-US" sz="1600" b="1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6">
                    <a:lumMod val="50000"/>
                  </a:schemeClr>
                </a:solidFill>
              </a:rPr>
              <a:t>diterapkan</a:t>
            </a:r>
            <a:r>
              <a:rPr lang="en-US" sz="1600" b="1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6">
                    <a:lumMod val="50000"/>
                  </a:schemeClr>
                </a:solidFill>
              </a:rPr>
              <a:t>kedalam</a:t>
            </a:r>
            <a:r>
              <a:rPr lang="en-US" sz="1600" b="1" u="sng" dirty="0">
                <a:solidFill>
                  <a:schemeClr val="accent6">
                    <a:lumMod val="50000"/>
                  </a:schemeClr>
                </a:solidFill>
              </a:rPr>
              <a:t> proses </a:t>
            </a:r>
            <a:r>
              <a:rPr lang="en-US" sz="1600" b="1" u="sng" dirty="0" err="1">
                <a:solidFill>
                  <a:schemeClr val="accent6">
                    <a:lumMod val="50000"/>
                  </a:schemeClr>
                </a:solidFill>
              </a:rPr>
              <a:t>pada</a:t>
            </a:r>
            <a:r>
              <a:rPr lang="en-US" sz="1600" b="1" u="sng" dirty="0">
                <a:solidFill>
                  <a:schemeClr val="accent6">
                    <a:lumMod val="50000"/>
                  </a:schemeClr>
                </a:solidFill>
              </a:rPr>
              <a:t> SMM  (6.1.2.b) *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62417" y="5762873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Evaluasi</a:t>
            </a:r>
            <a:r>
              <a:rPr lang="en-US" b="1" u="sng" dirty="0"/>
              <a:t> </a:t>
            </a:r>
            <a:r>
              <a:rPr lang="en-US" b="1" u="sng" dirty="0" err="1"/>
              <a:t>efektifitas</a:t>
            </a:r>
            <a:r>
              <a:rPr lang="en-US" b="1" u="sng" dirty="0"/>
              <a:t> (6.1.2.b)</a:t>
            </a:r>
          </a:p>
        </p:txBody>
      </p:sp>
      <p:sp>
        <p:nvSpPr>
          <p:cNvPr id="49" name="Bent Arrow 48"/>
          <p:cNvSpPr/>
          <p:nvPr/>
        </p:nvSpPr>
        <p:spPr>
          <a:xfrm rot="5400000">
            <a:off x="100236" y="1282472"/>
            <a:ext cx="1008112" cy="1208584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 rot="5400000">
            <a:off x="532284" y="1959439"/>
            <a:ext cx="1008112" cy="2072680"/>
          </a:xfrm>
          <a:prstGeom prst="ben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Bent Arrow 50"/>
          <p:cNvSpPr/>
          <p:nvPr/>
        </p:nvSpPr>
        <p:spPr>
          <a:xfrm rot="5400000">
            <a:off x="820316" y="2791609"/>
            <a:ext cx="1008112" cy="2648744"/>
          </a:xfrm>
          <a:prstGeom prst="ben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Bent Arrow 51"/>
          <p:cNvSpPr/>
          <p:nvPr/>
        </p:nvSpPr>
        <p:spPr>
          <a:xfrm rot="5400000">
            <a:off x="1079483" y="3655502"/>
            <a:ext cx="1008112" cy="3167079"/>
          </a:xfrm>
          <a:prstGeom prst="ben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>
            <a:off x="-1" y="5743098"/>
            <a:ext cx="3588470" cy="445419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895FE832-697B-48C8-8DC5-5807669C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69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7628" y="0"/>
            <a:ext cx="4188371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958273" y="747527"/>
            <a:ext cx="4035287" cy="1143000"/>
          </a:xfrm>
        </p:spPr>
        <p:txBody>
          <a:bodyPr>
            <a:normAutofit/>
          </a:bodyPr>
          <a:lstStyle/>
          <a:p>
            <a:pPr algn="l" eaLnBrk="1" hangingPunct="1"/>
            <a:r>
              <a:rPr lang="id-ID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Faktor Risik</a:t>
            </a:r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 di Proses </a:t>
            </a:r>
            <a:r>
              <a:rPr lang="en-US" alt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Penjualan</a:t>
            </a:r>
            <a:endParaRPr lang="id-ID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5991348" y="2947133"/>
            <a:ext cx="3786188" cy="2657268"/>
          </a:xfrm>
        </p:spPr>
        <p:txBody>
          <a:bodyPr/>
          <a:lstStyle/>
          <a:p>
            <a:pPr eaLnBrk="1" hangingPunct="1"/>
            <a:r>
              <a:rPr lang="id-ID" altLang="en-US" sz="2400" dirty="0"/>
              <a:t>Potensi kerugian bisnis atau pemborosan biaya </a:t>
            </a:r>
          </a:p>
          <a:p>
            <a:pPr eaLnBrk="1" hangingPunct="1"/>
            <a:r>
              <a:rPr lang="id-ID" altLang="en-US" sz="2400" dirty="0"/>
              <a:t>Risiko pada proses penjualan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id-ID" altLang="en-US" sz="1900" dirty="0"/>
              <a:t>Kredit macet, kesalahan hitung product costing, finalty akibat keterlambatan</a:t>
            </a: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0"/>
          <a:stretch>
            <a:fillRect/>
          </a:stretch>
        </p:blipFill>
        <p:spPr bwMode="auto">
          <a:xfrm>
            <a:off x="1352600" y="214461"/>
            <a:ext cx="4214812" cy="623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4567" y="484072"/>
            <a:ext cx="1839635" cy="1519540"/>
          </a:xfrm>
          <a:prstGeom prst="roundRect">
            <a:avLst/>
          </a:prstGeom>
          <a:solidFill>
            <a:srgbClr val="FFEFBD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1600" dirty="0" err="1">
                <a:solidFill>
                  <a:schemeClr val="tx1"/>
                </a:solidFill>
                <a:cs typeface="Arial" pitchFamily="34" charset="0"/>
              </a:rPr>
              <a:t>Menetapkan</a:t>
            </a:r>
            <a:r>
              <a:rPr lang="en-US" sz="16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cs typeface="Arial" pitchFamily="34" charset="0"/>
              </a:rPr>
              <a:t>kredit</a:t>
            </a:r>
            <a:r>
              <a:rPr lang="en-US" sz="1600" dirty="0">
                <a:solidFill>
                  <a:schemeClr val="tx1"/>
                </a:solidFill>
                <a:cs typeface="Arial" pitchFamily="34" charset="0"/>
              </a:rPr>
              <a:t> limit </a:t>
            </a:r>
            <a:r>
              <a:rPr lang="en-US" sz="1600" dirty="0" err="1">
                <a:solidFill>
                  <a:schemeClr val="tx1"/>
                </a:solidFill>
                <a:cs typeface="Arial" pitchFamily="34" charset="0"/>
              </a:rPr>
              <a:t>setiap</a:t>
            </a:r>
            <a:r>
              <a:rPr lang="en-US" sz="1600" dirty="0">
                <a:solidFill>
                  <a:schemeClr val="tx1"/>
                </a:solidFill>
                <a:cs typeface="Arial" pitchFamily="34" charset="0"/>
              </a:rPr>
              <a:t> customer, </a:t>
            </a:r>
            <a:r>
              <a:rPr lang="en-US" sz="1600" dirty="0" err="1">
                <a:solidFill>
                  <a:schemeClr val="tx1"/>
                </a:solidFill>
                <a:cs typeface="Arial" pitchFamily="34" charset="0"/>
              </a:rPr>
              <a:t>untuk</a:t>
            </a:r>
            <a:r>
              <a:rPr lang="en-US" sz="16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cs typeface="Arial" pitchFamily="34" charset="0"/>
              </a:rPr>
              <a:t>memperkecil</a:t>
            </a:r>
            <a:r>
              <a:rPr lang="en-US" sz="16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cs typeface="Arial" pitchFamily="34" charset="0"/>
              </a:rPr>
              <a:t>kredit</a:t>
            </a:r>
            <a:r>
              <a:rPr lang="en-US" sz="16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cs typeface="Arial" pitchFamily="34" charset="0"/>
              </a:rPr>
              <a:t>macet</a:t>
            </a:r>
            <a:endParaRPr lang="id-ID" sz="16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16947985">
            <a:off x="1585238" y="1606734"/>
            <a:ext cx="778184" cy="793755"/>
          </a:xfrm>
          <a:custGeom>
            <a:avLst/>
            <a:gdLst/>
            <a:ahLst/>
            <a:cxnLst>
              <a:cxn ang="0">
                <a:pos x="1883" y="0"/>
              </a:cxn>
              <a:cxn ang="0">
                <a:pos x="1235" y="204"/>
              </a:cxn>
              <a:cxn ang="0">
                <a:pos x="863" y="720"/>
              </a:cxn>
              <a:cxn ang="0">
                <a:pos x="813" y="1268"/>
              </a:cxn>
              <a:cxn ang="0">
                <a:pos x="1044" y="1317"/>
              </a:cxn>
              <a:cxn ang="0">
                <a:pos x="538" y="1825"/>
              </a:cxn>
              <a:cxn ang="0">
                <a:pos x="0" y="1198"/>
              </a:cxn>
              <a:cxn ang="0">
                <a:pos x="271" y="1211"/>
              </a:cxn>
              <a:cxn ang="0">
                <a:pos x="575" y="504"/>
              </a:cxn>
              <a:cxn ang="0">
                <a:pos x="1187" y="84"/>
              </a:cxn>
              <a:cxn ang="0">
                <a:pos x="1883" y="0"/>
              </a:cxn>
            </a:cxnLst>
            <a:rect l="0" t="0" r="r" b="b"/>
            <a:pathLst>
              <a:path w="1883" h="1825">
                <a:moveTo>
                  <a:pt x="1883" y="0"/>
                </a:moveTo>
                <a:cubicBezTo>
                  <a:pt x="1583" y="48"/>
                  <a:pt x="1405" y="84"/>
                  <a:pt x="1235" y="204"/>
                </a:cubicBezTo>
                <a:cubicBezTo>
                  <a:pt x="1065" y="324"/>
                  <a:pt x="933" y="543"/>
                  <a:pt x="863" y="720"/>
                </a:cubicBezTo>
                <a:cubicBezTo>
                  <a:pt x="793" y="897"/>
                  <a:pt x="783" y="1168"/>
                  <a:pt x="813" y="1268"/>
                </a:cubicBezTo>
                <a:cubicBezTo>
                  <a:pt x="962" y="1316"/>
                  <a:pt x="908" y="1288"/>
                  <a:pt x="1044" y="1317"/>
                </a:cubicBezTo>
                <a:cubicBezTo>
                  <a:pt x="969" y="1418"/>
                  <a:pt x="738" y="1640"/>
                  <a:pt x="538" y="1825"/>
                </a:cubicBezTo>
                <a:cubicBezTo>
                  <a:pt x="170" y="1419"/>
                  <a:pt x="164" y="1405"/>
                  <a:pt x="0" y="1198"/>
                </a:cubicBezTo>
                <a:cubicBezTo>
                  <a:pt x="224" y="1223"/>
                  <a:pt x="126" y="1220"/>
                  <a:pt x="271" y="1211"/>
                </a:cubicBezTo>
                <a:cubicBezTo>
                  <a:pt x="323" y="1026"/>
                  <a:pt x="422" y="692"/>
                  <a:pt x="575" y="504"/>
                </a:cubicBezTo>
                <a:cubicBezTo>
                  <a:pt x="728" y="316"/>
                  <a:pt x="969" y="168"/>
                  <a:pt x="1187" y="84"/>
                </a:cubicBezTo>
                <a:cubicBezTo>
                  <a:pt x="1405" y="0"/>
                  <a:pt x="1738" y="18"/>
                  <a:pt x="188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462"/>
          </a:p>
        </p:txBody>
      </p:sp>
      <p:cxnSp>
        <p:nvCxnSpPr>
          <p:cNvPr id="7" name="Straight Connector 6"/>
          <p:cNvCxnSpPr/>
          <p:nvPr/>
        </p:nvCxnSpPr>
        <p:spPr>
          <a:xfrm>
            <a:off x="7415380" y="2236735"/>
            <a:ext cx="2484488" cy="179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817096" y="0"/>
            <a:ext cx="33075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DE2694E0-4EC7-463C-9BFD-5D4F7424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4258"/>
      </p:ext>
    </p:extLst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4364" y="11618"/>
            <a:ext cx="5076243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655152" y="404664"/>
            <a:ext cx="3937808" cy="1325563"/>
          </a:xfrm>
        </p:spPr>
        <p:txBody>
          <a:bodyPr>
            <a:normAutofit/>
          </a:bodyPr>
          <a:lstStyle/>
          <a:p>
            <a:pPr algn="l"/>
            <a:r>
              <a:rPr lang="id-ID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Faktor Risiko</a:t>
            </a:r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di Proses </a:t>
            </a:r>
            <a:r>
              <a:rPr lang="en-US" alt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Penjualan</a:t>
            </a:r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id-ID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315459" y="2667226"/>
            <a:ext cx="4416595" cy="3886317"/>
          </a:xfrm>
        </p:spPr>
        <p:txBody>
          <a:bodyPr/>
          <a:lstStyle/>
          <a:p>
            <a:pPr eaLnBrk="1" hangingPunct="1"/>
            <a:r>
              <a:rPr lang="id-ID" altLang="en-US" sz="2000" dirty="0"/>
              <a:t>Potensi kualitas yang tidak baik atau ketidakpuasan pelanggan</a:t>
            </a:r>
          </a:p>
          <a:p>
            <a:pPr eaLnBrk="1" hangingPunct="1"/>
            <a:r>
              <a:rPr lang="id-ID" altLang="en-US" sz="2000" dirty="0"/>
              <a:t>Faktor Risiko pada proses penjualan :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id-ID" altLang="en-US" sz="2000" dirty="0"/>
              <a:t>Order yang sebenarnya tidak mampu dipenuhi (spesifikasi maupun delivery time) tetap diterima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id-ID" altLang="en-US" sz="2000" dirty="0"/>
              <a:t>Menyimpan Bom Waktu , pada akhirnya akan menimbulkan ketidakpuasan pelanggan</a:t>
            </a: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66" b="24422"/>
          <a:stretch>
            <a:fillRect/>
          </a:stretch>
        </p:blipFill>
        <p:spPr bwMode="auto">
          <a:xfrm>
            <a:off x="5484746" y="387693"/>
            <a:ext cx="3929063" cy="61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7855247" y="2855188"/>
            <a:ext cx="1839635" cy="1033669"/>
          </a:xfrm>
          <a:prstGeom prst="roundRect">
            <a:avLst/>
          </a:prstGeom>
          <a:solidFill>
            <a:srgbClr val="FFEFBD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600" dirty="0" err="1">
                <a:solidFill>
                  <a:schemeClr val="tx1"/>
                </a:solidFill>
                <a:cs typeface="Arial" pitchFamily="34" charset="0"/>
              </a:rPr>
              <a:t>Melakukan</a:t>
            </a:r>
            <a:r>
              <a:rPr lang="en-US" sz="16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id-ID" sz="1600" dirty="0">
                <a:solidFill>
                  <a:schemeClr val="tx1"/>
                </a:solidFill>
                <a:cs typeface="Arial" pitchFamily="34" charset="0"/>
              </a:rPr>
              <a:t>Studi kelayakan </a:t>
            </a:r>
          </a:p>
          <a:p>
            <a:pPr algn="ctr">
              <a:defRPr/>
            </a:pPr>
            <a:r>
              <a:rPr lang="id-ID" sz="1600" dirty="0">
                <a:solidFill>
                  <a:schemeClr val="tx1"/>
                </a:solidFill>
                <a:cs typeface="Arial" pitchFamily="34" charset="0"/>
              </a:rPr>
              <a:t>Kemampuan </a:t>
            </a:r>
          </a:p>
          <a:p>
            <a:pPr algn="ctr">
              <a:defRPr/>
            </a:pPr>
            <a:r>
              <a:rPr lang="id-ID" sz="1600" dirty="0">
                <a:solidFill>
                  <a:schemeClr val="tx1"/>
                </a:solidFill>
                <a:cs typeface="Arial" pitchFamily="34" charset="0"/>
              </a:rPr>
              <a:t>Perusahaan</a:t>
            </a: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16506700" flipH="1" flipV="1">
            <a:off x="7121420" y="1948441"/>
            <a:ext cx="945657" cy="1003880"/>
          </a:xfrm>
          <a:custGeom>
            <a:avLst/>
            <a:gdLst/>
            <a:ahLst/>
            <a:cxnLst>
              <a:cxn ang="0">
                <a:pos x="1883" y="0"/>
              </a:cxn>
              <a:cxn ang="0">
                <a:pos x="1235" y="204"/>
              </a:cxn>
              <a:cxn ang="0">
                <a:pos x="863" y="720"/>
              </a:cxn>
              <a:cxn ang="0">
                <a:pos x="813" y="1268"/>
              </a:cxn>
              <a:cxn ang="0">
                <a:pos x="1044" y="1317"/>
              </a:cxn>
              <a:cxn ang="0">
                <a:pos x="538" y="1825"/>
              </a:cxn>
              <a:cxn ang="0">
                <a:pos x="0" y="1198"/>
              </a:cxn>
              <a:cxn ang="0">
                <a:pos x="271" y="1211"/>
              </a:cxn>
              <a:cxn ang="0">
                <a:pos x="575" y="504"/>
              </a:cxn>
              <a:cxn ang="0">
                <a:pos x="1187" y="84"/>
              </a:cxn>
              <a:cxn ang="0">
                <a:pos x="1883" y="0"/>
              </a:cxn>
            </a:cxnLst>
            <a:rect l="0" t="0" r="r" b="b"/>
            <a:pathLst>
              <a:path w="1883" h="1825">
                <a:moveTo>
                  <a:pt x="1883" y="0"/>
                </a:moveTo>
                <a:cubicBezTo>
                  <a:pt x="1583" y="48"/>
                  <a:pt x="1405" y="84"/>
                  <a:pt x="1235" y="204"/>
                </a:cubicBezTo>
                <a:cubicBezTo>
                  <a:pt x="1065" y="324"/>
                  <a:pt x="933" y="543"/>
                  <a:pt x="863" y="720"/>
                </a:cubicBezTo>
                <a:cubicBezTo>
                  <a:pt x="793" y="897"/>
                  <a:pt x="783" y="1168"/>
                  <a:pt x="813" y="1268"/>
                </a:cubicBezTo>
                <a:cubicBezTo>
                  <a:pt x="962" y="1316"/>
                  <a:pt x="908" y="1288"/>
                  <a:pt x="1044" y="1317"/>
                </a:cubicBezTo>
                <a:cubicBezTo>
                  <a:pt x="969" y="1418"/>
                  <a:pt x="738" y="1640"/>
                  <a:pt x="538" y="1825"/>
                </a:cubicBezTo>
                <a:cubicBezTo>
                  <a:pt x="170" y="1419"/>
                  <a:pt x="164" y="1405"/>
                  <a:pt x="0" y="1198"/>
                </a:cubicBezTo>
                <a:cubicBezTo>
                  <a:pt x="224" y="1223"/>
                  <a:pt x="126" y="1220"/>
                  <a:pt x="271" y="1211"/>
                </a:cubicBezTo>
                <a:cubicBezTo>
                  <a:pt x="323" y="1026"/>
                  <a:pt x="422" y="692"/>
                  <a:pt x="575" y="504"/>
                </a:cubicBezTo>
                <a:cubicBezTo>
                  <a:pt x="728" y="316"/>
                  <a:pt x="969" y="168"/>
                  <a:pt x="1187" y="84"/>
                </a:cubicBezTo>
                <a:cubicBezTo>
                  <a:pt x="1405" y="0"/>
                  <a:pt x="1738" y="18"/>
                  <a:pt x="188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462"/>
          </a:p>
        </p:txBody>
      </p:sp>
      <p:cxnSp>
        <p:nvCxnSpPr>
          <p:cNvPr id="10" name="Straight Connector 9"/>
          <p:cNvCxnSpPr/>
          <p:nvPr/>
        </p:nvCxnSpPr>
        <p:spPr>
          <a:xfrm>
            <a:off x="-22732" y="1966426"/>
            <a:ext cx="2484488" cy="179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919925" y="0"/>
            <a:ext cx="33075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53F414F-0387-43D1-970A-58D335C2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04504"/>
      </p:ext>
    </p:extLst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05"/>
            <a:ext cx="9224958" cy="1064697"/>
          </a:xfrm>
        </p:spPr>
        <p:txBody>
          <a:bodyPr>
            <a:normAutofit/>
          </a:bodyPr>
          <a:lstStyle/>
          <a:p>
            <a:r>
              <a:rPr lang="en-US" sz="3200" u="sng" dirty="0" err="1"/>
              <a:t>Sasaran</a:t>
            </a:r>
            <a:r>
              <a:rPr lang="en-US" sz="3200" u="sng" dirty="0"/>
              <a:t> </a:t>
            </a:r>
            <a:r>
              <a:rPr lang="en-US" sz="3200" u="sng" dirty="0" err="1"/>
              <a:t>Mutu</a:t>
            </a:r>
            <a:r>
              <a:rPr lang="en-US" sz="3200" u="sng" dirty="0"/>
              <a:t> </a:t>
            </a:r>
            <a:r>
              <a:rPr lang="en-US" sz="3200" u="sng" dirty="0" err="1"/>
              <a:t>dan</a:t>
            </a:r>
            <a:r>
              <a:rPr lang="en-US" sz="3200" u="sng" dirty="0"/>
              <a:t> </a:t>
            </a:r>
            <a:r>
              <a:rPr lang="en-US" sz="3200" u="sng" dirty="0" err="1"/>
              <a:t>Rencana</a:t>
            </a:r>
            <a:r>
              <a:rPr lang="en-US" sz="3200" u="sng" dirty="0"/>
              <a:t> </a:t>
            </a:r>
            <a:r>
              <a:rPr lang="en-US" sz="3200" u="sng" dirty="0" err="1"/>
              <a:t>Untuk</a:t>
            </a:r>
            <a:r>
              <a:rPr lang="en-US" sz="3200" u="sng" dirty="0"/>
              <a:t> </a:t>
            </a:r>
            <a:r>
              <a:rPr lang="en-US" sz="3200" u="sng" dirty="0" err="1"/>
              <a:t>Mencapai</a:t>
            </a:r>
            <a:r>
              <a:rPr lang="en-US" sz="3200" u="sng" dirty="0"/>
              <a:t> </a:t>
            </a:r>
            <a:r>
              <a:rPr lang="en-US" sz="3200" u="sng" dirty="0" err="1"/>
              <a:t>Sasaran</a:t>
            </a:r>
            <a:r>
              <a:rPr lang="en-US" sz="3200" u="sng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295402"/>
            <a:ext cx="3962400" cy="2554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u="sng" dirty="0" err="1"/>
              <a:t>Menetapkan</a:t>
            </a:r>
            <a:r>
              <a:rPr lang="en-US" sz="1600" b="1" u="sng" dirty="0"/>
              <a:t> </a:t>
            </a:r>
            <a:r>
              <a:rPr lang="en-US" sz="1600" b="1" u="sng" dirty="0" err="1"/>
              <a:t>Sasaran</a:t>
            </a:r>
            <a:r>
              <a:rPr lang="en-US" sz="1600" b="1" u="sng" dirty="0"/>
              <a:t> </a:t>
            </a:r>
            <a:r>
              <a:rPr lang="en-US" sz="1600" b="1" u="sng" dirty="0" err="1"/>
              <a:t>Mutu</a:t>
            </a:r>
            <a:r>
              <a:rPr lang="en-US" sz="1600" b="1" u="sng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fungsi</a:t>
            </a:r>
            <a:r>
              <a:rPr lang="en-US" sz="1600" dirty="0"/>
              <a:t> yang </a:t>
            </a:r>
            <a:r>
              <a:rPr lang="en-US" sz="1600" dirty="0" err="1"/>
              <a:t>relevan</a:t>
            </a:r>
            <a:r>
              <a:rPr lang="en-US" sz="1600" dirty="0"/>
              <a:t>, </a:t>
            </a:r>
            <a:r>
              <a:rPr lang="en-US" sz="1600" dirty="0" err="1"/>
              <a:t>tingkatan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proses</a:t>
            </a:r>
            <a:r>
              <a:rPr lang="en-US" sz="1600" dirty="0"/>
              <a:t> yang </a:t>
            </a:r>
            <a:r>
              <a:rPr lang="en-US" sz="1600" dirty="0" err="1"/>
              <a:t>dibutuhkan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SMM (6.2.1)</a:t>
            </a:r>
          </a:p>
          <a:p>
            <a:pPr marL="342900" indent="-228600">
              <a:buFont typeface="Arial" pitchFamily="34" charset="0"/>
              <a:buChar char="•"/>
            </a:pPr>
            <a:r>
              <a:rPr lang="en-US" sz="1600" dirty="0" err="1"/>
              <a:t>Konsisten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Kebijakan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endParaRPr lang="en-US" sz="1600" dirty="0"/>
          </a:p>
          <a:p>
            <a:pPr marL="342900" indent="-228600">
              <a:buFont typeface="Arial" pitchFamily="34" charset="0"/>
              <a:buChar char="•"/>
            </a:pPr>
            <a:r>
              <a:rPr lang="en-US" sz="1600" dirty="0" err="1"/>
              <a:t>Terukur</a:t>
            </a:r>
            <a:endParaRPr lang="en-US" sz="1600" dirty="0"/>
          </a:p>
          <a:p>
            <a:pPr marL="342900" indent="-228600">
              <a:buFont typeface="Arial" pitchFamily="34" charset="0"/>
              <a:buChar char="•"/>
            </a:pPr>
            <a:r>
              <a:rPr lang="en-US" sz="1600" dirty="0" err="1"/>
              <a:t>Memasukkan</a:t>
            </a:r>
            <a:r>
              <a:rPr lang="en-US" sz="1600" dirty="0"/>
              <a:t> </a:t>
            </a:r>
            <a:r>
              <a:rPr lang="en-US" sz="1600" dirty="0" err="1"/>
              <a:t>pertimbangan</a:t>
            </a:r>
            <a:r>
              <a:rPr lang="en-US" sz="1600" dirty="0"/>
              <a:t> </a:t>
            </a:r>
            <a:r>
              <a:rPr lang="en-US" sz="1600" dirty="0" err="1"/>
              <a:t>persyaratan</a:t>
            </a:r>
            <a:r>
              <a:rPr lang="en-US" sz="1600" dirty="0"/>
              <a:t> yang </a:t>
            </a:r>
            <a:r>
              <a:rPr lang="en-US" sz="1600" dirty="0" err="1"/>
              <a:t>berlaku</a:t>
            </a:r>
            <a:r>
              <a:rPr lang="en-US" sz="1600" dirty="0"/>
              <a:t> </a:t>
            </a:r>
          </a:p>
          <a:p>
            <a:pPr marL="342900" indent="-228600">
              <a:buFont typeface="Arial" pitchFamily="34" charset="0"/>
              <a:buChar char="•"/>
            </a:pPr>
            <a:r>
              <a:rPr lang="en-US" sz="1600" dirty="0" err="1"/>
              <a:t>Terkait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kesesuaian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jasa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meningkatkan</a:t>
            </a:r>
            <a:r>
              <a:rPr lang="en-US" sz="1600" dirty="0"/>
              <a:t> </a:t>
            </a:r>
            <a:r>
              <a:rPr lang="en-US" sz="1600" dirty="0" err="1"/>
              <a:t>Kepuasan</a:t>
            </a:r>
            <a:r>
              <a:rPr lang="en-US" sz="1600" dirty="0"/>
              <a:t> </a:t>
            </a:r>
            <a:r>
              <a:rPr lang="en-US" sz="1600" dirty="0" err="1"/>
              <a:t>Pelanggan</a:t>
            </a:r>
            <a:r>
              <a:rPr lang="en-US" sz="16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58871" y="1300292"/>
            <a:ext cx="3584713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Menetapkan</a:t>
            </a:r>
            <a:r>
              <a:rPr lang="en-US" sz="1600" dirty="0"/>
              <a:t> </a:t>
            </a:r>
            <a:r>
              <a:rPr lang="en-US" sz="1600" b="1" u="sng" dirty="0" err="1"/>
              <a:t>bagaimana</a:t>
            </a:r>
            <a:r>
              <a:rPr lang="en-US" sz="1600" b="1" u="sng" dirty="0"/>
              <a:t> </a:t>
            </a:r>
            <a:r>
              <a:rPr lang="en-US" sz="1600" b="1" u="sng" dirty="0" err="1"/>
              <a:t>cara</a:t>
            </a:r>
            <a:r>
              <a:rPr lang="en-US" sz="1600" b="1" u="sng" dirty="0"/>
              <a:t> </a:t>
            </a:r>
            <a:r>
              <a:rPr lang="en-US" sz="1600" b="1" u="sng" dirty="0" err="1"/>
              <a:t>mencapai</a:t>
            </a:r>
            <a:r>
              <a:rPr lang="en-US" sz="1600" b="1" u="sng" dirty="0"/>
              <a:t> </a:t>
            </a:r>
            <a:r>
              <a:rPr lang="en-US" sz="1600" b="1" u="sng" dirty="0" err="1"/>
              <a:t>Sasaran</a:t>
            </a:r>
            <a:r>
              <a:rPr lang="en-US" sz="1600" b="1" u="sng" dirty="0"/>
              <a:t> </a:t>
            </a:r>
            <a:r>
              <a:rPr lang="en-US" sz="1600" b="1" u="sng" dirty="0" err="1"/>
              <a:t>Mutu</a:t>
            </a:r>
            <a:r>
              <a:rPr lang="en-US" sz="1600" b="1" u="sng" dirty="0"/>
              <a:t> (6.2.2)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b="1" u="sng" dirty="0" err="1"/>
              <a:t>Apa</a:t>
            </a:r>
            <a:r>
              <a:rPr lang="en-US" sz="1600" b="1" u="sng" dirty="0"/>
              <a:t> yang </a:t>
            </a:r>
            <a:r>
              <a:rPr lang="en-US" sz="1600" b="1" u="sng" dirty="0" err="1"/>
              <a:t>akan</a:t>
            </a:r>
            <a:r>
              <a:rPr lang="en-US" sz="1600" b="1" u="sng" dirty="0"/>
              <a:t> </a:t>
            </a:r>
            <a:r>
              <a:rPr lang="en-US" sz="1600" b="1" u="sng" dirty="0" err="1"/>
              <a:t>dilakukan</a:t>
            </a:r>
            <a:r>
              <a:rPr lang="en-US" sz="1600" b="1" u="sng" dirty="0"/>
              <a:t> *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b="1" u="sng" dirty="0" err="1"/>
              <a:t>Sumber</a:t>
            </a:r>
            <a:r>
              <a:rPr lang="en-US" sz="1600" b="1" u="sng" dirty="0"/>
              <a:t> </a:t>
            </a:r>
            <a:r>
              <a:rPr lang="en-US" sz="1600" b="1" u="sng" dirty="0" err="1"/>
              <a:t>daya</a:t>
            </a:r>
            <a:r>
              <a:rPr lang="en-US" sz="1600" b="1" u="sng" dirty="0"/>
              <a:t> yang </a:t>
            </a:r>
            <a:r>
              <a:rPr lang="en-US" sz="1600" b="1" u="sng" dirty="0" err="1"/>
              <a:t>diperlukan</a:t>
            </a:r>
            <a:r>
              <a:rPr lang="en-US" sz="1600" b="1" u="sng" dirty="0"/>
              <a:t> *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b="1" u="sng" dirty="0" err="1"/>
              <a:t>Siapa</a:t>
            </a:r>
            <a:r>
              <a:rPr lang="en-US" sz="1600" b="1" u="sng" dirty="0"/>
              <a:t> yang </a:t>
            </a:r>
            <a:r>
              <a:rPr lang="en-US" sz="1600" b="1" u="sng" dirty="0" err="1"/>
              <a:t>bertanggung</a:t>
            </a:r>
            <a:r>
              <a:rPr lang="en-US" sz="1600" b="1" u="sng" dirty="0"/>
              <a:t> </a:t>
            </a:r>
            <a:r>
              <a:rPr lang="en-US" sz="1600" b="1" u="sng" dirty="0" err="1"/>
              <a:t>jawab</a:t>
            </a:r>
            <a:r>
              <a:rPr lang="en-US" sz="1600" b="1" u="sng" dirty="0"/>
              <a:t> *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b="1" u="sng" dirty="0" err="1"/>
              <a:t>Kapan</a:t>
            </a:r>
            <a:r>
              <a:rPr lang="en-US" sz="1600" b="1" u="sng" dirty="0"/>
              <a:t> </a:t>
            </a:r>
            <a:r>
              <a:rPr lang="en-US" sz="1600" b="1" u="sng" dirty="0" err="1"/>
              <a:t>akan</a:t>
            </a:r>
            <a:r>
              <a:rPr lang="en-US" sz="1600" b="1" u="sng" dirty="0"/>
              <a:t> </a:t>
            </a:r>
            <a:r>
              <a:rPr lang="en-US" sz="1600" b="1" u="sng" dirty="0" err="1"/>
              <a:t>diselesaikan</a:t>
            </a:r>
            <a:r>
              <a:rPr lang="en-US" sz="1600" b="1" u="sng" dirty="0"/>
              <a:t> 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0468" y="4509120"/>
            <a:ext cx="2826415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Dipantau</a:t>
            </a:r>
            <a:r>
              <a:rPr lang="en-US" sz="1600" dirty="0"/>
              <a:t> &amp; </a:t>
            </a:r>
            <a:r>
              <a:rPr lang="en-US" sz="1600" dirty="0" err="1"/>
              <a:t>dikomunikasikan</a:t>
            </a:r>
            <a:r>
              <a:rPr lang="en-US" sz="16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5406" y="5498068"/>
            <a:ext cx="2725426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Diupdate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kebutuhan</a:t>
            </a:r>
            <a:r>
              <a:rPr lang="en-US" sz="16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50041" y="3733800"/>
            <a:ext cx="3698448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u="sng" dirty="0" err="1"/>
              <a:t>Bagaimana</a:t>
            </a:r>
            <a:r>
              <a:rPr lang="en-US" sz="1600" b="1" u="sng" dirty="0"/>
              <a:t> </a:t>
            </a:r>
            <a:r>
              <a:rPr lang="en-US" sz="1600" b="1" u="sng" dirty="0" err="1"/>
              <a:t>cara</a:t>
            </a:r>
            <a:r>
              <a:rPr lang="en-US" sz="1600" b="1" u="sng" dirty="0"/>
              <a:t> </a:t>
            </a:r>
            <a:r>
              <a:rPr lang="en-US" sz="1600" b="1" u="sng" dirty="0" err="1"/>
              <a:t>evaluasi</a:t>
            </a:r>
            <a:r>
              <a:rPr lang="en-US" sz="1600" b="1" u="sng" dirty="0"/>
              <a:t> </a:t>
            </a:r>
            <a:r>
              <a:rPr lang="en-US" sz="1600" b="1" u="sng" dirty="0" err="1"/>
              <a:t>hasilnya</a:t>
            </a:r>
            <a:r>
              <a:rPr lang="en-US" sz="1600" b="1" u="sng" dirty="0"/>
              <a:t> * 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441920" y="1768734"/>
            <a:ext cx="685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1887619" y="3917019"/>
            <a:ext cx="381000" cy="5599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1911626" y="4986754"/>
            <a:ext cx="381000" cy="4760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648200" y="4953000"/>
            <a:ext cx="4495800" cy="1447800"/>
          </a:xfrm>
          <a:prstGeom prst="ellipse">
            <a:avLst/>
          </a:prstGeom>
          <a:solidFill>
            <a:srgbClr val="FFEF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Review </a:t>
            </a:r>
            <a:r>
              <a:rPr lang="en-US" dirty="0" err="1">
                <a:solidFill>
                  <a:schemeClr val="tx1"/>
                </a:solidFill>
              </a:rPr>
              <a:t>Pencapaian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Sasaran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pelaksanaan</a:t>
            </a:r>
            <a:r>
              <a:rPr lang="en-US" dirty="0">
                <a:solidFill>
                  <a:schemeClr val="tx1"/>
                </a:solidFill>
              </a:rPr>
              <a:t> program </a:t>
            </a:r>
            <a:r>
              <a:rPr lang="en-US" dirty="0" err="1">
                <a:solidFill>
                  <a:schemeClr val="tx1"/>
                </a:solidFill>
              </a:rPr>
              <a:t>kerja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(Management Review 9.3)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629400" y="2971800"/>
            <a:ext cx="457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609184" y="4191000"/>
            <a:ext cx="47964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3733800" y="5486400"/>
            <a:ext cx="7620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4733FAEC-F7A3-4FB5-859E-05DAF3FE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36932"/>
      </p:ext>
    </p:extLst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0"/>
            <a:ext cx="8915400" cy="1143000"/>
          </a:xfrm>
        </p:spPr>
        <p:txBody>
          <a:bodyPr>
            <a:normAutofit/>
          </a:bodyPr>
          <a:lstStyle/>
          <a:p>
            <a:r>
              <a:rPr lang="en-US" sz="3200" u="sng" dirty="0" err="1"/>
              <a:t>Sasaran</a:t>
            </a:r>
            <a:r>
              <a:rPr lang="en-US" sz="3200" u="sng" dirty="0"/>
              <a:t> </a:t>
            </a:r>
            <a:r>
              <a:rPr lang="en-US" sz="3200" u="sng" dirty="0" err="1"/>
              <a:t>Mutu</a:t>
            </a:r>
            <a:r>
              <a:rPr lang="en-US" sz="3200" u="sng" dirty="0"/>
              <a:t> </a:t>
            </a:r>
            <a:r>
              <a:rPr lang="en-US" sz="3200" u="sng" dirty="0" err="1"/>
              <a:t>dan</a:t>
            </a:r>
            <a:r>
              <a:rPr lang="en-US" sz="3200" u="sng" dirty="0"/>
              <a:t> </a:t>
            </a:r>
            <a:r>
              <a:rPr lang="en-US" sz="3200" u="sng" dirty="0" err="1"/>
              <a:t>Rencana</a:t>
            </a:r>
            <a:r>
              <a:rPr lang="en-US" sz="3200" u="sng" dirty="0"/>
              <a:t> </a:t>
            </a:r>
            <a:r>
              <a:rPr lang="en-US" sz="3200" u="sng" dirty="0" err="1"/>
              <a:t>Untuk</a:t>
            </a:r>
            <a:r>
              <a:rPr lang="en-US" sz="3200" u="sng" dirty="0"/>
              <a:t> </a:t>
            </a:r>
            <a:r>
              <a:rPr lang="en-US" sz="3200" u="sng" dirty="0" err="1"/>
              <a:t>Mencapai</a:t>
            </a:r>
            <a:r>
              <a:rPr lang="en-US" sz="3200" u="sng" dirty="0"/>
              <a:t> </a:t>
            </a:r>
            <a:r>
              <a:rPr lang="en-US" sz="3200" u="sng" dirty="0" err="1"/>
              <a:t>Sasaran</a:t>
            </a:r>
            <a:r>
              <a:rPr lang="en-US" sz="3200" u="sng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514600"/>
            <a:ext cx="9117784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4610943" y="5739827"/>
            <a:ext cx="2510624" cy="584775"/>
          </a:xfrm>
          <a:prstGeom prst="rect">
            <a:avLst/>
          </a:prstGeom>
          <a:ln w="28575">
            <a:solidFill>
              <a:srgbClr val="FFC000"/>
            </a:solidFill>
            <a:prstDash val="sysDash"/>
          </a:ln>
        </p:spPr>
        <p:txBody>
          <a:bodyPr wrap="none">
            <a:spAutoFit/>
          </a:bodyPr>
          <a:lstStyle/>
          <a:p>
            <a:pPr marL="228600" indent="-228600" algn="ctr"/>
            <a:r>
              <a:rPr lang="en-US" sz="1600" dirty="0" err="1"/>
              <a:t>Apa</a:t>
            </a:r>
            <a:r>
              <a:rPr lang="en-US" sz="1600" dirty="0"/>
              <a:t> yang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endParaRPr lang="en-US" sz="1600" dirty="0"/>
          </a:p>
          <a:p>
            <a:pPr marL="228600" indent="-228600" algn="ctr"/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mencapai</a:t>
            </a: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</a:p>
        </p:txBody>
      </p:sp>
      <p:sp>
        <p:nvSpPr>
          <p:cNvPr id="8" name="Up Arrow 7"/>
          <p:cNvSpPr/>
          <p:nvPr/>
        </p:nvSpPr>
        <p:spPr>
          <a:xfrm>
            <a:off x="2913273" y="5433778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65468" y="5791200"/>
            <a:ext cx="2200411" cy="338554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r>
              <a:rPr lang="en-US" sz="1600" dirty="0"/>
              <a:t> </a:t>
            </a:r>
            <a:r>
              <a:rPr lang="en-US" sz="1600" dirty="0" err="1"/>
              <a:t>Terukur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705600" y="1226405"/>
            <a:ext cx="2438400" cy="830997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Penanggung</a:t>
            </a:r>
            <a:r>
              <a:rPr lang="en-US" sz="1600" dirty="0"/>
              <a:t> </a:t>
            </a:r>
            <a:r>
              <a:rPr lang="en-US" sz="1600" dirty="0" err="1"/>
              <a:t>jawab</a:t>
            </a:r>
            <a:r>
              <a:rPr lang="en-US" sz="1600" dirty="0"/>
              <a:t>, target </a:t>
            </a:r>
            <a:r>
              <a:rPr lang="en-US" sz="1600" dirty="0" err="1"/>
              <a:t>penyelesaian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monitor </a:t>
            </a:r>
            <a:r>
              <a:rPr lang="en-US" sz="1600" dirty="0" err="1"/>
              <a:t>pelaksanaan</a:t>
            </a:r>
            <a:r>
              <a:rPr lang="en-US" sz="1600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90800" y="1219202"/>
            <a:ext cx="2286000" cy="830997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Kebutuhan</a:t>
            </a:r>
            <a:r>
              <a:rPr lang="en-US" sz="1600" dirty="0"/>
              <a:t> </a:t>
            </a:r>
            <a:r>
              <a:rPr lang="en-US" sz="1600" dirty="0" err="1"/>
              <a:t>sumber</a:t>
            </a:r>
            <a:r>
              <a:rPr lang="en-US" sz="1600" dirty="0"/>
              <a:t> </a:t>
            </a:r>
            <a:r>
              <a:rPr lang="en-US" sz="1600" dirty="0" err="1"/>
              <a:t>daya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menjalankan</a:t>
            </a:r>
            <a:r>
              <a:rPr lang="en-US" sz="1600" dirty="0"/>
              <a:t> program  </a:t>
            </a:r>
          </a:p>
        </p:txBody>
      </p:sp>
      <p:sp>
        <p:nvSpPr>
          <p:cNvPr id="12" name="Up Arrow 11"/>
          <p:cNvSpPr/>
          <p:nvPr/>
        </p:nvSpPr>
        <p:spPr>
          <a:xfrm>
            <a:off x="5622936" y="5351489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3505200" y="2133600"/>
            <a:ext cx="4572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7555849" y="2146450"/>
            <a:ext cx="737901" cy="291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5724B00-3695-4AA9-8B7E-A5DC49E7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33436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907" y="64527"/>
            <a:ext cx="3530949" cy="9825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7 PRINSIP </a:t>
            </a:r>
          </a:p>
          <a:p>
            <a:r>
              <a:rPr lang="en-US" sz="1600" b="1" dirty="0">
                <a:solidFill>
                  <a:srgbClr val="C00000"/>
                </a:solidFill>
              </a:rPr>
              <a:t>MANAJEMEN MUTU</a:t>
            </a:r>
          </a:p>
          <a:p>
            <a:r>
              <a:rPr lang="en-US" sz="2585" b="1" dirty="0">
                <a:solidFill>
                  <a:srgbClr val="C00000"/>
                </a:solidFill>
              </a:rPr>
              <a:t>(ISO 9001:2015)</a:t>
            </a:r>
          </a:p>
        </p:txBody>
      </p:sp>
      <p:sp>
        <p:nvSpPr>
          <p:cNvPr id="8" name="Oval 7"/>
          <p:cNvSpPr/>
          <p:nvPr/>
        </p:nvSpPr>
        <p:spPr>
          <a:xfrm>
            <a:off x="2705100" y="3048308"/>
            <a:ext cx="2438400" cy="9144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92" dirty="0"/>
          </a:p>
        </p:txBody>
      </p:sp>
      <p:sp>
        <p:nvSpPr>
          <p:cNvPr id="9" name="Oval 8"/>
          <p:cNvSpPr/>
          <p:nvPr/>
        </p:nvSpPr>
        <p:spPr>
          <a:xfrm>
            <a:off x="457200" y="4544799"/>
            <a:ext cx="21336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0" name="Oval 9"/>
          <p:cNvSpPr/>
          <p:nvPr/>
        </p:nvSpPr>
        <p:spPr>
          <a:xfrm>
            <a:off x="2819400" y="4544799"/>
            <a:ext cx="2209800" cy="98473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1" name="Oval 10"/>
          <p:cNvSpPr/>
          <p:nvPr/>
        </p:nvSpPr>
        <p:spPr>
          <a:xfrm>
            <a:off x="5257800" y="4615142"/>
            <a:ext cx="1981200" cy="77372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3" name="Rectangle 12"/>
          <p:cNvSpPr/>
          <p:nvPr/>
        </p:nvSpPr>
        <p:spPr>
          <a:xfrm>
            <a:off x="2705100" y="3289483"/>
            <a:ext cx="2438400" cy="348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2" b="1" u="sng" dirty="0"/>
              <a:t>Engagement People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53000" y="4836929"/>
            <a:ext cx="2743200" cy="348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2" b="1" u="sng" dirty="0"/>
              <a:t>Improvement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43200" y="4826158"/>
            <a:ext cx="2438400" cy="348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2" b="1" u="sng" dirty="0"/>
              <a:t>Process Approach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4800" y="4721911"/>
            <a:ext cx="2438400" cy="603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2" b="1" u="sng" dirty="0"/>
              <a:t>Evidence Based </a:t>
            </a:r>
          </a:p>
          <a:p>
            <a:pPr algn="ctr"/>
            <a:r>
              <a:rPr lang="en-US" sz="1662" b="1" u="sng" dirty="0"/>
              <a:t>Thinking</a:t>
            </a:r>
          </a:p>
        </p:txBody>
      </p:sp>
      <p:cxnSp>
        <p:nvCxnSpPr>
          <p:cNvPr id="27" name="Straight Arrow Connector 26"/>
          <p:cNvCxnSpPr>
            <a:stCxn id="8" idx="3"/>
            <a:endCxn id="9" idx="0"/>
          </p:cNvCxnSpPr>
          <p:nvPr/>
        </p:nvCxnSpPr>
        <p:spPr>
          <a:xfrm flipH="1">
            <a:off x="1524005" y="3828803"/>
            <a:ext cx="1538195" cy="71600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5"/>
            <a:endCxn id="11" idx="0"/>
          </p:cNvCxnSpPr>
          <p:nvPr/>
        </p:nvCxnSpPr>
        <p:spPr>
          <a:xfrm>
            <a:off x="4786410" y="3828797"/>
            <a:ext cx="1461995" cy="7863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4"/>
            <a:endCxn id="10" idx="0"/>
          </p:cNvCxnSpPr>
          <p:nvPr/>
        </p:nvCxnSpPr>
        <p:spPr>
          <a:xfrm>
            <a:off x="3924300" y="3962709"/>
            <a:ext cx="0" cy="5820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66700" y="1804543"/>
            <a:ext cx="6717207" cy="1001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77" i="1" dirty="0"/>
              <a:t>   Leader </a:t>
            </a:r>
            <a:r>
              <a:rPr lang="en-US" sz="1477" i="1" dirty="0" err="1"/>
              <a:t>adalah</a:t>
            </a:r>
            <a:r>
              <a:rPr lang="en-US" sz="1477" i="1" dirty="0"/>
              <a:t> </a:t>
            </a:r>
            <a:r>
              <a:rPr lang="en-US" sz="1477" i="1" dirty="0" err="1"/>
              <a:t>pelatih</a:t>
            </a:r>
            <a:r>
              <a:rPr lang="en-US" sz="1477" i="1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477" i="1" dirty="0"/>
              <a:t>   </a:t>
            </a:r>
            <a:r>
              <a:rPr lang="en-US" sz="1477" i="1" dirty="0" err="1"/>
              <a:t>Mencapai</a:t>
            </a:r>
            <a:r>
              <a:rPr lang="en-US" sz="1477" i="1" dirty="0"/>
              <a:t> target </a:t>
            </a:r>
            <a:r>
              <a:rPr lang="en-US" sz="1477" i="1" dirty="0" err="1"/>
              <a:t>lewat</a:t>
            </a:r>
            <a:r>
              <a:rPr lang="en-US" sz="1477" i="1" dirty="0"/>
              <a:t> </a:t>
            </a:r>
            <a:r>
              <a:rPr lang="en-US" sz="1477" i="1" dirty="0" err="1"/>
              <a:t>pemberdayaan</a:t>
            </a:r>
            <a:r>
              <a:rPr lang="en-US" sz="1477" i="1" dirty="0"/>
              <a:t> </a:t>
            </a:r>
            <a:r>
              <a:rPr lang="en-US" sz="1477" i="1" dirty="0" err="1"/>
              <a:t>karyawan</a:t>
            </a:r>
            <a:r>
              <a:rPr lang="en-US" sz="1477" i="1" dirty="0"/>
              <a:t> </a:t>
            </a:r>
          </a:p>
          <a:p>
            <a:pPr marL="208090" indent="-208090">
              <a:buFont typeface="Arial" pitchFamily="34" charset="0"/>
              <a:buChar char="•"/>
            </a:pPr>
            <a:r>
              <a:rPr lang="en-US" sz="1477" i="1" dirty="0" err="1"/>
              <a:t>Membuat</a:t>
            </a:r>
            <a:r>
              <a:rPr lang="en-US" sz="1477" i="1" dirty="0"/>
              <a:t> </a:t>
            </a:r>
            <a:r>
              <a:rPr lang="en-US" sz="1477" i="1" dirty="0" err="1"/>
              <a:t>keputusan</a:t>
            </a:r>
            <a:r>
              <a:rPr lang="en-US" sz="1477" i="1" dirty="0"/>
              <a:t> </a:t>
            </a:r>
            <a:r>
              <a:rPr lang="en-US" sz="1477" i="1" dirty="0" err="1"/>
              <a:t>berdasarkan</a:t>
            </a:r>
            <a:r>
              <a:rPr lang="en-US" sz="1477" i="1" dirty="0"/>
              <a:t> data dan </a:t>
            </a:r>
            <a:r>
              <a:rPr lang="en-US" sz="1477" i="1" dirty="0" err="1"/>
              <a:t>fakta</a:t>
            </a:r>
            <a:r>
              <a:rPr lang="en-US" sz="1477" i="1" dirty="0"/>
              <a:t> </a:t>
            </a:r>
          </a:p>
          <a:p>
            <a:pPr marL="208090" indent="-208090">
              <a:buFont typeface="Arial" pitchFamily="34" charset="0"/>
              <a:buChar char="•"/>
            </a:pPr>
            <a:r>
              <a:rPr lang="en-US" sz="1477" i="1" dirty="0" err="1"/>
              <a:t>Mewariskan</a:t>
            </a:r>
            <a:r>
              <a:rPr lang="en-US" sz="1477" i="1" dirty="0"/>
              <a:t> sistem </a:t>
            </a:r>
            <a:r>
              <a:rPr lang="en-US" sz="1477" i="1" dirty="0" err="1"/>
              <a:t>untuk</a:t>
            </a:r>
            <a:r>
              <a:rPr lang="en-US" sz="1477" i="1" dirty="0"/>
              <a:t> </a:t>
            </a:r>
            <a:r>
              <a:rPr lang="en-US" sz="1477" i="1" dirty="0" err="1"/>
              <a:t>kelangsungan</a:t>
            </a:r>
            <a:r>
              <a:rPr lang="en-US" sz="1477" i="1" dirty="0"/>
              <a:t> </a:t>
            </a:r>
            <a:r>
              <a:rPr lang="en-US" sz="1477" i="1" dirty="0" err="1"/>
              <a:t>hidup</a:t>
            </a:r>
            <a:r>
              <a:rPr lang="en-US" sz="1477" i="1" dirty="0"/>
              <a:t> </a:t>
            </a:r>
            <a:r>
              <a:rPr lang="en-US" sz="1477" i="1" dirty="0" err="1"/>
              <a:t>perusahaan</a:t>
            </a:r>
            <a:r>
              <a:rPr lang="en-US" sz="1477" i="1" dirty="0"/>
              <a:t> </a:t>
            </a:r>
            <a:r>
              <a:rPr lang="en-US" sz="1477" i="1" dirty="0" err="1"/>
              <a:t>jangka</a:t>
            </a:r>
            <a:r>
              <a:rPr lang="en-US" sz="1477" i="1" dirty="0"/>
              <a:t> </a:t>
            </a:r>
            <a:r>
              <a:rPr lang="en-US" sz="1477" i="1" dirty="0" err="1"/>
              <a:t>panjang</a:t>
            </a:r>
            <a:r>
              <a:rPr lang="en-US" sz="1477" i="1" dirty="0"/>
              <a:t>  </a:t>
            </a:r>
          </a:p>
        </p:txBody>
      </p:sp>
      <p:sp>
        <p:nvSpPr>
          <p:cNvPr id="12" name="Oval 11"/>
          <p:cNvSpPr/>
          <p:nvPr/>
        </p:nvSpPr>
        <p:spPr>
          <a:xfrm>
            <a:off x="7391400" y="2697384"/>
            <a:ext cx="1981200" cy="914400"/>
          </a:xfrm>
          <a:prstGeom prst="ellipse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4" name="Rectangle 13"/>
          <p:cNvSpPr/>
          <p:nvPr/>
        </p:nvSpPr>
        <p:spPr>
          <a:xfrm>
            <a:off x="7162800" y="2955703"/>
            <a:ext cx="2438400" cy="348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2" b="1" u="sng" dirty="0"/>
              <a:t>Customer focus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29814" y="3795146"/>
            <a:ext cx="2284600" cy="188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2" u="sng" dirty="0" err="1"/>
              <a:t>Kepuasan</a:t>
            </a:r>
            <a:r>
              <a:rPr lang="en-US" sz="1662" u="sng" dirty="0"/>
              <a:t> </a:t>
            </a:r>
            <a:r>
              <a:rPr lang="en-US" sz="1662" u="sng" dirty="0" err="1"/>
              <a:t>Pelanggan</a:t>
            </a:r>
            <a:r>
              <a:rPr lang="en-US" sz="1662" u="sng" dirty="0"/>
              <a:t> </a:t>
            </a:r>
          </a:p>
          <a:p>
            <a:pPr algn="ctr"/>
            <a:r>
              <a:rPr lang="en-US" sz="1662" u="sng" dirty="0"/>
              <a:t>(</a:t>
            </a:r>
            <a:r>
              <a:rPr lang="en-US" sz="1662" u="sng" dirty="0" err="1"/>
              <a:t>Melebihi</a:t>
            </a:r>
            <a:r>
              <a:rPr lang="en-US" sz="1662" u="sng" dirty="0"/>
              <a:t> </a:t>
            </a:r>
            <a:r>
              <a:rPr lang="en-US" sz="1662" u="sng" dirty="0" err="1"/>
              <a:t>Harapan</a:t>
            </a:r>
            <a:r>
              <a:rPr lang="en-US" sz="1662" u="sng" dirty="0"/>
              <a:t>) </a:t>
            </a:r>
          </a:p>
          <a:p>
            <a:pPr algn="ctr"/>
            <a:endParaRPr lang="en-US" sz="1662" dirty="0"/>
          </a:p>
          <a:p>
            <a:pPr algn="ctr"/>
            <a:r>
              <a:rPr lang="en-US" sz="1662" u="sng" dirty="0"/>
              <a:t>Customer Loyal </a:t>
            </a:r>
          </a:p>
          <a:p>
            <a:pPr algn="ctr"/>
            <a:endParaRPr lang="en-US" sz="1662" dirty="0"/>
          </a:p>
          <a:p>
            <a:pPr algn="ctr"/>
            <a:r>
              <a:rPr lang="en-US" sz="1662" u="sng" dirty="0" err="1"/>
              <a:t>Bisnis</a:t>
            </a:r>
            <a:r>
              <a:rPr lang="en-US" sz="1662" u="sng" dirty="0"/>
              <a:t> Perusahaan </a:t>
            </a:r>
          </a:p>
          <a:p>
            <a:pPr algn="ctr"/>
            <a:r>
              <a:rPr lang="en-US" sz="1662" u="sng" dirty="0" err="1"/>
              <a:t>Jangka</a:t>
            </a:r>
            <a:r>
              <a:rPr lang="en-US" sz="1662" u="sng" dirty="0"/>
              <a:t> </a:t>
            </a:r>
            <a:r>
              <a:rPr lang="en-US" sz="1662" u="sng" dirty="0" err="1"/>
              <a:t>Panjang</a:t>
            </a:r>
            <a:endParaRPr lang="en-US" sz="1662" u="sng" dirty="0"/>
          </a:p>
        </p:txBody>
      </p:sp>
      <p:sp>
        <p:nvSpPr>
          <p:cNvPr id="21" name="Down Arrow 20"/>
          <p:cNvSpPr/>
          <p:nvPr/>
        </p:nvSpPr>
        <p:spPr>
          <a:xfrm>
            <a:off x="8382000" y="4404122"/>
            <a:ext cx="152400" cy="16195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7"/>
          </a:p>
        </p:txBody>
      </p:sp>
      <p:sp>
        <p:nvSpPr>
          <p:cNvPr id="24" name="Down Arrow 23"/>
          <p:cNvSpPr/>
          <p:nvPr/>
        </p:nvSpPr>
        <p:spPr>
          <a:xfrm>
            <a:off x="8382000" y="3691562"/>
            <a:ext cx="152400" cy="16195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7"/>
          </a:p>
        </p:txBody>
      </p:sp>
      <p:sp>
        <p:nvSpPr>
          <p:cNvPr id="25" name="Down Arrow 24"/>
          <p:cNvSpPr/>
          <p:nvPr/>
        </p:nvSpPr>
        <p:spPr>
          <a:xfrm>
            <a:off x="8382000" y="4960576"/>
            <a:ext cx="152400" cy="16195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7"/>
          </a:p>
        </p:txBody>
      </p:sp>
      <p:sp>
        <p:nvSpPr>
          <p:cNvPr id="44" name="Right Arrow 43"/>
          <p:cNvSpPr/>
          <p:nvPr/>
        </p:nvSpPr>
        <p:spPr>
          <a:xfrm>
            <a:off x="5583290" y="2913524"/>
            <a:ext cx="1482620" cy="914400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cxnSp>
        <p:nvCxnSpPr>
          <p:cNvPr id="47" name="Straight Connector 46"/>
          <p:cNvCxnSpPr/>
          <p:nvPr/>
        </p:nvCxnSpPr>
        <p:spPr>
          <a:xfrm>
            <a:off x="2590800" y="5037168"/>
            <a:ext cx="228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57200" y="5459205"/>
            <a:ext cx="1981200" cy="774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77" i="1" dirty="0" err="1"/>
              <a:t>Membuat</a:t>
            </a:r>
            <a:r>
              <a:rPr lang="en-US" sz="1477" i="1" dirty="0"/>
              <a:t> </a:t>
            </a:r>
            <a:r>
              <a:rPr lang="en-US" sz="1477" i="1" dirty="0" err="1"/>
              <a:t>keputusan</a:t>
            </a:r>
            <a:r>
              <a:rPr lang="en-US" sz="1477" i="1" dirty="0"/>
              <a:t> </a:t>
            </a:r>
            <a:r>
              <a:rPr lang="en-US" sz="1477" i="1" dirty="0" err="1"/>
              <a:t>berdasarkan</a:t>
            </a:r>
            <a:r>
              <a:rPr lang="en-US" sz="1477" i="1" dirty="0"/>
              <a:t> data dan </a:t>
            </a:r>
            <a:r>
              <a:rPr lang="en-US" sz="1477" i="1" dirty="0" err="1"/>
              <a:t>fakta</a:t>
            </a:r>
            <a:r>
              <a:rPr lang="en-US" sz="1477" i="1" dirty="0"/>
              <a:t>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743200" y="5529544"/>
            <a:ext cx="2438400" cy="774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77" i="1" dirty="0"/>
              <a:t>Dari </a:t>
            </a:r>
            <a:r>
              <a:rPr lang="en-US" sz="1477" i="1" dirty="0" err="1"/>
              <a:t>pendekatan</a:t>
            </a:r>
            <a:r>
              <a:rPr lang="en-US" sz="1477" i="1" dirty="0"/>
              <a:t> </a:t>
            </a:r>
            <a:r>
              <a:rPr lang="en-US" sz="1477" i="1" dirty="0" err="1"/>
              <a:t>proses</a:t>
            </a:r>
            <a:r>
              <a:rPr lang="en-US" sz="1477" i="1" dirty="0"/>
              <a:t> </a:t>
            </a:r>
            <a:r>
              <a:rPr lang="en-US" sz="1477" i="1" dirty="0" err="1"/>
              <a:t>pada</a:t>
            </a:r>
            <a:r>
              <a:rPr lang="en-US" sz="1477" i="1" dirty="0"/>
              <a:t> </a:t>
            </a:r>
            <a:r>
              <a:rPr lang="en-US" sz="1477" i="1" dirty="0" err="1"/>
              <a:t>departemen</a:t>
            </a:r>
            <a:r>
              <a:rPr lang="en-US" sz="1477" i="1" dirty="0"/>
              <a:t> ke </a:t>
            </a:r>
            <a:r>
              <a:rPr lang="en-US" sz="1477" i="1" dirty="0" err="1"/>
              <a:t>pendekatan</a:t>
            </a:r>
            <a:r>
              <a:rPr lang="en-US" sz="1477" i="1" dirty="0"/>
              <a:t> </a:t>
            </a:r>
            <a:r>
              <a:rPr lang="en-US" sz="1477" i="1" dirty="0" err="1"/>
              <a:t>proses</a:t>
            </a:r>
            <a:r>
              <a:rPr lang="en-US" sz="1477" i="1" dirty="0"/>
              <a:t> </a:t>
            </a:r>
            <a:r>
              <a:rPr lang="en-US" sz="1477" i="1" dirty="0" err="1"/>
              <a:t>murni</a:t>
            </a:r>
            <a:r>
              <a:rPr lang="en-US" sz="1477" i="1" dirty="0"/>
              <a:t>  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334000" y="5388860"/>
            <a:ext cx="2286000" cy="1001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77" i="1" dirty="0" err="1"/>
              <a:t>Hanya</a:t>
            </a:r>
            <a:r>
              <a:rPr lang="en-US" sz="1477" i="1" dirty="0"/>
              <a:t> Improvement yang </a:t>
            </a:r>
            <a:r>
              <a:rPr lang="en-US" sz="1477" i="1" dirty="0" err="1"/>
              <a:t>mampu</a:t>
            </a:r>
            <a:r>
              <a:rPr lang="en-US" sz="1477" i="1" dirty="0"/>
              <a:t> </a:t>
            </a:r>
            <a:r>
              <a:rPr lang="en-US" sz="1477" i="1" dirty="0" err="1"/>
              <a:t>membuat</a:t>
            </a:r>
            <a:r>
              <a:rPr lang="en-US" sz="1477" i="1" dirty="0"/>
              <a:t> </a:t>
            </a:r>
            <a:r>
              <a:rPr lang="en-US" sz="1477" i="1" dirty="0" err="1"/>
              <a:t>perusahaan</a:t>
            </a:r>
            <a:r>
              <a:rPr lang="en-US" sz="1477" i="1" dirty="0"/>
              <a:t> </a:t>
            </a:r>
            <a:r>
              <a:rPr lang="en-US" sz="1477" i="1" dirty="0" err="1"/>
              <a:t>bertahan</a:t>
            </a:r>
            <a:r>
              <a:rPr lang="en-US" sz="1477" i="1" dirty="0"/>
              <a:t> </a:t>
            </a:r>
            <a:r>
              <a:rPr lang="en-US" sz="1477" i="1" dirty="0" err="1"/>
              <a:t>dalam</a:t>
            </a:r>
            <a:r>
              <a:rPr lang="en-US" sz="1477" i="1" dirty="0"/>
              <a:t> </a:t>
            </a:r>
            <a:r>
              <a:rPr lang="en-US" sz="1477" i="1" dirty="0" err="1"/>
              <a:t>persaingan</a:t>
            </a:r>
            <a:r>
              <a:rPr lang="en-US" sz="1477" i="1" dirty="0"/>
              <a:t>  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66700" y="3250189"/>
            <a:ext cx="2438400" cy="31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77" i="1" dirty="0" err="1"/>
              <a:t>Rubah</a:t>
            </a:r>
            <a:r>
              <a:rPr lang="en-US" sz="1477" i="1" dirty="0"/>
              <a:t> </a:t>
            </a:r>
            <a:r>
              <a:rPr lang="en-US" sz="1477" i="1" dirty="0" err="1"/>
              <a:t>Pola</a:t>
            </a:r>
            <a:r>
              <a:rPr lang="en-US" sz="1477" i="1" dirty="0"/>
              <a:t> </a:t>
            </a:r>
            <a:r>
              <a:rPr lang="en-US" sz="1477" i="1" dirty="0" err="1"/>
              <a:t>Pikir</a:t>
            </a:r>
            <a:endParaRPr lang="en-US" sz="1477" i="1" dirty="0"/>
          </a:p>
        </p:txBody>
      </p:sp>
      <p:cxnSp>
        <p:nvCxnSpPr>
          <p:cNvPr id="66" name="Straight Connector 65"/>
          <p:cNvCxnSpPr/>
          <p:nvPr/>
        </p:nvCxnSpPr>
        <p:spPr>
          <a:xfrm>
            <a:off x="5029200" y="5037168"/>
            <a:ext cx="228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-84247" y="1426198"/>
            <a:ext cx="2438400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46" b="1" u="sng" dirty="0"/>
              <a:t>LEADERSHIP</a:t>
            </a:r>
            <a:r>
              <a:rPr lang="en-US" sz="1846" i="1" dirty="0"/>
              <a:t>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75231" y="204869"/>
            <a:ext cx="2823209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2" b="1" u="sng" dirty="0"/>
              <a:t>Relationship Management</a:t>
            </a:r>
          </a:p>
        </p:txBody>
      </p:sp>
      <p:grpSp>
        <p:nvGrpSpPr>
          <p:cNvPr id="2" name="Group 41"/>
          <p:cNvGrpSpPr/>
          <p:nvPr/>
        </p:nvGrpSpPr>
        <p:grpSpPr>
          <a:xfrm>
            <a:off x="5308928" y="1789801"/>
            <a:ext cx="1981200" cy="644769"/>
            <a:chOff x="5181600" y="914400"/>
            <a:chExt cx="1104045" cy="533400"/>
          </a:xfrm>
        </p:grpSpPr>
        <p:sp>
          <p:nvSpPr>
            <p:cNvPr id="33" name="Oval 32"/>
            <p:cNvSpPr/>
            <p:nvPr/>
          </p:nvSpPr>
          <p:spPr>
            <a:xfrm>
              <a:off x="5181600" y="914400"/>
              <a:ext cx="7620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57800" y="990600"/>
              <a:ext cx="1027845" cy="3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7" dirty="0"/>
                <a:t>Employee</a:t>
              </a:r>
            </a:p>
          </p:txBody>
        </p:sp>
      </p:grpSp>
      <p:grpSp>
        <p:nvGrpSpPr>
          <p:cNvPr id="3" name="Group 42"/>
          <p:cNvGrpSpPr/>
          <p:nvPr/>
        </p:nvGrpSpPr>
        <p:grpSpPr>
          <a:xfrm>
            <a:off x="8618903" y="841882"/>
            <a:ext cx="1212120" cy="644769"/>
            <a:chOff x="6096000" y="914400"/>
            <a:chExt cx="685800" cy="533400"/>
          </a:xfrm>
        </p:grpSpPr>
        <p:sp>
          <p:nvSpPr>
            <p:cNvPr id="36" name="Oval 35"/>
            <p:cNvSpPr/>
            <p:nvPr/>
          </p:nvSpPr>
          <p:spPr>
            <a:xfrm>
              <a:off x="6096000" y="914400"/>
              <a:ext cx="6858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162171" y="1047150"/>
              <a:ext cx="580519" cy="232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62" dirty="0"/>
                <a:t>Supplier</a:t>
              </a:r>
            </a:p>
          </p:txBody>
        </p:sp>
      </p:grpSp>
      <p:grpSp>
        <p:nvGrpSpPr>
          <p:cNvPr id="5" name="Group 44"/>
          <p:cNvGrpSpPr/>
          <p:nvPr/>
        </p:nvGrpSpPr>
        <p:grpSpPr>
          <a:xfrm>
            <a:off x="5445668" y="726138"/>
            <a:ext cx="1648964" cy="629200"/>
            <a:chOff x="6858000" y="914400"/>
            <a:chExt cx="1236723" cy="533400"/>
          </a:xfrm>
        </p:grpSpPr>
        <p:sp>
          <p:nvSpPr>
            <p:cNvPr id="35" name="Oval 34"/>
            <p:cNvSpPr/>
            <p:nvPr/>
          </p:nvSpPr>
          <p:spPr>
            <a:xfrm>
              <a:off x="6858000" y="914400"/>
              <a:ext cx="11430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972300" y="990600"/>
              <a:ext cx="1122423" cy="3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7" dirty="0" err="1"/>
                <a:t>Goverment</a:t>
              </a:r>
              <a:endParaRPr lang="en-US" sz="1477" dirty="0"/>
            </a:p>
          </p:txBody>
        </p:sp>
      </p:grpSp>
      <p:grpSp>
        <p:nvGrpSpPr>
          <p:cNvPr id="6" name="Group 47"/>
          <p:cNvGrpSpPr/>
          <p:nvPr/>
        </p:nvGrpSpPr>
        <p:grpSpPr>
          <a:xfrm>
            <a:off x="7047383" y="1337385"/>
            <a:ext cx="1524000" cy="1066800"/>
            <a:chOff x="8001000" y="838200"/>
            <a:chExt cx="1219200" cy="609600"/>
          </a:xfrm>
        </p:grpSpPr>
        <p:sp>
          <p:nvSpPr>
            <p:cNvPr id="34" name="Oval 33"/>
            <p:cNvSpPr/>
            <p:nvPr/>
          </p:nvSpPr>
          <p:spPr>
            <a:xfrm>
              <a:off x="8077200" y="838200"/>
              <a:ext cx="990600" cy="609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01000" y="1012371"/>
              <a:ext cx="1219200" cy="170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77" dirty="0"/>
                <a:t>Company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753100" y="454584"/>
            <a:ext cx="3276600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7" i="1" dirty="0"/>
              <a:t>Interested Parties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0" y="1113433"/>
            <a:ext cx="2560320" cy="13472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5" idx="6"/>
            <a:endCxn id="34" idx="1"/>
          </p:cNvCxnSpPr>
          <p:nvPr/>
        </p:nvCxnSpPr>
        <p:spPr>
          <a:xfrm>
            <a:off x="6969668" y="1040738"/>
            <a:ext cx="354303" cy="452876"/>
          </a:xfrm>
          <a:prstGeom prst="straightConnector1">
            <a:avLst/>
          </a:prstGeom>
          <a:ln w="50800" cmpd="sng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3" idx="6"/>
          </p:cNvCxnSpPr>
          <p:nvPr/>
        </p:nvCxnSpPr>
        <p:spPr>
          <a:xfrm flipV="1">
            <a:off x="6676331" y="1898348"/>
            <a:ext cx="531447" cy="213838"/>
          </a:xfrm>
          <a:prstGeom prst="straightConnector1">
            <a:avLst/>
          </a:prstGeom>
          <a:ln w="50800" cmpd="sng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4" idx="7"/>
            <a:endCxn id="36" idx="2"/>
          </p:cNvCxnSpPr>
          <p:nvPr/>
        </p:nvCxnSpPr>
        <p:spPr>
          <a:xfrm flipV="1">
            <a:off x="8199545" y="1164267"/>
            <a:ext cx="419358" cy="329347"/>
          </a:xfrm>
          <a:prstGeom prst="straightConnector1">
            <a:avLst/>
          </a:prstGeom>
          <a:ln w="50800" cmpd="sng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2" idx="0"/>
            <a:endCxn id="34" idx="5"/>
          </p:cNvCxnSpPr>
          <p:nvPr/>
        </p:nvCxnSpPr>
        <p:spPr>
          <a:xfrm flipH="1" flipV="1">
            <a:off x="8199545" y="2247956"/>
            <a:ext cx="182455" cy="449428"/>
          </a:xfrm>
          <a:prstGeom prst="straightConnector1">
            <a:avLst/>
          </a:prstGeom>
          <a:ln w="50800" cmpd="sng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5918A811-A9A6-4233-83EB-80647A840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23792"/>
      </p:ext>
    </p:extLst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375" y="324366"/>
            <a:ext cx="6819392" cy="1325563"/>
          </a:xfrm>
        </p:spPr>
        <p:txBody>
          <a:bodyPr/>
          <a:lstStyle/>
          <a:p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(6.3)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6736" y="2275791"/>
            <a:ext cx="6949438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Organisasi</a:t>
            </a:r>
            <a:r>
              <a:rPr lang="en-US" sz="2400" dirty="0"/>
              <a:t> </a:t>
            </a:r>
            <a:r>
              <a:rPr lang="en-US" sz="2400" dirty="0" err="1"/>
              <a:t>menetapkan</a:t>
            </a:r>
            <a:r>
              <a:rPr lang="en-US" sz="2400" dirty="0"/>
              <a:t> </a:t>
            </a:r>
            <a:r>
              <a:rPr lang="en-US" sz="2400" dirty="0" err="1"/>
              <a:t>kebutuhan</a:t>
            </a:r>
            <a:r>
              <a:rPr lang="en-US" sz="2400" dirty="0"/>
              <a:t> </a:t>
            </a:r>
            <a:r>
              <a:rPr lang="en-US" sz="2400" dirty="0" err="1"/>
              <a:t>perubahan</a:t>
            </a:r>
            <a:r>
              <a:rPr lang="en-US" sz="2400" dirty="0"/>
              <a:t> SMM, </a:t>
            </a:r>
            <a:r>
              <a:rPr lang="en-US" sz="2400" dirty="0" err="1"/>
              <a:t>perubahan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terencana</a:t>
            </a:r>
            <a:r>
              <a:rPr lang="en-US" sz="2400" dirty="0"/>
              <a:t>. </a:t>
            </a:r>
          </a:p>
          <a:p>
            <a:r>
              <a:rPr lang="en-US" sz="2400" dirty="0" err="1"/>
              <a:t>Organisasi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mempertimbangkan</a:t>
            </a:r>
            <a:r>
              <a:rPr lang="en-US" sz="2400" dirty="0"/>
              <a:t> : </a:t>
            </a:r>
          </a:p>
          <a:p>
            <a:pPr lvl="1"/>
            <a:r>
              <a:rPr lang="en-US" sz="2400" u="sng" dirty="0" err="1"/>
              <a:t>Tujuan</a:t>
            </a:r>
            <a:r>
              <a:rPr lang="en-US" sz="2400" u="sng" dirty="0"/>
              <a:t> </a:t>
            </a:r>
            <a:r>
              <a:rPr lang="en-US" sz="2400" u="sng" dirty="0" err="1"/>
              <a:t>dari</a:t>
            </a:r>
            <a:r>
              <a:rPr lang="en-US" sz="2400" u="sng" dirty="0"/>
              <a:t> </a:t>
            </a:r>
            <a:r>
              <a:rPr lang="en-US" sz="2400" u="sng" dirty="0" err="1"/>
              <a:t>perubahan</a:t>
            </a:r>
            <a:r>
              <a:rPr lang="en-US" sz="2400" u="sng" dirty="0"/>
              <a:t> </a:t>
            </a:r>
            <a:r>
              <a:rPr lang="en-US" sz="2400" u="sng" dirty="0" err="1"/>
              <a:t>dan</a:t>
            </a:r>
            <a:r>
              <a:rPr lang="en-US" sz="2400" u="sng" dirty="0"/>
              <a:t> potential </a:t>
            </a:r>
            <a:r>
              <a:rPr lang="en-US" sz="2400" u="sng" dirty="0" err="1"/>
              <a:t>konsekuensinya</a:t>
            </a:r>
            <a:r>
              <a:rPr lang="en-US" sz="2400" u="sng" dirty="0"/>
              <a:t> *</a:t>
            </a:r>
          </a:p>
          <a:p>
            <a:pPr lvl="1"/>
            <a:r>
              <a:rPr lang="en-US" sz="2400" dirty="0" err="1"/>
              <a:t>Integritas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SMM</a:t>
            </a:r>
          </a:p>
          <a:p>
            <a:pPr lvl="1"/>
            <a:r>
              <a:rPr lang="en-US" sz="2400" dirty="0" err="1"/>
              <a:t>Ketersediaan</a:t>
            </a:r>
            <a:r>
              <a:rPr lang="en-US" sz="2400" dirty="0"/>
              <a:t> </a:t>
            </a:r>
            <a:r>
              <a:rPr lang="en-US" sz="2400" dirty="0" err="1"/>
              <a:t>Sumber</a:t>
            </a:r>
            <a:r>
              <a:rPr lang="en-US" sz="2400" dirty="0"/>
              <a:t> </a:t>
            </a:r>
            <a:r>
              <a:rPr lang="en-US" sz="2400" dirty="0" err="1"/>
              <a:t>Daya</a:t>
            </a:r>
            <a:endParaRPr lang="en-US" sz="2400" dirty="0"/>
          </a:p>
          <a:p>
            <a:pPr lvl="1"/>
            <a:r>
              <a:rPr lang="en-US" sz="2400" u="sng" dirty="0" err="1"/>
              <a:t>Alokasi</a:t>
            </a:r>
            <a:r>
              <a:rPr lang="en-US" sz="2400" u="sng" dirty="0"/>
              <a:t> </a:t>
            </a:r>
            <a:r>
              <a:rPr lang="en-US" sz="2400" u="sng" dirty="0" err="1"/>
              <a:t>atau</a:t>
            </a:r>
            <a:r>
              <a:rPr lang="en-US" sz="2400" u="sng" dirty="0"/>
              <a:t> re-</a:t>
            </a:r>
            <a:r>
              <a:rPr lang="en-US" sz="2400" u="sng" dirty="0" err="1"/>
              <a:t>alokasi</a:t>
            </a:r>
            <a:r>
              <a:rPr lang="en-US" sz="2400" u="sng" dirty="0"/>
              <a:t> </a:t>
            </a:r>
            <a:r>
              <a:rPr lang="en-US" sz="2400" u="sng" dirty="0" err="1"/>
              <a:t>tanggung</a:t>
            </a:r>
            <a:r>
              <a:rPr lang="en-US" sz="2400" u="sng" dirty="0"/>
              <a:t> </a:t>
            </a:r>
            <a:r>
              <a:rPr lang="en-US" sz="2400" u="sng" dirty="0" err="1"/>
              <a:t>jawab</a:t>
            </a:r>
            <a:r>
              <a:rPr lang="en-US" sz="2400" u="sng" dirty="0"/>
              <a:t> </a:t>
            </a:r>
            <a:r>
              <a:rPr lang="en-US" sz="2400" u="sng" dirty="0" err="1"/>
              <a:t>dan</a:t>
            </a:r>
            <a:r>
              <a:rPr lang="en-US" sz="2400" u="sng" dirty="0"/>
              <a:t> </a:t>
            </a:r>
            <a:r>
              <a:rPr lang="en-US" sz="2400" u="sng" dirty="0" err="1"/>
              <a:t>wewenang</a:t>
            </a:r>
            <a:r>
              <a:rPr lang="en-US" sz="2400" u="sng" dirty="0"/>
              <a:t> *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091475" y="-181133"/>
            <a:ext cx="0" cy="704088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5311" y="-155496"/>
            <a:ext cx="0" cy="704088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16896" y="1644021"/>
            <a:ext cx="33456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3080792" cy="6885384"/>
          </a:xfrm>
          <a:custGeom>
            <a:avLst/>
            <a:gdLst>
              <a:gd name="connsiteX0" fmla="*/ 0 w 2360712"/>
              <a:gd name="connsiteY0" fmla="*/ 0 h 6885384"/>
              <a:gd name="connsiteX1" fmla="*/ 2360712 w 2360712"/>
              <a:gd name="connsiteY1" fmla="*/ 0 h 6885384"/>
              <a:gd name="connsiteX2" fmla="*/ 2360712 w 2360712"/>
              <a:gd name="connsiteY2" fmla="*/ 6885384 h 6885384"/>
              <a:gd name="connsiteX3" fmla="*/ 0 w 2360712"/>
              <a:gd name="connsiteY3" fmla="*/ 6885384 h 6885384"/>
              <a:gd name="connsiteX4" fmla="*/ 0 w 2360712"/>
              <a:gd name="connsiteY4" fmla="*/ 0 h 6885384"/>
              <a:gd name="connsiteX0" fmla="*/ 0 w 2360712"/>
              <a:gd name="connsiteY0" fmla="*/ 0 h 6928247"/>
              <a:gd name="connsiteX1" fmla="*/ 2360712 w 2360712"/>
              <a:gd name="connsiteY1" fmla="*/ 0 h 6928247"/>
              <a:gd name="connsiteX2" fmla="*/ 2360712 w 2360712"/>
              <a:gd name="connsiteY2" fmla="*/ 6928247 h 6928247"/>
              <a:gd name="connsiteX3" fmla="*/ 0 w 2360712"/>
              <a:gd name="connsiteY3" fmla="*/ 6885384 h 6928247"/>
              <a:gd name="connsiteX4" fmla="*/ 0 w 2360712"/>
              <a:gd name="connsiteY4" fmla="*/ 0 h 6928247"/>
              <a:gd name="connsiteX0" fmla="*/ 0 w 2360712"/>
              <a:gd name="connsiteY0" fmla="*/ 0 h 6885384"/>
              <a:gd name="connsiteX1" fmla="*/ 2360712 w 2360712"/>
              <a:gd name="connsiteY1" fmla="*/ 0 h 6885384"/>
              <a:gd name="connsiteX2" fmla="*/ 0 w 2360712"/>
              <a:gd name="connsiteY2" fmla="*/ 6885384 h 6885384"/>
              <a:gd name="connsiteX3" fmla="*/ 0 w 2360712"/>
              <a:gd name="connsiteY3" fmla="*/ 0 h 688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0712" h="6885384">
                <a:moveTo>
                  <a:pt x="0" y="0"/>
                </a:moveTo>
                <a:lnTo>
                  <a:pt x="2360712" y="0"/>
                </a:lnTo>
                <a:lnTo>
                  <a:pt x="0" y="688538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-87560" y="0"/>
            <a:ext cx="3080792" cy="688538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0" name="Picture 6" descr="C:\Users\MGR\AppData\Roaming\PixelMetrics\CaptureWiz\Temp\8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169" l="0" r="98523">
                        <a14:foregroundMark x1="23840" y1="59420" x2="23840" y2="59420"/>
                        <a14:foregroundMark x1="32911" y1="66184" x2="32911" y2="66184"/>
                        <a14:foregroundMark x1="41350" y1="68116" x2="41350" y2="68116"/>
                        <a14:foregroundMark x1="51055" y1="66667" x2="51055" y2="66667"/>
                        <a14:foregroundMark x1="61181" y1="64251" x2="61181" y2="64251"/>
                        <a14:foregroundMark x1="51266" y1="42995" x2="51266" y2="42995"/>
                        <a14:foregroundMark x1="55696" y1="41063" x2="55696" y2="41063"/>
                        <a14:foregroundMark x1="63924" y1="39614" x2="63924" y2="39614"/>
                        <a14:foregroundMark x1="73629" y1="37198" x2="73629" y2="37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1" y="298729"/>
            <a:ext cx="2492301" cy="108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96BE4AAA-D150-4692-9022-20CC4190C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54321"/>
      </p:ext>
    </p:extLst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602299" y="6452466"/>
            <a:ext cx="836072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" name="Group 214"/>
          <p:cNvGrpSpPr>
            <a:grpSpLocks/>
          </p:cNvGrpSpPr>
          <p:nvPr/>
        </p:nvGrpSpPr>
        <p:grpSpPr bwMode="auto">
          <a:xfrm>
            <a:off x="6764038" y="6138361"/>
            <a:ext cx="412432" cy="281363"/>
            <a:chOff x="0" y="2704"/>
            <a:chExt cx="1014" cy="678"/>
          </a:xfrm>
        </p:grpSpPr>
        <p:sp>
          <p:nvSpPr>
            <p:cNvPr id="11" name="Freeform 167"/>
            <p:cNvSpPr>
              <a:spLocks/>
            </p:cNvSpPr>
            <p:nvPr/>
          </p:nvSpPr>
          <p:spPr bwMode="auto">
            <a:xfrm rot="10800000">
              <a:off x="284" y="2704"/>
              <a:ext cx="730" cy="509"/>
            </a:xfrm>
            <a:custGeom>
              <a:avLst/>
              <a:gdLst>
                <a:gd name="T0" fmla="*/ 0 w 59"/>
                <a:gd name="T1" fmla="*/ 5587 h 42"/>
                <a:gd name="T2" fmla="*/ 4281 w 59"/>
                <a:gd name="T3" fmla="*/ 5429 h 42"/>
                <a:gd name="T4" fmla="*/ 6434 w 59"/>
                <a:gd name="T5" fmla="*/ 1030 h 42"/>
                <a:gd name="T6" fmla="*/ 8723 w 59"/>
                <a:gd name="T7" fmla="*/ 0 h 42"/>
                <a:gd name="T8" fmla="*/ 4900 w 59"/>
                <a:gd name="T9" fmla="*/ 885 h 42"/>
                <a:gd name="T10" fmla="*/ 3056 w 59"/>
                <a:gd name="T11" fmla="*/ 4557 h 42"/>
                <a:gd name="T12" fmla="*/ 0 w 59"/>
                <a:gd name="T13" fmla="*/ 5587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"/>
                <a:gd name="T22" fmla="*/ 0 h 42"/>
                <a:gd name="T23" fmla="*/ 59 w 59"/>
                <a:gd name="T24" fmla="*/ 42 h 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" h="42">
                  <a:moveTo>
                    <a:pt x="0" y="38"/>
                  </a:moveTo>
                  <a:cubicBezTo>
                    <a:pt x="2" y="39"/>
                    <a:pt x="21" y="42"/>
                    <a:pt x="28" y="37"/>
                  </a:cubicBezTo>
                  <a:cubicBezTo>
                    <a:pt x="34" y="32"/>
                    <a:pt x="37" y="13"/>
                    <a:pt x="42" y="7"/>
                  </a:cubicBezTo>
                  <a:cubicBezTo>
                    <a:pt x="47" y="1"/>
                    <a:pt x="59" y="0"/>
                    <a:pt x="57" y="0"/>
                  </a:cubicBezTo>
                  <a:cubicBezTo>
                    <a:pt x="55" y="0"/>
                    <a:pt x="39" y="1"/>
                    <a:pt x="32" y="6"/>
                  </a:cubicBezTo>
                  <a:cubicBezTo>
                    <a:pt x="26" y="11"/>
                    <a:pt x="25" y="26"/>
                    <a:pt x="20" y="31"/>
                  </a:cubicBezTo>
                  <a:cubicBezTo>
                    <a:pt x="15" y="36"/>
                    <a:pt x="4" y="37"/>
                    <a:pt x="0" y="38"/>
                  </a:cubicBezTo>
                  <a:close/>
                </a:path>
              </a:pathLst>
            </a:custGeom>
            <a:solidFill>
              <a:srgbClr val="0033CC"/>
            </a:solidFill>
            <a:ln w="9525">
              <a:solidFill>
                <a:srgbClr val="0033CC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/>
            </a:p>
          </p:txBody>
        </p:sp>
        <p:sp>
          <p:nvSpPr>
            <p:cNvPr id="12" name="Freeform 168"/>
            <p:cNvSpPr>
              <a:spLocks/>
            </p:cNvSpPr>
            <p:nvPr/>
          </p:nvSpPr>
          <p:spPr bwMode="auto">
            <a:xfrm>
              <a:off x="0" y="2873"/>
              <a:ext cx="730" cy="509"/>
            </a:xfrm>
            <a:custGeom>
              <a:avLst/>
              <a:gdLst>
                <a:gd name="T0" fmla="*/ 0 w 59"/>
                <a:gd name="T1" fmla="*/ 5587 h 42"/>
                <a:gd name="T2" fmla="*/ 4281 w 59"/>
                <a:gd name="T3" fmla="*/ 5429 h 42"/>
                <a:gd name="T4" fmla="*/ 6434 w 59"/>
                <a:gd name="T5" fmla="*/ 1030 h 42"/>
                <a:gd name="T6" fmla="*/ 8723 w 59"/>
                <a:gd name="T7" fmla="*/ 0 h 42"/>
                <a:gd name="T8" fmla="*/ 4900 w 59"/>
                <a:gd name="T9" fmla="*/ 885 h 42"/>
                <a:gd name="T10" fmla="*/ 3056 w 59"/>
                <a:gd name="T11" fmla="*/ 4557 h 42"/>
                <a:gd name="T12" fmla="*/ 0 w 59"/>
                <a:gd name="T13" fmla="*/ 5587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"/>
                <a:gd name="T22" fmla="*/ 0 h 42"/>
                <a:gd name="T23" fmla="*/ 59 w 59"/>
                <a:gd name="T24" fmla="*/ 42 h 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" h="42">
                  <a:moveTo>
                    <a:pt x="0" y="38"/>
                  </a:moveTo>
                  <a:cubicBezTo>
                    <a:pt x="2" y="39"/>
                    <a:pt x="21" y="42"/>
                    <a:pt x="28" y="37"/>
                  </a:cubicBezTo>
                  <a:cubicBezTo>
                    <a:pt x="34" y="32"/>
                    <a:pt x="37" y="13"/>
                    <a:pt x="42" y="7"/>
                  </a:cubicBezTo>
                  <a:cubicBezTo>
                    <a:pt x="47" y="1"/>
                    <a:pt x="59" y="0"/>
                    <a:pt x="57" y="0"/>
                  </a:cubicBezTo>
                  <a:cubicBezTo>
                    <a:pt x="55" y="0"/>
                    <a:pt x="39" y="1"/>
                    <a:pt x="32" y="6"/>
                  </a:cubicBezTo>
                  <a:cubicBezTo>
                    <a:pt x="26" y="11"/>
                    <a:pt x="25" y="26"/>
                    <a:pt x="20" y="31"/>
                  </a:cubicBezTo>
                  <a:cubicBezTo>
                    <a:pt x="15" y="36"/>
                    <a:pt x="4" y="37"/>
                    <a:pt x="0" y="38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/>
            </a:p>
          </p:txBody>
        </p:sp>
        <p:sp>
          <p:nvSpPr>
            <p:cNvPr id="13" name="Oval 172"/>
            <p:cNvSpPr>
              <a:spLocks noChangeArrowheads="1"/>
            </p:cNvSpPr>
            <p:nvPr/>
          </p:nvSpPr>
          <p:spPr bwMode="auto">
            <a:xfrm>
              <a:off x="24" y="3054"/>
              <a:ext cx="211" cy="211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096200" y="6175467"/>
            <a:ext cx="1982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www.sentral-sistem.com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313312" y="3772496"/>
            <a:ext cx="5224264" cy="134015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Sumberdaya</a:t>
            </a:r>
            <a:r>
              <a:rPr lang="en-US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dalam</a:t>
            </a:r>
            <a:r>
              <a:rPr lang="en-US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id-ID" sz="24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AS9120B</a:t>
            </a:r>
            <a:r>
              <a:rPr lang="en-US" sz="24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:201</a:t>
            </a:r>
            <a:r>
              <a:rPr lang="id-ID" sz="24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6</a:t>
            </a:r>
            <a:r>
              <a:rPr lang="en-US" sz="24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, </a:t>
            </a:r>
            <a:r>
              <a:rPr lang="en-US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meliputi</a:t>
            </a:r>
            <a:r>
              <a:rPr lang="en-US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berbagai</a:t>
            </a:r>
            <a:r>
              <a:rPr lang="en-US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aspek</a:t>
            </a:r>
            <a:r>
              <a:rPr lang="en-US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, di </a:t>
            </a:r>
            <a:r>
              <a:rPr lang="en-US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antaranya</a:t>
            </a:r>
            <a:r>
              <a:rPr lang="en-US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: </a:t>
            </a:r>
            <a:r>
              <a:rPr lang="en-US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sumberdaya</a:t>
            </a:r>
            <a:r>
              <a:rPr lang="en-US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manusia</a:t>
            </a:r>
            <a:r>
              <a:rPr lang="en-US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, </a:t>
            </a:r>
            <a:r>
              <a:rPr lang="en-US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infrastruktur</a:t>
            </a:r>
            <a:r>
              <a:rPr lang="en-US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r>
              <a:rPr lang="en-US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lingkungan</a:t>
            </a:r>
            <a:r>
              <a:rPr lang="en-US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kerja</a:t>
            </a:r>
            <a:r>
              <a:rPr lang="en-US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.</a:t>
            </a:r>
            <a:endParaRPr lang="en-US" sz="2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21332" y="896531"/>
            <a:ext cx="99418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7.1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891132" y="865754"/>
            <a:ext cx="4742388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800" b="1" dirty="0">
                <a:latin typeface="Impact" panose="020B0806030902050204" pitchFamily="34" charset="0"/>
              </a:rPr>
              <a:t>SUMBERDAYA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963035" y="6371382"/>
            <a:ext cx="881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ISO 9001:2015</a:t>
            </a:r>
          </a:p>
        </p:txBody>
      </p:sp>
      <p:sp>
        <p:nvSpPr>
          <p:cNvPr id="2" name="Rectangle 1"/>
          <p:cNvSpPr/>
          <p:nvPr/>
        </p:nvSpPr>
        <p:spPr>
          <a:xfrm>
            <a:off x="3512840" y="2774957"/>
            <a:ext cx="6393160" cy="438019"/>
          </a:xfrm>
          <a:custGeom>
            <a:avLst/>
            <a:gdLst>
              <a:gd name="connsiteX0" fmla="*/ 0 w 6393160"/>
              <a:gd name="connsiteY0" fmla="*/ 0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0 w 6393160"/>
              <a:gd name="connsiteY4" fmla="*/ 0 h 438019"/>
              <a:gd name="connsiteX0" fmla="*/ 428625 w 6393160"/>
              <a:gd name="connsiteY0" fmla="*/ 0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428625 w 6393160"/>
              <a:gd name="connsiteY4" fmla="*/ 0 h 438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3160" h="438019">
                <a:moveTo>
                  <a:pt x="428625" y="0"/>
                </a:moveTo>
                <a:lnTo>
                  <a:pt x="6393160" y="0"/>
                </a:lnTo>
                <a:lnTo>
                  <a:pt x="6393160" y="438019"/>
                </a:lnTo>
                <a:lnTo>
                  <a:pt x="0" y="438019"/>
                </a:lnTo>
                <a:lnTo>
                  <a:pt x="42862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511847" y="2780928"/>
            <a:ext cx="432049" cy="2310384"/>
          </a:xfrm>
          <a:custGeom>
            <a:avLst/>
            <a:gdLst>
              <a:gd name="connsiteX0" fmla="*/ 0 w 432048"/>
              <a:gd name="connsiteY0" fmla="*/ 0 h 1776063"/>
              <a:gd name="connsiteX1" fmla="*/ 432048 w 432048"/>
              <a:gd name="connsiteY1" fmla="*/ 0 h 1776063"/>
              <a:gd name="connsiteX2" fmla="*/ 432048 w 432048"/>
              <a:gd name="connsiteY2" fmla="*/ 1776063 h 1776063"/>
              <a:gd name="connsiteX3" fmla="*/ 0 w 432048"/>
              <a:gd name="connsiteY3" fmla="*/ 1776063 h 1776063"/>
              <a:gd name="connsiteX4" fmla="*/ 0 w 432048"/>
              <a:gd name="connsiteY4" fmla="*/ 0 h 1776063"/>
              <a:gd name="connsiteX0" fmla="*/ 0 w 432048"/>
              <a:gd name="connsiteY0" fmla="*/ 542925 h 1776063"/>
              <a:gd name="connsiteX1" fmla="*/ 432048 w 432048"/>
              <a:gd name="connsiteY1" fmla="*/ 0 h 1776063"/>
              <a:gd name="connsiteX2" fmla="*/ 432048 w 432048"/>
              <a:gd name="connsiteY2" fmla="*/ 1776063 h 1776063"/>
              <a:gd name="connsiteX3" fmla="*/ 0 w 432048"/>
              <a:gd name="connsiteY3" fmla="*/ 1776063 h 1776063"/>
              <a:gd name="connsiteX4" fmla="*/ 0 w 432048"/>
              <a:gd name="connsiteY4" fmla="*/ 542925 h 1776063"/>
              <a:gd name="connsiteX0" fmla="*/ 0 w 460623"/>
              <a:gd name="connsiteY0" fmla="*/ 471488 h 1776063"/>
              <a:gd name="connsiteX1" fmla="*/ 460623 w 460623"/>
              <a:gd name="connsiteY1" fmla="*/ 0 h 1776063"/>
              <a:gd name="connsiteX2" fmla="*/ 460623 w 460623"/>
              <a:gd name="connsiteY2" fmla="*/ 1776063 h 1776063"/>
              <a:gd name="connsiteX3" fmla="*/ 28575 w 460623"/>
              <a:gd name="connsiteY3" fmla="*/ 1776063 h 1776063"/>
              <a:gd name="connsiteX4" fmla="*/ 0 w 460623"/>
              <a:gd name="connsiteY4" fmla="*/ 471488 h 1776063"/>
              <a:gd name="connsiteX0" fmla="*/ 0 w 446336"/>
              <a:gd name="connsiteY0" fmla="*/ 471488 h 1776063"/>
              <a:gd name="connsiteX1" fmla="*/ 446336 w 446336"/>
              <a:gd name="connsiteY1" fmla="*/ 0 h 1776063"/>
              <a:gd name="connsiteX2" fmla="*/ 446336 w 446336"/>
              <a:gd name="connsiteY2" fmla="*/ 1776063 h 1776063"/>
              <a:gd name="connsiteX3" fmla="*/ 14288 w 446336"/>
              <a:gd name="connsiteY3" fmla="*/ 1776063 h 1776063"/>
              <a:gd name="connsiteX4" fmla="*/ 0 w 446336"/>
              <a:gd name="connsiteY4" fmla="*/ 471488 h 1776063"/>
              <a:gd name="connsiteX0" fmla="*/ 0 w 446336"/>
              <a:gd name="connsiteY0" fmla="*/ 400050 h 1704625"/>
              <a:gd name="connsiteX1" fmla="*/ 417761 w 446336"/>
              <a:gd name="connsiteY1" fmla="*/ 0 h 1704625"/>
              <a:gd name="connsiteX2" fmla="*/ 446336 w 446336"/>
              <a:gd name="connsiteY2" fmla="*/ 1704625 h 1704625"/>
              <a:gd name="connsiteX3" fmla="*/ 14288 w 446336"/>
              <a:gd name="connsiteY3" fmla="*/ 1704625 h 1704625"/>
              <a:gd name="connsiteX4" fmla="*/ 0 w 446336"/>
              <a:gd name="connsiteY4" fmla="*/ 400050 h 1704625"/>
              <a:gd name="connsiteX0" fmla="*/ 0 w 460624"/>
              <a:gd name="connsiteY0" fmla="*/ 326260 h 1704625"/>
              <a:gd name="connsiteX1" fmla="*/ 432049 w 460624"/>
              <a:gd name="connsiteY1" fmla="*/ 0 h 1704625"/>
              <a:gd name="connsiteX2" fmla="*/ 460624 w 460624"/>
              <a:gd name="connsiteY2" fmla="*/ 1704625 h 1704625"/>
              <a:gd name="connsiteX3" fmla="*/ 28576 w 460624"/>
              <a:gd name="connsiteY3" fmla="*/ 1704625 h 1704625"/>
              <a:gd name="connsiteX4" fmla="*/ 0 w 460624"/>
              <a:gd name="connsiteY4" fmla="*/ 326260 h 1704625"/>
              <a:gd name="connsiteX0" fmla="*/ 0 w 460624"/>
              <a:gd name="connsiteY0" fmla="*/ 326260 h 1704625"/>
              <a:gd name="connsiteX1" fmla="*/ 432049 w 460624"/>
              <a:gd name="connsiteY1" fmla="*/ 0 h 1704625"/>
              <a:gd name="connsiteX2" fmla="*/ 460624 w 460624"/>
              <a:gd name="connsiteY2" fmla="*/ 1704625 h 1704625"/>
              <a:gd name="connsiteX3" fmla="*/ 1 w 460624"/>
              <a:gd name="connsiteY3" fmla="*/ 1704625 h 1704625"/>
              <a:gd name="connsiteX4" fmla="*/ 0 w 460624"/>
              <a:gd name="connsiteY4" fmla="*/ 326260 h 1704625"/>
              <a:gd name="connsiteX0" fmla="*/ 0 w 460624"/>
              <a:gd name="connsiteY0" fmla="*/ 326260 h 1704625"/>
              <a:gd name="connsiteX1" fmla="*/ 432049 w 460624"/>
              <a:gd name="connsiteY1" fmla="*/ 0 h 1704625"/>
              <a:gd name="connsiteX2" fmla="*/ 460624 w 460624"/>
              <a:gd name="connsiteY2" fmla="*/ 1388381 h 1704625"/>
              <a:gd name="connsiteX3" fmla="*/ 1 w 460624"/>
              <a:gd name="connsiteY3" fmla="*/ 1704625 h 1704625"/>
              <a:gd name="connsiteX4" fmla="*/ 0 w 460624"/>
              <a:gd name="connsiteY4" fmla="*/ 326260 h 1704625"/>
              <a:gd name="connsiteX0" fmla="*/ 0 w 432049"/>
              <a:gd name="connsiteY0" fmla="*/ 326260 h 1704625"/>
              <a:gd name="connsiteX1" fmla="*/ 432049 w 432049"/>
              <a:gd name="connsiteY1" fmla="*/ 0 h 1704625"/>
              <a:gd name="connsiteX2" fmla="*/ 432049 w 432049"/>
              <a:gd name="connsiteY2" fmla="*/ 1377839 h 1704625"/>
              <a:gd name="connsiteX3" fmla="*/ 1 w 432049"/>
              <a:gd name="connsiteY3" fmla="*/ 1704625 h 1704625"/>
              <a:gd name="connsiteX4" fmla="*/ 0 w 432049"/>
              <a:gd name="connsiteY4" fmla="*/ 326260 h 170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9" h="1704625">
                <a:moveTo>
                  <a:pt x="0" y="326260"/>
                </a:moveTo>
                <a:lnTo>
                  <a:pt x="432049" y="0"/>
                </a:lnTo>
                <a:lnTo>
                  <a:pt x="432049" y="1377839"/>
                </a:lnTo>
                <a:lnTo>
                  <a:pt x="1" y="1704625"/>
                </a:lnTo>
                <a:cubicBezTo>
                  <a:pt x="1" y="1245170"/>
                  <a:pt x="0" y="785715"/>
                  <a:pt x="0" y="32626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 rot="18406825">
            <a:off x="3763875" y="3260860"/>
            <a:ext cx="749093" cy="411662"/>
          </a:xfrm>
          <a:custGeom>
            <a:avLst/>
            <a:gdLst>
              <a:gd name="connsiteX0" fmla="*/ 0 w 792088"/>
              <a:gd name="connsiteY0" fmla="*/ 637530 h 637530"/>
              <a:gd name="connsiteX1" fmla="*/ 396044 w 792088"/>
              <a:gd name="connsiteY1" fmla="*/ 0 h 637530"/>
              <a:gd name="connsiteX2" fmla="*/ 792088 w 792088"/>
              <a:gd name="connsiteY2" fmla="*/ 637530 h 637530"/>
              <a:gd name="connsiteX3" fmla="*/ 0 w 792088"/>
              <a:gd name="connsiteY3" fmla="*/ 637530 h 637530"/>
              <a:gd name="connsiteX0" fmla="*/ 0 w 769425"/>
              <a:gd name="connsiteY0" fmla="*/ 637530 h 637530"/>
              <a:gd name="connsiteX1" fmla="*/ 396044 w 769425"/>
              <a:gd name="connsiteY1" fmla="*/ 0 h 637530"/>
              <a:gd name="connsiteX2" fmla="*/ 769425 w 769425"/>
              <a:gd name="connsiteY2" fmla="*/ 511764 h 637530"/>
              <a:gd name="connsiteX3" fmla="*/ 0 w 769425"/>
              <a:gd name="connsiteY3" fmla="*/ 637530 h 637530"/>
              <a:gd name="connsiteX0" fmla="*/ 0 w 791865"/>
              <a:gd name="connsiteY0" fmla="*/ 368890 h 511764"/>
              <a:gd name="connsiteX1" fmla="*/ 418484 w 791865"/>
              <a:gd name="connsiteY1" fmla="*/ 0 h 511764"/>
              <a:gd name="connsiteX2" fmla="*/ 791865 w 791865"/>
              <a:gd name="connsiteY2" fmla="*/ 511764 h 511764"/>
              <a:gd name="connsiteX3" fmla="*/ 0 w 791865"/>
              <a:gd name="connsiteY3" fmla="*/ 368890 h 511764"/>
              <a:gd name="connsiteX0" fmla="*/ 0 w 694876"/>
              <a:gd name="connsiteY0" fmla="*/ 368890 h 405885"/>
              <a:gd name="connsiteX1" fmla="*/ 418484 w 694876"/>
              <a:gd name="connsiteY1" fmla="*/ 0 h 405885"/>
              <a:gd name="connsiteX2" fmla="*/ 694876 w 694876"/>
              <a:gd name="connsiteY2" fmla="*/ 405885 h 405885"/>
              <a:gd name="connsiteX3" fmla="*/ 0 w 694876"/>
              <a:gd name="connsiteY3" fmla="*/ 368890 h 405885"/>
              <a:gd name="connsiteX0" fmla="*/ 0 w 749093"/>
              <a:gd name="connsiteY0" fmla="*/ 368890 h 454547"/>
              <a:gd name="connsiteX1" fmla="*/ 418484 w 749093"/>
              <a:gd name="connsiteY1" fmla="*/ 0 h 454547"/>
              <a:gd name="connsiteX2" fmla="*/ 749093 w 749093"/>
              <a:gd name="connsiteY2" fmla="*/ 454547 h 454547"/>
              <a:gd name="connsiteX3" fmla="*/ 0 w 749093"/>
              <a:gd name="connsiteY3" fmla="*/ 368890 h 454547"/>
              <a:gd name="connsiteX0" fmla="*/ 0 w 749093"/>
              <a:gd name="connsiteY0" fmla="*/ 326005 h 411662"/>
              <a:gd name="connsiteX1" fmla="*/ 432704 w 749093"/>
              <a:gd name="connsiteY1" fmla="*/ 0 h 411662"/>
              <a:gd name="connsiteX2" fmla="*/ 749093 w 749093"/>
              <a:gd name="connsiteY2" fmla="*/ 411662 h 411662"/>
              <a:gd name="connsiteX3" fmla="*/ 0 w 749093"/>
              <a:gd name="connsiteY3" fmla="*/ 326005 h 41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093" h="411662">
                <a:moveTo>
                  <a:pt x="0" y="326005"/>
                </a:moveTo>
                <a:lnTo>
                  <a:pt x="432704" y="0"/>
                </a:lnTo>
                <a:lnTo>
                  <a:pt x="749093" y="411662"/>
                </a:lnTo>
                <a:lnTo>
                  <a:pt x="0" y="32600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"/>
          <p:cNvSpPr/>
          <p:nvPr/>
        </p:nvSpPr>
        <p:spPr>
          <a:xfrm flipH="1" flipV="1">
            <a:off x="0" y="4653136"/>
            <a:ext cx="3943896" cy="438176"/>
          </a:xfrm>
          <a:custGeom>
            <a:avLst/>
            <a:gdLst>
              <a:gd name="connsiteX0" fmla="*/ 0 w 6393160"/>
              <a:gd name="connsiteY0" fmla="*/ 0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0 w 6393160"/>
              <a:gd name="connsiteY4" fmla="*/ 0 h 438019"/>
              <a:gd name="connsiteX0" fmla="*/ 428625 w 6393160"/>
              <a:gd name="connsiteY0" fmla="*/ 0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428625 w 6393160"/>
              <a:gd name="connsiteY4" fmla="*/ 0 h 438019"/>
              <a:gd name="connsiteX0" fmla="*/ 683391 w 6393160"/>
              <a:gd name="connsiteY0" fmla="*/ 57130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683391 w 6393160"/>
              <a:gd name="connsiteY4" fmla="*/ 57130 h 438019"/>
              <a:gd name="connsiteX0" fmla="*/ 637070 w 6393160"/>
              <a:gd name="connsiteY0" fmla="*/ 14282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637070 w 6393160"/>
              <a:gd name="connsiteY4" fmla="*/ 14282 h 438019"/>
              <a:gd name="connsiteX0" fmla="*/ 590749 w 6393160"/>
              <a:gd name="connsiteY0" fmla="*/ 0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590749 w 6393160"/>
              <a:gd name="connsiteY4" fmla="*/ 0 h 438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3160" h="438019">
                <a:moveTo>
                  <a:pt x="590749" y="0"/>
                </a:moveTo>
                <a:lnTo>
                  <a:pt x="6393160" y="0"/>
                </a:lnTo>
                <a:lnTo>
                  <a:pt x="6393160" y="438019"/>
                </a:lnTo>
                <a:lnTo>
                  <a:pt x="0" y="438019"/>
                </a:lnTo>
                <a:lnTo>
                  <a:pt x="590749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http://twainfuture.files.wordpress.com/2011/12/discu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30" y="1770512"/>
            <a:ext cx="3538077" cy="30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64C8271-48EB-44C7-9C7C-8C41DA839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81796"/>
      </p:ext>
    </p:extLst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007468" y="2132856"/>
            <a:ext cx="2912414" cy="52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8598" indent="-278598" algn="ctr">
              <a:spcBef>
                <a:spcPct val="20000"/>
              </a:spcBef>
              <a:defRPr/>
            </a:pPr>
            <a:r>
              <a:rPr lang="en-US" sz="1400" dirty="0"/>
              <a:t>7.1.1 </a:t>
            </a:r>
            <a:r>
              <a:rPr lang="en-US" sz="1400" dirty="0" err="1"/>
              <a:t>Menetapkan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endParaRPr lang="en-US" sz="1400" dirty="0"/>
          </a:p>
          <a:p>
            <a:pPr marL="278598" indent="-278598" algn="ctr">
              <a:spcBef>
                <a:spcPct val="20000"/>
              </a:spcBef>
              <a:defRPr/>
            </a:pPr>
            <a:r>
              <a:rPr lang="en-US" sz="1400" dirty="0" err="1"/>
              <a:t>menyediakan</a:t>
            </a:r>
            <a:r>
              <a:rPr lang="en-US" sz="1400" dirty="0"/>
              <a:t> </a:t>
            </a:r>
            <a:r>
              <a:rPr lang="en-US" sz="1400" dirty="0" err="1"/>
              <a:t>Sumberdaya</a:t>
            </a:r>
            <a:endParaRPr lang="en-US" sz="1400" dirty="0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1414297" y="2852936"/>
            <a:ext cx="1169235" cy="906099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6561" y="3963673"/>
            <a:ext cx="20339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7.1.2 </a:t>
            </a:r>
            <a:r>
              <a:rPr lang="en-US" sz="1400" dirty="0" err="1"/>
              <a:t>Manusia</a:t>
            </a:r>
            <a:endParaRPr lang="en-US" sz="1400" dirty="0"/>
          </a:p>
          <a:p>
            <a:pPr algn="ctr"/>
            <a:r>
              <a:rPr lang="id-ID" sz="1400" dirty="0"/>
              <a:t>(</a:t>
            </a:r>
            <a:r>
              <a:rPr lang="en-US" sz="1400" dirty="0" err="1"/>
              <a:t>Sesuai</a:t>
            </a:r>
            <a:r>
              <a:rPr lang="en-US" sz="1400" dirty="0"/>
              <a:t> </a:t>
            </a:r>
            <a:r>
              <a:rPr lang="en-US" sz="1400" dirty="0" err="1"/>
              <a:t>kebutuhan</a:t>
            </a:r>
            <a:r>
              <a:rPr lang="id-ID" sz="1400" dirty="0"/>
              <a:t>)</a:t>
            </a: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1746051" y="3960013"/>
            <a:ext cx="220563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dirty="0"/>
              <a:t>7.1.3 </a:t>
            </a:r>
            <a:r>
              <a:rPr lang="id-ID" sz="1400" dirty="0"/>
              <a:t>Infrastruktur</a:t>
            </a:r>
          </a:p>
          <a:p>
            <a:pPr algn="ctr"/>
            <a:r>
              <a:rPr lang="id-ID" sz="1400" dirty="0"/>
              <a:t>(Terawat &amp; Tidak mengalami kerusakan)</a:t>
            </a:r>
          </a:p>
        </p:txBody>
      </p:sp>
      <p:cxnSp>
        <p:nvCxnSpPr>
          <p:cNvPr id="6" name="Straight Arrow Connector 5"/>
          <p:cNvCxnSpPr>
            <a:endCxn id="8" idx="0"/>
          </p:cNvCxnSpPr>
          <p:nvPr/>
        </p:nvCxnSpPr>
        <p:spPr>
          <a:xfrm>
            <a:off x="4095700" y="2852936"/>
            <a:ext cx="711971" cy="1124073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064470" y="2852936"/>
            <a:ext cx="311150" cy="1113965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3503417" y="3977009"/>
            <a:ext cx="260850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7.1.4 </a:t>
            </a:r>
            <a:r>
              <a:rPr lang="id-ID" sz="1400" dirty="0"/>
              <a:t>Lingkungan</a:t>
            </a:r>
            <a:r>
              <a:rPr lang="en-US" sz="1400" dirty="0"/>
              <a:t> </a:t>
            </a:r>
            <a:r>
              <a:rPr lang="id-ID" sz="1400" dirty="0"/>
              <a:t>Kerja</a:t>
            </a:r>
            <a:endParaRPr lang="en-US" sz="1400" dirty="0"/>
          </a:p>
          <a:p>
            <a:pPr algn="ctr"/>
            <a:r>
              <a:rPr lang="id-ID" sz="1400" dirty="0"/>
              <a:t>Yang Terkait </a:t>
            </a:r>
            <a:r>
              <a:rPr lang="en-US" sz="1400" dirty="0"/>
              <a:t>Operational</a:t>
            </a:r>
            <a:endParaRPr lang="id-ID" sz="1400" dirty="0"/>
          </a:p>
          <a:p>
            <a:pPr algn="ctr"/>
            <a:r>
              <a:rPr lang="id-ID" sz="1400" dirty="0"/>
              <a:t>(Terkendali)</a:t>
            </a: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5895900" y="3987641"/>
            <a:ext cx="2952328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7.1.5 </a:t>
            </a:r>
            <a:r>
              <a:rPr lang="en-US" sz="1400" dirty="0" err="1"/>
              <a:t>Sumber</a:t>
            </a:r>
            <a:r>
              <a:rPr lang="en-US" sz="1400" dirty="0"/>
              <a:t> </a:t>
            </a:r>
            <a:r>
              <a:rPr lang="en-US" sz="1400" dirty="0" err="1"/>
              <a:t>daya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pelaksanaan</a:t>
            </a:r>
            <a:r>
              <a:rPr lang="en-US" sz="1400" dirty="0"/>
              <a:t> </a:t>
            </a:r>
            <a:r>
              <a:rPr lang="en-US" sz="1400" dirty="0" err="1"/>
              <a:t>pengukuran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memastikan</a:t>
            </a:r>
            <a:r>
              <a:rPr lang="en-US" sz="1400" dirty="0"/>
              <a:t> </a:t>
            </a:r>
            <a:r>
              <a:rPr lang="en-US" sz="1400" dirty="0" err="1"/>
              <a:t>produk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servis</a:t>
            </a:r>
            <a:r>
              <a:rPr lang="en-US" sz="1400" dirty="0"/>
              <a:t> </a:t>
            </a:r>
            <a:r>
              <a:rPr lang="en-US" sz="1400" dirty="0" err="1"/>
              <a:t>terhadap</a:t>
            </a:r>
            <a:r>
              <a:rPr lang="en-US" sz="1400" dirty="0"/>
              <a:t> </a:t>
            </a:r>
            <a:r>
              <a:rPr lang="en-US" sz="1400" dirty="0" err="1"/>
              <a:t>persyaratan</a:t>
            </a:r>
            <a:r>
              <a:rPr lang="en-US" sz="1400" dirty="0"/>
              <a:t> </a:t>
            </a:r>
            <a:endParaRPr lang="id-ID" sz="1400" dirty="0"/>
          </a:p>
          <a:p>
            <a:pPr algn="ctr"/>
            <a:endParaRPr lang="id-ID" sz="1400" dirty="0"/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26791" y="332656"/>
            <a:ext cx="4842233" cy="52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8598" indent="-278598" algn="ctr">
              <a:spcBef>
                <a:spcPct val="20000"/>
              </a:spcBef>
              <a:defRPr/>
            </a:pPr>
            <a:r>
              <a:rPr lang="en-US" sz="3200" b="1" i="1" dirty="0" err="1"/>
              <a:t>Sumberdaya</a:t>
            </a:r>
            <a:r>
              <a:rPr lang="id-ID" sz="3200" b="1" i="1" dirty="0"/>
              <a:t> (meliputi):</a:t>
            </a:r>
            <a:endParaRPr lang="en-US" sz="3200" b="1" i="1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3231604" y="4725144"/>
            <a:ext cx="14354" cy="1019728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367508" y="5877272"/>
            <a:ext cx="220563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i="1" u="sng" dirty="0"/>
              <a:t>7.1.6 </a:t>
            </a:r>
            <a:r>
              <a:rPr lang="en-US" sz="1400" i="1" u="sng" dirty="0" err="1"/>
              <a:t>Pengetahuan</a:t>
            </a:r>
            <a:r>
              <a:rPr lang="en-US" sz="1400" i="1" u="sng" dirty="0"/>
              <a:t> </a:t>
            </a:r>
            <a:r>
              <a:rPr lang="en-US" sz="1400" i="1" u="sng" dirty="0" err="1"/>
              <a:t>Organisasi</a:t>
            </a:r>
            <a:endParaRPr lang="id-ID" sz="1400" i="1" u="sng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1268288" y="4790267"/>
            <a:ext cx="1243236" cy="1014997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951684" y="4749649"/>
            <a:ext cx="900215" cy="1055615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880882" y="89061"/>
            <a:ext cx="28945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/>
              <a:t>7.1. </a:t>
            </a:r>
            <a:r>
              <a:rPr lang="en-US" sz="2400" dirty="0" err="1"/>
              <a:t>Sumberdaya</a:t>
            </a:r>
            <a:endParaRPr lang="en-US" sz="2400" dirty="0"/>
          </a:p>
        </p:txBody>
      </p:sp>
      <p:cxnSp>
        <p:nvCxnSpPr>
          <p:cNvPr id="26" name="Straight Connector 25"/>
          <p:cNvCxnSpPr>
            <a:endCxn id="40" idx="6"/>
          </p:cNvCxnSpPr>
          <p:nvPr/>
        </p:nvCxnSpPr>
        <p:spPr>
          <a:xfrm>
            <a:off x="272480" y="1135267"/>
            <a:ext cx="8851963" cy="25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315540" y="980728"/>
            <a:ext cx="361230" cy="36004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969224" y="980728"/>
            <a:ext cx="361230" cy="3600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763213" y="980728"/>
            <a:ext cx="361230" cy="3600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 descr="C:\Users\MGR\AppData\Roaming\PixelMetrics\CaptureWiz\Temp\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53603"/>
            <a:ext cx="1088041" cy="93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MGR\AppData\Roaming\PixelMetrics\CaptureWiz\Temp\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025" y="1484784"/>
            <a:ext cx="1648079" cy="109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http://abkldesigns.com/clipart2/ind3s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140" y="1585672"/>
            <a:ext cx="1536202" cy="93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/>
          <p:cNvCxnSpPr/>
          <p:nvPr/>
        </p:nvCxnSpPr>
        <p:spPr>
          <a:xfrm>
            <a:off x="4527748" y="2780928"/>
            <a:ext cx="2664296" cy="1152128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4383732" y="4797152"/>
            <a:ext cx="1944216" cy="1080120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B4C7AD-85C7-4346-8D88-9DD0D8A6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16064"/>
      </p:ext>
    </p:extLst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C:\Users\MGR\AppData\Roaming\PixelMetrics\CaptureWiz\Temp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16" y="2626139"/>
            <a:ext cx="1648079" cy="109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464049" y="3952354"/>
            <a:ext cx="3090768" cy="2656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400" b="1" dirty="0" err="1">
                <a:solidFill>
                  <a:srgbClr val="000000"/>
                </a:solidFill>
              </a:rPr>
              <a:t>Lingkungan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dirty="0" err="1">
                <a:solidFill>
                  <a:srgbClr val="000000"/>
                </a:solidFill>
              </a:rPr>
              <a:t>meliputi</a:t>
            </a:r>
            <a:r>
              <a:rPr lang="en-US" sz="1400" b="1" dirty="0">
                <a:solidFill>
                  <a:srgbClr val="000000"/>
                </a:solidFill>
              </a:rPr>
              <a:t> :</a:t>
            </a:r>
          </a:p>
          <a:p>
            <a:pPr marL="295366" indent="-295366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sz="1400" b="1" u="sng" dirty="0" err="1">
                <a:solidFill>
                  <a:srgbClr val="000000"/>
                </a:solidFill>
              </a:rPr>
              <a:t>Sosial</a:t>
            </a:r>
            <a:r>
              <a:rPr lang="en-US" sz="1400" b="1" u="sng" dirty="0">
                <a:solidFill>
                  <a:srgbClr val="000000"/>
                </a:solidFill>
              </a:rPr>
              <a:t> (</a:t>
            </a:r>
            <a:r>
              <a:rPr lang="en-US" sz="1400" b="1" u="sng" dirty="0" err="1">
                <a:solidFill>
                  <a:srgbClr val="000000"/>
                </a:solidFill>
              </a:rPr>
              <a:t>misalnya</a:t>
            </a:r>
            <a:r>
              <a:rPr lang="en-US" sz="1400" b="1" u="sng" dirty="0">
                <a:solidFill>
                  <a:srgbClr val="000000"/>
                </a:solidFill>
              </a:rPr>
              <a:t> non-</a:t>
            </a:r>
            <a:r>
              <a:rPr lang="en-US" sz="1400" b="1" u="sng" dirty="0" err="1">
                <a:solidFill>
                  <a:srgbClr val="000000"/>
                </a:solidFill>
              </a:rPr>
              <a:t>diskriminatif</a:t>
            </a:r>
            <a:r>
              <a:rPr lang="en-US" sz="1400" b="1" u="sng" dirty="0">
                <a:solidFill>
                  <a:srgbClr val="000000"/>
                </a:solidFill>
              </a:rPr>
              <a:t>, </a:t>
            </a:r>
            <a:r>
              <a:rPr lang="en-US" sz="1400" b="1" u="sng" dirty="0" err="1">
                <a:solidFill>
                  <a:srgbClr val="000000"/>
                </a:solidFill>
              </a:rPr>
              <a:t>ketenangan</a:t>
            </a:r>
            <a:r>
              <a:rPr lang="en-US" sz="1400" b="1" u="sng" dirty="0">
                <a:solidFill>
                  <a:srgbClr val="000000"/>
                </a:solidFill>
              </a:rPr>
              <a:t>, non-</a:t>
            </a:r>
            <a:r>
              <a:rPr lang="en-US" sz="1400" b="1" u="sng" dirty="0" err="1">
                <a:solidFill>
                  <a:srgbClr val="000000"/>
                </a:solidFill>
              </a:rPr>
              <a:t>konfrontatif</a:t>
            </a:r>
            <a:r>
              <a:rPr lang="en-US" sz="1400" b="1" u="sng" dirty="0">
                <a:solidFill>
                  <a:srgbClr val="000000"/>
                </a:solidFill>
              </a:rPr>
              <a:t>)</a:t>
            </a:r>
            <a:r>
              <a:rPr lang="en-US" sz="1400" b="1" u="sng" dirty="0"/>
              <a:t> *</a:t>
            </a:r>
            <a:endParaRPr lang="en-US" sz="1400" b="1" u="sng" dirty="0">
              <a:solidFill>
                <a:srgbClr val="000000"/>
              </a:solidFill>
            </a:endParaRPr>
          </a:p>
          <a:p>
            <a:pPr marL="295366" indent="-295366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sz="1400" b="1" u="sng" dirty="0" err="1">
                <a:solidFill>
                  <a:srgbClr val="000000"/>
                </a:solidFill>
              </a:rPr>
              <a:t>Psikologis</a:t>
            </a:r>
            <a:r>
              <a:rPr lang="en-US" sz="1400" b="1" u="sng" dirty="0">
                <a:solidFill>
                  <a:srgbClr val="000000"/>
                </a:solidFill>
              </a:rPr>
              <a:t> (</a:t>
            </a:r>
            <a:r>
              <a:rPr lang="en-US" sz="1400" b="1" u="sng" dirty="0" err="1"/>
              <a:t>misalnya</a:t>
            </a:r>
            <a:r>
              <a:rPr lang="en-US" sz="1400" b="1" u="sng" dirty="0"/>
              <a:t> </a:t>
            </a:r>
            <a:r>
              <a:rPr lang="en-US" sz="1400" b="1" u="sng" dirty="0" err="1"/>
              <a:t>mengurangi-stess</a:t>
            </a:r>
            <a:r>
              <a:rPr lang="en-US" sz="1400" b="1" u="sng" dirty="0"/>
              <a:t>, </a:t>
            </a:r>
            <a:r>
              <a:rPr lang="en-US" sz="1400" b="1" u="sng" dirty="0" err="1"/>
              <a:t>mencegah</a:t>
            </a:r>
            <a:r>
              <a:rPr lang="en-US" sz="1400" b="1" u="sng" dirty="0"/>
              <a:t> </a:t>
            </a:r>
            <a:r>
              <a:rPr lang="en-US" sz="1400" b="1" u="sng" dirty="0" err="1"/>
              <a:t>kelelahan</a:t>
            </a:r>
            <a:r>
              <a:rPr lang="en-US" sz="1400" b="1" u="sng" dirty="0"/>
              <a:t>, </a:t>
            </a:r>
            <a:r>
              <a:rPr lang="en-US" sz="1400" b="1" u="sng" dirty="0" err="1"/>
              <a:t>meredam</a:t>
            </a:r>
            <a:r>
              <a:rPr lang="en-US" sz="1400" b="1" u="sng" dirty="0"/>
              <a:t> </a:t>
            </a:r>
            <a:r>
              <a:rPr lang="en-US" sz="1400" b="1" u="sng" dirty="0" err="1"/>
              <a:t>emosi</a:t>
            </a:r>
            <a:r>
              <a:rPr lang="en-US" sz="1400" b="1" u="sng" dirty="0"/>
              <a:t>). *</a:t>
            </a:r>
            <a:endParaRPr lang="en-US" sz="1400" b="1" u="sng" dirty="0">
              <a:solidFill>
                <a:srgbClr val="000000"/>
              </a:solidFill>
            </a:endParaRPr>
          </a:p>
          <a:p>
            <a:pPr marL="295366" indent="-295366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sz="1400" b="1" dirty="0" err="1">
                <a:solidFill>
                  <a:srgbClr val="000000"/>
                </a:solidFill>
              </a:rPr>
              <a:t>Fisik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dirty="0">
                <a:solidFill>
                  <a:srgbClr val="000000"/>
                </a:solidFill>
              </a:rPr>
              <a:t>(</a:t>
            </a:r>
            <a:r>
              <a:rPr lang="en-US" sz="1400" dirty="0" err="1"/>
              <a:t>misalnya</a:t>
            </a:r>
            <a:r>
              <a:rPr lang="en-US" sz="1400" dirty="0"/>
              <a:t> </a:t>
            </a:r>
            <a:r>
              <a:rPr lang="en-US" sz="1400" dirty="0" err="1"/>
              <a:t>suhu</a:t>
            </a:r>
            <a:r>
              <a:rPr lang="en-US" sz="1400" dirty="0"/>
              <a:t>, </a:t>
            </a:r>
            <a:r>
              <a:rPr lang="en-US" sz="1400" dirty="0" err="1"/>
              <a:t>panas</a:t>
            </a:r>
            <a:r>
              <a:rPr lang="en-US" sz="1400" dirty="0"/>
              <a:t>, </a:t>
            </a:r>
            <a:r>
              <a:rPr lang="en-US" sz="1400" dirty="0" err="1"/>
              <a:t>kelembaban</a:t>
            </a:r>
            <a:r>
              <a:rPr lang="en-US" sz="1400" dirty="0"/>
              <a:t>, </a:t>
            </a:r>
            <a:r>
              <a:rPr lang="en-US" sz="1400" dirty="0" err="1"/>
              <a:t>cahaya</a:t>
            </a:r>
            <a:r>
              <a:rPr lang="en-US" sz="1400" dirty="0"/>
              <a:t>, </a:t>
            </a:r>
            <a:r>
              <a:rPr lang="en-US" sz="1400" dirty="0" err="1"/>
              <a:t>aliran</a:t>
            </a:r>
            <a:r>
              <a:rPr lang="en-US" sz="1400" dirty="0"/>
              <a:t> </a:t>
            </a:r>
            <a:r>
              <a:rPr lang="en-US" sz="1400" dirty="0" err="1"/>
              <a:t>udara</a:t>
            </a:r>
            <a:r>
              <a:rPr lang="en-US" sz="1400" dirty="0"/>
              <a:t>, </a:t>
            </a:r>
            <a:r>
              <a:rPr lang="en-US" sz="1400" dirty="0" err="1"/>
              <a:t>kebersihan</a:t>
            </a:r>
            <a:r>
              <a:rPr lang="en-US" sz="1400" dirty="0"/>
              <a:t>, </a:t>
            </a:r>
            <a:r>
              <a:rPr lang="en-US" sz="1400" dirty="0" err="1"/>
              <a:t>kebisingan</a:t>
            </a:r>
            <a:r>
              <a:rPr lang="en-US" sz="1400" dirty="0"/>
              <a:t>)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3838484" y="4392511"/>
            <a:ext cx="2338652" cy="17727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2225">
            <a:solidFill>
              <a:schemeClr val="accent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95366" indent="-295366">
              <a:lnSpc>
                <a:spcPct val="110000"/>
              </a:lnSpc>
              <a:spcBef>
                <a:spcPct val="30000"/>
              </a:spcBef>
            </a:pPr>
            <a:r>
              <a:rPr lang="id-ID" sz="1400" b="1" dirty="0">
                <a:solidFill>
                  <a:srgbClr val="000000"/>
                </a:solidFill>
              </a:rPr>
              <a:t>Infrastruktur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dirty="0" err="1">
                <a:solidFill>
                  <a:srgbClr val="000000"/>
                </a:solidFill>
              </a:rPr>
              <a:t>meliputi</a:t>
            </a:r>
            <a:r>
              <a:rPr lang="en-US" sz="1400" b="1" dirty="0">
                <a:solidFill>
                  <a:srgbClr val="000000"/>
                </a:solidFill>
              </a:rPr>
              <a:t> :</a:t>
            </a:r>
          </a:p>
          <a:p>
            <a:pPr marL="295366" indent="-295366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id-ID" sz="1400" dirty="0">
                <a:solidFill>
                  <a:srgbClr val="000000"/>
                </a:solidFill>
              </a:rPr>
              <a:t>Gedung</a:t>
            </a:r>
            <a:endParaRPr lang="en-US" sz="1400" dirty="0">
              <a:solidFill>
                <a:srgbClr val="000000"/>
              </a:solidFill>
            </a:endParaRPr>
          </a:p>
          <a:p>
            <a:pPr marL="295366" indent="-295366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id-ID" sz="1400" dirty="0">
                <a:solidFill>
                  <a:srgbClr val="000000"/>
                </a:solidFill>
              </a:rPr>
              <a:t>Peralatan hardware maupun software</a:t>
            </a:r>
            <a:endParaRPr lang="en-US" sz="1400" dirty="0">
              <a:solidFill>
                <a:srgbClr val="000000"/>
              </a:solidFill>
            </a:endParaRPr>
          </a:p>
          <a:p>
            <a:pPr marL="295366" indent="-295366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id-ID" sz="1400" dirty="0">
                <a:solidFill>
                  <a:srgbClr val="000000"/>
                </a:solidFill>
              </a:rPr>
              <a:t>Kendaraan</a:t>
            </a:r>
            <a:endParaRPr lang="en-US" sz="1400" dirty="0">
              <a:solidFill>
                <a:srgbClr val="000000"/>
              </a:solidFill>
            </a:endParaRPr>
          </a:p>
          <a:p>
            <a:pPr marL="295366" indent="-295366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id-ID" sz="1400" dirty="0">
                <a:solidFill>
                  <a:srgbClr val="000000"/>
                </a:solidFill>
              </a:rPr>
              <a:t>Sistem Informasi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468337" y="1571914"/>
            <a:ext cx="2915301" cy="25914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95366" indent="-295366">
              <a:lnSpc>
                <a:spcPct val="110000"/>
              </a:lnSpc>
              <a:spcBef>
                <a:spcPct val="30000"/>
              </a:spcBef>
            </a:pPr>
            <a:r>
              <a:rPr lang="en-US" sz="1400" b="1" dirty="0">
                <a:solidFill>
                  <a:srgbClr val="000000"/>
                </a:solidFill>
              </a:rPr>
              <a:t>	</a:t>
            </a:r>
            <a:r>
              <a:rPr lang="en-US" sz="1400" b="1" dirty="0" err="1">
                <a:solidFill>
                  <a:srgbClr val="000000"/>
                </a:solidFill>
              </a:rPr>
              <a:t>Menetapkan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dirty="0" err="1">
                <a:solidFill>
                  <a:srgbClr val="000000"/>
                </a:solidFill>
              </a:rPr>
              <a:t>dan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dirty="0" err="1">
                <a:solidFill>
                  <a:srgbClr val="000000"/>
                </a:solidFill>
              </a:rPr>
              <a:t>menyediakan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dirty="0" err="1">
                <a:solidFill>
                  <a:srgbClr val="000000"/>
                </a:solidFill>
              </a:rPr>
              <a:t>sumberdaya</a:t>
            </a:r>
            <a:r>
              <a:rPr lang="en-US" sz="1400" b="1" dirty="0">
                <a:solidFill>
                  <a:srgbClr val="000000"/>
                </a:solidFill>
              </a:rPr>
              <a:t> yang </a:t>
            </a:r>
            <a:r>
              <a:rPr lang="en-US" sz="1400" b="1" dirty="0" err="1">
                <a:solidFill>
                  <a:srgbClr val="000000"/>
                </a:solidFill>
              </a:rPr>
              <a:t>dibutuhkan</a:t>
            </a:r>
            <a:r>
              <a:rPr lang="en-US" sz="1400" b="1" dirty="0">
                <a:solidFill>
                  <a:srgbClr val="000000"/>
                </a:solidFill>
              </a:rPr>
              <a:t>, </a:t>
            </a:r>
            <a:r>
              <a:rPr lang="en-US" sz="1400" b="1" dirty="0" err="1">
                <a:solidFill>
                  <a:srgbClr val="000000"/>
                </a:solidFill>
              </a:rPr>
              <a:t>dengan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dirty="0" err="1">
                <a:solidFill>
                  <a:srgbClr val="000000"/>
                </a:solidFill>
              </a:rPr>
              <a:t>mempertimbangkan</a:t>
            </a:r>
            <a:r>
              <a:rPr lang="en-US" sz="1400" b="1" dirty="0">
                <a:solidFill>
                  <a:srgbClr val="000000"/>
                </a:solidFill>
              </a:rPr>
              <a:t> :</a:t>
            </a:r>
          </a:p>
          <a:p>
            <a:pPr marL="666830" lvl="1" indent="-295366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rgbClr val="000000"/>
                </a:solidFill>
              </a:rPr>
              <a:t>Kemampuan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dan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batasan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sumberdaya</a:t>
            </a:r>
            <a:r>
              <a:rPr lang="en-US" sz="1400" dirty="0">
                <a:solidFill>
                  <a:srgbClr val="000000"/>
                </a:solidFill>
              </a:rPr>
              <a:t> yang </a:t>
            </a:r>
            <a:r>
              <a:rPr lang="en-US" sz="1400" dirty="0" err="1">
                <a:solidFill>
                  <a:srgbClr val="000000"/>
                </a:solidFill>
              </a:rPr>
              <a:t>ada</a:t>
            </a:r>
            <a:r>
              <a:rPr lang="en-US" sz="1400" dirty="0">
                <a:solidFill>
                  <a:srgbClr val="000000"/>
                </a:solidFill>
              </a:rPr>
              <a:t> di internal.</a:t>
            </a:r>
          </a:p>
          <a:p>
            <a:pPr marL="666830" lvl="1" indent="-295366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rgbClr val="000000"/>
                </a:solidFill>
              </a:rPr>
              <a:t>Apa</a:t>
            </a:r>
            <a:r>
              <a:rPr lang="en-US" sz="1400" dirty="0">
                <a:solidFill>
                  <a:srgbClr val="000000"/>
                </a:solidFill>
              </a:rPr>
              <a:t> yang </a:t>
            </a:r>
            <a:r>
              <a:rPr lang="en-US" sz="1400" dirty="0" err="1">
                <a:solidFill>
                  <a:srgbClr val="000000"/>
                </a:solidFill>
              </a:rPr>
              <a:t>perlu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diperoleh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oleh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sumberdaya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eksternal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" name="TextBox 18"/>
          <p:cNvSpPr txBox="1">
            <a:spLocks noChangeArrowheads="1"/>
          </p:cNvSpPr>
          <p:nvPr/>
        </p:nvSpPr>
        <p:spPr bwMode="auto">
          <a:xfrm>
            <a:off x="459952" y="4396848"/>
            <a:ext cx="2692847" cy="75251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accent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300" b="1" dirty="0" err="1">
                <a:solidFill>
                  <a:srgbClr val="000000"/>
                </a:solidFill>
              </a:rPr>
              <a:t>Menetapkan</a:t>
            </a:r>
            <a:r>
              <a:rPr lang="en-US" sz="1300" b="1" dirty="0">
                <a:solidFill>
                  <a:srgbClr val="000000"/>
                </a:solidFill>
              </a:rPr>
              <a:t> </a:t>
            </a:r>
            <a:r>
              <a:rPr lang="en-US" sz="1300" b="1" dirty="0" err="1">
                <a:solidFill>
                  <a:srgbClr val="000000"/>
                </a:solidFill>
              </a:rPr>
              <a:t>dan</a:t>
            </a:r>
            <a:r>
              <a:rPr lang="en-US" sz="1300" b="1" dirty="0">
                <a:solidFill>
                  <a:srgbClr val="000000"/>
                </a:solidFill>
              </a:rPr>
              <a:t> </a:t>
            </a:r>
            <a:r>
              <a:rPr lang="en-US" sz="1300" b="1" dirty="0" err="1">
                <a:solidFill>
                  <a:srgbClr val="000000"/>
                </a:solidFill>
              </a:rPr>
              <a:t>Menyediakan</a:t>
            </a:r>
            <a:r>
              <a:rPr lang="en-US" sz="1300" b="1" dirty="0">
                <a:solidFill>
                  <a:srgbClr val="000000"/>
                </a:solidFill>
              </a:rPr>
              <a:t> orang </a:t>
            </a:r>
            <a:r>
              <a:rPr lang="en-US" sz="1300" b="1" dirty="0" err="1">
                <a:solidFill>
                  <a:srgbClr val="000000"/>
                </a:solidFill>
              </a:rPr>
              <a:t>sesuai</a:t>
            </a:r>
            <a:r>
              <a:rPr lang="en-US" sz="1300" b="1" dirty="0">
                <a:solidFill>
                  <a:srgbClr val="000000"/>
                </a:solidFill>
              </a:rPr>
              <a:t> </a:t>
            </a:r>
            <a:r>
              <a:rPr lang="en-US" sz="1300" b="1" dirty="0" err="1">
                <a:solidFill>
                  <a:srgbClr val="000000"/>
                </a:solidFill>
              </a:rPr>
              <a:t>dengan</a:t>
            </a:r>
            <a:r>
              <a:rPr lang="en-US" sz="1300" b="1" dirty="0">
                <a:solidFill>
                  <a:srgbClr val="000000"/>
                </a:solidFill>
              </a:rPr>
              <a:t> </a:t>
            </a:r>
            <a:r>
              <a:rPr lang="en-US" sz="1300" b="1" dirty="0" err="1">
                <a:solidFill>
                  <a:srgbClr val="000000"/>
                </a:solidFill>
              </a:rPr>
              <a:t>kebutuhan</a:t>
            </a:r>
            <a:r>
              <a:rPr lang="en-US" sz="1300" b="1" dirty="0">
                <a:solidFill>
                  <a:srgbClr val="000000"/>
                </a:solidFill>
              </a:rPr>
              <a:t> </a:t>
            </a:r>
            <a:r>
              <a:rPr lang="en-US" sz="1300" b="1" dirty="0" err="1">
                <a:solidFill>
                  <a:srgbClr val="000000"/>
                </a:solidFill>
              </a:rPr>
              <a:t>organisasi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 rot="5644996" flipH="1">
            <a:off x="2706503" y="3781091"/>
            <a:ext cx="1531800" cy="951280"/>
          </a:xfrm>
          <a:custGeom>
            <a:avLst/>
            <a:gdLst/>
            <a:ahLst/>
            <a:cxnLst>
              <a:cxn ang="0">
                <a:pos x="1883" y="0"/>
              </a:cxn>
              <a:cxn ang="0">
                <a:pos x="1235" y="204"/>
              </a:cxn>
              <a:cxn ang="0">
                <a:pos x="863" y="720"/>
              </a:cxn>
              <a:cxn ang="0">
                <a:pos x="813" y="1268"/>
              </a:cxn>
              <a:cxn ang="0">
                <a:pos x="1044" y="1317"/>
              </a:cxn>
              <a:cxn ang="0">
                <a:pos x="538" y="1825"/>
              </a:cxn>
              <a:cxn ang="0">
                <a:pos x="0" y="1198"/>
              </a:cxn>
              <a:cxn ang="0">
                <a:pos x="271" y="1211"/>
              </a:cxn>
              <a:cxn ang="0">
                <a:pos x="575" y="504"/>
              </a:cxn>
              <a:cxn ang="0">
                <a:pos x="1187" y="84"/>
              </a:cxn>
              <a:cxn ang="0">
                <a:pos x="1883" y="0"/>
              </a:cxn>
            </a:cxnLst>
            <a:rect l="0" t="0" r="r" b="b"/>
            <a:pathLst>
              <a:path w="1883" h="1825">
                <a:moveTo>
                  <a:pt x="1883" y="0"/>
                </a:moveTo>
                <a:cubicBezTo>
                  <a:pt x="1583" y="48"/>
                  <a:pt x="1405" y="84"/>
                  <a:pt x="1235" y="204"/>
                </a:cubicBezTo>
                <a:cubicBezTo>
                  <a:pt x="1065" y="324"/>
                  <a:pt x="933" y="543"/>
                  <a:pt x="863" y="720"/>
                </a:cubicBezTo>
                <a:cubicBezTo>
                  <a:pt x="793" y="897"/>
                  <a:pt x="783" y="1168"/>
                  <a:pt x="813" y="1268"/>
                </a:cubicBezTo>
                <a:cubicBezTo>
                  <a:pt x="962" y="1316"/>
                  <a:pt x="908" y="1288"/>
                  <a:pt x="1044" y="1317"/>
                </a:cubicBezTo>
                <a:cubicBezTo>
                  <a:pt x="969" y="1418"/>
                  <a:pt x="738" y="1640"/>
                  <a:pt x="538" y="1825"/>
                </a:cubicBezTo>
                <a:cubicBezTo>
                  <a:pt x="170" y="1419"/>
                  <a:pt x="164" y="1405"/>
                  <a:pt x="0" y="1198"/>
                </a:cubicBezTo>
                <a:cubicBezTo>
                  <a:pt x="224" y="1223"/>
                  <a:pt x="126" y="1220"/>
                  <a:pt x="271" y="1211"/>
                </a:cubicBezTo>
                <a:cubicBezTo>
                  <a:pt x="323" y="1026"/>
                  <a:pt x="422" y="692"/>
                  <a:pt x="575" y="504"/>
                </a:cubicBezTo>
                <a:cubicBezTo>
                  <a:pt x="728" y="316"/>
                  <a:pt x="969" y="168"/>
                  <a:pt x="1187" y="84"/>
                </a:cubicBezTo>
                <a:cubicBezTo>
                  <a:pt x="1405" y="0"/>
                  <a:pt x="1738" y="18"/>
                  <a:pt x="188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462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rot="11548515" flipH="1" flipV="1">
            <a:off x="2809659" y="1232590"/>
            <a:ext cx="1957885" cy="579978"/>
          </a:xfrm>
          <a:custGeom>
            <a:avLst/>
            <a:gdLst/>
            <a:ahLst/>
            <a:cxnLst>
              <a:cxn ang="0">
                <a:pos x="1883" y="0"/>
              </a:cxn>
              <a:cxn ang="0">
                <a:pos x="1235" y="204"/>
              </a:cxn>
              <a:cxn ang="0">
                <a:pos x="863" y="720"/>
              </a:cxn>
              <a:cxn ang="0">
                <a:pos x="813" y="1268"/>
              </a:cxn>
              <a:cxn ang="0">
                <a:pos x="1044" y="1317"/>
              </a:cxn>
              <a:cxn ang="0">
                <a:pos x="538" y="1825"/>
              </a:cxn>
              <a:cxn ang="0">
                <a:pos x="0" y="1198"/>
              </a:cxn>
              <a:cxn ang="0">
                <a:pos x="271" y="1211"/>
              </a:cxn>
              <a:cxn ang="0">
                <a:pos x="575" y="504"/>
              </a:cxn>
              <a:cxn ang="0">
                <a:pos x="1187" y="84"/>
              </a:cxn>
              <a:cxn ang="0">
                <a:pos x="1883" y="0"/>
              </a:cxn>
            </a:cxnLst>
            <a:rect l="0" t="0" r="r" b="b"/>
            <a:pathLst>
              <a:path w="1883" h="1825">
                <a:moveTo>
                  <a:pt x="1883" y="0"/>
                </a:moveTo>
                <a:cubicBezTo>
                  <a:pt x="1583" y="48"/>
                  <a:pt x="1405" y="84"/>
                  <a:pt x="1235" y="204"/>
                </a:cubicBezTo>
                <a:cubicBezTo>
                  <a:pt x="1065" y="324"/>
                  <a:pt x="933" y="543"/>
                  <a:pt x="863" y="720"/>
                </a:cubicBezTo>
                <a:cubicBezTo>
                  <a:pt x="793" y="897"/>
                  <a:pt x="783" y="1168"/>
                  <a:pt x="813" y="1268"/>
                </a:cubicBezTo>
                <a:cubicBezTo>
                  <a:pt x="962" y="1316"/>
                  <a:pt x="908" y="1288"/>
                  <a:pt x="1044" y="1317"/>
                </a:cubicBezTo>
                <a:cubicBezTo>
                  <a:pt x="969" y="1418"/>
                  <a:pt x="738" y="1640"/>
                  <a:pt x="538" y="1825"/>
                </a:cubicBezTo>
                <a:cubicBezTo>
                  <a:pt x="170" y="1419"/>
                  <a:pt x="164" y="1405"/>
                  <a:pt x="0" y="1198"/>
                </a:cubicBezTo>
                <a:cubicBezTo>
                  <a:pt x="224" y="1223"/>
                  <a:pt x="126" y="1220"/>
                  <a:pt x="271" y="1211"/>
                </a:cubicBezTo>
                <a:cubicBezTo>
                  <a:pt x="323" y="1026"/>
                  <a:pt x="422" y="692"/>
                  <a:pt x="575" y="504"/>
                </a:cubicBezTo>
                <a:cubicBezTo>
                  <a:pt x="728" y="316"/>
                  <a:pt x="969" y="168"/>
                  <a:pt x="1187" y="84"/>
                </a:cubicBezTo>
                <a:cubicBezTo>
                  <a:pt x="1405" y="0"/>
                  <a:pt x="1738" y="18"/>
                  <a:pt x="188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462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12649" y="8202"/>
            <a:ext cx="9893352" cy="8480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575" b="1" dirty="0">
                <a:latin typeface="+mj-lt"/>
                <a:ea typeface="+mj-ea"/>
                <a:cs typeface="+mj-cs"/>
              </a:rPr>
              <a:t>7.1. </a:t>
            </a:r>
            <a:r>
              <a:rPr lang="en-US" sz="3575" b="1" dirty="0" err="1">
                <a:latin typeface="+mj-lt"/>
                <a:ea typeface="+mj-ea"/>
                <a:cs typeface="+mj-cs"/>
              </a:rPr>
              <a:t>Sumberdaya</a:t>
            </a:r>
            <a:endParaRPr lang="en-US" sz="3575" b="1" dirty="0">
              <a:latin typeface="+mj-lt"/>
              <a:ea typeface="+mj-ea"/>
              <a:cs typeface="+mj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776471" y="956768"/>
            <a:ext cx="2221219" cy="87566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2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438421" y="1016188"/>
            <a:ext cx="2912414" cy="52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8598" indent="-278598" algn="ctr">
              <a:spcBef>
                <a:spcPct val="20000"/>
              </a:spcBef>
              <a:defRPr/>
            </a:pPr>
            <a:r>
              <a:rPr lang="en-US" sz="1400" dirty="0"/>
              <a:t>7.1.1 </a:t>
            </a:r>
            <a:r>
              <a:rPr lang="en-US" sz="1400" dirty="0" err="1"/>
              <a:t>Menetapkan</a:t>
            </a:r>
            <a:endParaRPr lang="en-US" sz="1400" dirty="0"/>
          </a:p>
          <a:p>
            <a:pPr marL="278598" indent="-278598" algn="ctr">
              <a:spcBef>
                <a:spcPct val="20000"/>
              </a:spcBef>
              <a:defRPr/>
            </a:pPr>
            <a:r>
              <a:rPr lang="en-US" sz="1400" dirty="0"/>
              <a:t>Dan </a:t>
            </a:r>
            <a:r>
              <a:rPr lang="en-US" sz="1400" dirty="0" err="1"/>
              <a:t>Menyediakan</a:t>
            </a:r>
            <a:endParaRPr lang="en-US" sz="1400" dirty="0"/>
          </a:p>
          <a:p>
            <a:pPr marL="278598" indent="-278598" algn="ctr">
              <a:spcBef>
                <a:spcPct val="20000"/>
              </a:spcBef>
              <a:defRPr/>
            </a:pPr>
            <a:r>
              <a:rPr lang="en-US" sz="1400" dirty="0" err="1"/>
              <a:t>Sumberdaya</a:t>
            </a:r>
            <a:endParaRPr lang="en-US" sz="1400" dirty="0"/>
          </a:p>
        </p:txBody>
      </p:sp>
      <p:sp>
        <p:nvSpPr>
          <p:cNvPr id="25" name="Oval 24"/>
          <p:cNvSpPr/>
          <p:nvPr/>
        </p:nvSpPr>
        <p:spPr>
          <a:xfrm>
            <a:off x="4081503" y="1968228"/>
            <a:ext cx="361230" cy="36004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716622" y="2385150"/>
            <a:ext cx="361230" cy="3600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529176" y="1968228"/>
            <a:ext cx="361230" cy="3600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C:\Users\MGR\AppData\Roaming\PixelMetrics\CaptureWiz\Temp\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098" y="2568889"/>
            <a:ext cx="1088041" cy="93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http://abkldesigns.com/clipart2/ind3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8" y="2500958"/>
            <a:ext cx="1536202" cy="93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>
            <a:spLocks/>
          </p:cNvSpPr>
          <p:nvPr/>
        </p:nvSpPr>
        <p:spPr bwMode="auto">
          <a:xfrm rot="9265258" flipH="1" flipV="1">
            <a:off x="5151609" y="3735283"/>
            <a:ext cx="829514" cy="608076"/>
          </a:xfrm>
          <a:custGeom>
            <a:avLst/>
            <a:gdLst/>
            <a:ahLst/>
            <a:cxnLst>
              <a:cxn ang="0">
                <a:pos x="1883" y="0"/>
              </a:cxn>
              <a:cxn ang="0">
                <a:pos x="1235" y="204"/>
              </a:cxn>
              <a:cxn ang="0">
                <a:pos x="863" y="720"/>
              </a:cxn>
              <a:cxn ang="0">
                <a:pos x="813" y="1268"/>
              </a:cxn>
              <a:cxn ang="0">
                <a:pos x="1044" y="1317"/>
              </a:cxn>
              <a:cxn ang="0">
                <a:pos x="538" y="1825"/>
              </a:cxn>
              <a:cxn ang="0">
                <a:pos x="0" y="1198"/>
              </a:cxn>
              <a:cxn ang="0">
                <a:pos x="271" y="1211"/>
              </a:cxn>
              <a:cxn ang="0">
                <a:pos x="575" y="504"/>
              </a:cxn>
              <a:cxn ang="0">
                <a:pos x="1187" y="84"/>
              </a:cxn>
              <a:cxn ang="0">
                <a:pos x="1883" y="0"/>
              </a:cxn>
            </a:cxnLst>
            <a:rect l="0" t="0" r="r" b="b"/>
            <a:pathLst>
              <a:path w="1883" h="1825">
                <a:moveTo>
                  <a:pt x="1883" y="0"/>
                </a:moveTo>
                <a:cubicBezTo>
                  <a:pt x="1583" y="48"/>
                  <a:pt x="1405" y="84"/>
                  <a:pt x="1235" y="204"/>
                </a:cubicBezTo>
                <a:cubicBezTo>
                  <a:pt x="1065" y="324"/>
                  <a:pt x="933" y="543"/>
                  <a:pt x="863" y="720"/>
                </a:cubicBezTo>
                <a:cubicBezTo>
                  <a:pt x="793" y="897"/>
                  <a:pt x="783" y="1168"/>
                  <a:pt x="813" y="1268"/>
                </a:cubicBezTo>
                <a:cubicBezTo>
                  <a:pt x="962" y="1316"/>
                  <a:pt x="908" y="1288"/>
                  <a:pt x="1044" y="1317"/>
                </a:cubicBezTo>
                <a:cubicBezTo>
                  <a:pt x="969" y="1418"/>
                  <a:pt x="738" y="1640"/>
                  <a:pt x="538" y="1825"/>
                </a:cubicBezTo>
                <a:cubicBezTo>
                  <a:pt x="170" y="1419"/>
                  <a:pt x="164" y="1405"/>
                  <a:pt x="0" y="1198"/>
                </a:cubicBezTo>
                <a:cubicBezTo>
                  <a:pt x="224" y="1223"/>
                  <a:pt x="126" y="1220"/>
                  <a:pt x="271" y="1211"/>
                </a:cubicBezTo>
                <a:cubicBezTo>
                  <a:pt x="323" y="1026"/>
                  <a:pt x="422" y="692"/>
                  <a:pt x="575" y="504"/>
                </a:cubicBezTo>
                <a:cubicBezTo>
                  <a:pt x="728" y="316"/>
                  <a:pt x="969" y="168"/>
                  <a:pt x="1187" y="84"/>
                </a:cubicBezTo>
                <a:cubicBezTo>
                  <a:pt x="1405" y="0"/>
                  <a:pt x="1738" y="18"/>
                  <a:pt x="188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462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 rot="1880198" flipH="1">
            <a:off x="8241256" y="3432554"/>
            <a:ext cx="1647725" cy="685766"/>
          </a:xfrm>
          <a:custGeom>
            <a:avLst/>
            <a:gdLst/>
            <a:ahLst/>
            <a:cxnLst>
              <a:cxn ang="0">
                <a:pos x="1883" y="0"/>
              </a:cxn>
              <a:cxn ang="0">
                <a:pos x="1235" y="204"/>
              </a:cxn>
              <a:cxn ang="0">
                <a:pos x="863" y="720"/>
              </a:cxn>
              <a:cxn ang="0">
                <a:pos x="813" y="1268"/>
              </a:cxn>
              <a:cxn ang="0">
                <a:pos x="1044" y="1317"/>
              </a:cxn>
              <a:cxn ang="0">
                <a:pos x="538" y="1825"/>
              </a:cxn>
              <a:cxn ang="0">
                <a:pos x="0" y="1198"/>
              </a:cxn>
              <a:cxn ang="0">
                <a:pos x="271" y="1211"/>
              </a:cxn>
              <a:cxn ang="0">
                <a:pos x="575" y="504"/>
              </a:cxn>
              <a:cxn ang="0">
                <a:pos x="1187" y="84"/>
              </a:cxn>
              <a:cxn ang="0">
                <a:pos x="1883" y="0"/>
              </a:cxn>
            </a:cxnLst>
            <a:rect l="0" t="0" r="r" b="b"/>
            <a:pathLst>
              <a:path w="1883" h="1825">
                <a:moveTo>
                  <a:pt x="1883" y="0"/>
                </a:moveTo>
                <a:cubicBezTo>
                  <a:pt x="1583" y="48"/>
                  <a:pt x="1405" y="84"/>
                  <a:pt x="1235" y="204"/>
                </a:cubicBezTo>
                <a:cubicBezTo>
                  <a:pt x="1065" y="324"/>
                  <a:pt x="933" y="543"/>
                  <a:pt x="863" y="720"/>
                </a:cubicBezTo>
                <a:cubicBezTo>
                  <a:pt x="793" y="897"/>
                  <a:pt x="783" y="1168"/>
                  <a:pt x="813" y="1268"/>
                </a:cubicBezTo>
                <a:cubicBezTo>
                  <a:pt x="962" y="1316"/>
                  <a:pt x="908" y="1288"/>
                  <a:pt x="1044" y="1317"/>
                </a:cubicBezTo>
                <a:cubicBezTo>
                  <a:pt x="969" y="1418"/>
                  <a:pt x="738" y="1640"/>
                  <a:pt x="538" y="1825"/>
                </a:cubicBezTo>
                <a:cubicBezTo>
                  <a:pt x="170" y="1419"/>
                  <a:pt x="164" y="1405"/>
                  <a:pt x="0" y="1198"/>
                </a:cubicBezTo>
                <a:cubicBezTo>
                  <a:pt x="224" y="1223"/>
                  <a:pt x="126" y="1220"/>
                  <a:pt x="271" y="1211"/>
                </a:cubicBezTo>
                <a:cubicBezTo>
                  <a:pt x="323" y="1026"/>
                  <a:pt x="422" y="692"/>
                  <a:pt x="575" y="504"/>
                </a:cubicBezTo>
                <a:cubicBezTo>
                  <a:pt x="728" y="316"/>
                  <a:pt x="969" y="168"/>
                  <a:pt x="1187" y="84"/>
                </a:cubicBezTo>
                <a:cubicBezTo>
                  <a:pt x="1405" y="0"/>
                  <a:pt x="1738" y="18"/>
                  <a:pt x="188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462"/>
          </a:p>
        </p:txBody>
      </p:sp>
      <p:cxnSp>
        <p:nvCxnSpPr>
          <p:cNvPr id="8" name="Straight Arrow Connector 7"/>
          <p:cNvCxnSpPr>
            <a:stCxn id="21" idx="3"/>
            <a:endCxn id="25" idx="6"/>
          </p:cNvCxnSpPr>
          <p:nvPr/>
        </p:nvCxnSpPr>
        <p:spPr>
          <a:xfrm flipH="1">
            <a:off x="4442733" y="1704193"/>
            <a:ext cx="659028" cy="444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1" idx="4"/>
            <a:endCxn id="26" idx="0"/>
          </p:cNvCxnSpPr>
          <p:nvPr/>
        </p:nvCxnSpPr>
        <p:spPr>
          <a:xfrm>
            <a:off x="5887081" y="1832431"/>
            <a:ext cx="10156" cy="5527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1" idx="5"/>
            <a:endCxn id="27" idx="1"/>
          </p:cNvCxnSpPr>
          <p:nvPr/>
        </p:nvCxnSpPr>
        <p:spPr>
          <a:xfrm>
            <a:off x="6672400" y="1704193"/>
            <a:ext cx="909677" cy="316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18B0C3C-257B-47C0-BE0C-74FEAC24E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11456"/>
      </p:ext>
    </p:extLst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555912" y="393885"/>
            <a:ext cx="3993357" cy="928688"/>
          </a:xfrm>
          <a:prstGeom prst="rect">
            <a:avLst/>
          </a:prstGeom>
        </p:spPr>
        <p:txBody>
          <a:bodyPr vert="horz" lIns="74295" tIns="37148" rIns="74295" bIns="37148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75" b="1" i="1" dirty="0"/>
              <a:t>7.1.5 </a:t>
            </a:r>
            <a:r>
              <a:rPr lang="en-US" sz="3575" b="1" i="1" dirty="0" err="1"/>
              <a:t>Sumberdaya</a:t>
            </a:r>
            <a:r>
              <a:rPr lang="en-US" sz="3575" b="1" i="1" dirty="0"/>
              <a:t> </a:t>
            </a:r>
            <a:r>
              <a:rPr lang="en-US" sz="3575" b="1" i="1" dirty="0" err="1"/>
              <a:t>untuk</a:t>
            </a:r>
            <a:r>
              <a:rPr lang="en-US" sz="3575" b="1" i="1" dirty="0"/>
              <a:t> </a:t>
            </a:r>
            <a:r>
              <a:rPr lang="en-US" sz="3575" b="1" i="1" dirty="0" err="1"/>
              <a:t>Pemantauan</a:t>
            </a:r>
            <a:r>
              <a:rPr lang="en-US" sz="3575" b="1" i="1" dirty="0"/>
              <a:t> </a:t>
            </a:r>
            <a:r>
              <a:rPr lang="en-US" sz="3575" b="1" i="1" dirty="0" err="1"/>
              <a:t>dan</a:t>
            </a:r>
            <a:r>
              <a:rPr lang="en-US" sz="3575" b="1" i="1" dirty="0"/>
              <a:t> </a:t>
            </a:r>
            <a:r>
              <a:rPr lang="en-US" sz="3575" b="1" i="1" dirty="0" err="1"/>
              <a:t>Pengukuran</a:t>
            </a:r>
            <a:r>
              <a:rPr lang="en-US" sz="3575" b="1" i="1" dirty="0"/>
              <a:t> </a:t>
            </a:r>
            <a:endParaRPr lang="en-US" sz="3575" dirty="0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37323" y="3382149"/>
            <a:ext cx="4801034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i="1" dirty="0" err="1">
                <a:latin typeface="Arial Narrow" panose="020B0606020202030204" pitchFamily="34" charset="0"/>
              </a:rPr>
              <a:t>Dikalibrasi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atau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verifikasi</a:t>
            </a:r>
            <a:r>
              <a:rPr lang="en-US" i="1" dirty="0">
                <a:latin typeface="Arial Narrow" panose="020B0606020202030204" pitchFamily="34" charset="0"/>
              </a:rPr>
              <a:t>, </a:t>
            </a:r>
            <a:r>
              <a:rPr lang="en-US" i="1" dirty="0" err="1">
                <a:latin typeface="Arial Narrow" panose="020B0606020202030204" pitchFamily="34" charset="0"/>
              </a:rPr>
              <a:t>atau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keduanya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pada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selang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waktu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tertentu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atau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sebelum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digunakan</a:t>
            </a:r>
            <a:r>
              <a:rPr lang="en-US" i="1" dirty="0">
                <a:latin typeface="Arial Narrow" panose="020B0606020202030204" pitchFamily="34" charset="0"/>
              </a:rPr>
              <a:t>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i="1" dirty="0" err="1">
                <a:latin typeface="Arial Narrow" panose="020B0606020202030204" pitchFamily="34" charset="0"/>
              </a:rPr>
              <a:t>Identifikasi</a:t>
            </a:r>
            <a:r>
              <a:rPr lang="en-US" i="1" dirty="0">
                <a:latin typeface="Arial Narrow" panose="020B0606020202030204" pitchFamily="34" charset="0"/>
              </a:rPr>
              <a:t> status </a:t>
            </a:r>
            <a:r>
              <a:rPr lang="en-US" i="1" dirty="0" err="1">
                <a:latin typeface="Arial Narrow" panose="020B0606020202030204" pitchFamily="34" charset="0"/>
              </a:rPr>
              <a:t>harus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jelas</a:t>
            </a:r>
            <a:endParaRPr lang="en-US" i="1" dirty="0">
              <a:latin typeface="Arial Narrow" panose="020B060602020203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i="1" dirty="0" err="1">
                <a:latin typeface="Arial Narrow" panose="020B0606020202030204" pitchFamily="34" charset="0"/>
              </a:rPr>
              <a:t>Dijaga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dari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kerusakan</a:t>
            </a:r>
            <a:endParaRPr lang="en-US" i="1" dirty="0">
              <a:latin typeface="Arial Narrow" panose="020B060602020203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i="1" dirty="0" err="1">
                <a:latin typeface="Arial Narrow" panose="020B0606020202030204" pitchFamily="34" charset="0"/>
              </a:rPr>
              <a:t>Lakukan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tindakan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bila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terjadi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penyimpangan</a:t>
            </a:r>
            <a:endParaRPr lang="en-US" i="1" dirty="0">
              <a:latin typeface="Arial Narrow" panose="020B0606020202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16790" y="1729489"/>
            <a:ext cx="42345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Organisasi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harus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memastikan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bahwa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sumberdaya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yang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disediakan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: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sesuai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dengan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kegiatan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pemantauan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pengukuran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organisasi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serta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harus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terpelihara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u="sng" dirty="0">
                <a:latin typeface="Arial Narrow" panose="020B0606020202030204" pitchFamily="34" charset="0"/>
              </a:rPr>
              <a:t>*</a:t>
            </a:r>
            <a:endParaRPr lang="en-US" b="1" u="sng" dirty="0">
              <a:latin typeface="Arial Narrow" panose="020B0606020202030204" pitchFamily="34" charset="0"/>
              <a:ea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555912" y="1484784"/>
            <a:ext cx="4350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 descr="http://cdn.grid.fotosearch.com/CSP/CSP624/k1734536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791" y="3711113"/>
            <a:ext cx="4032478" cy="245419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472" y="476672"/>
            <a:ext cx="5201349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CB6217B-ACA2-4CC1-9EE3-D3CBC0DB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49393"/>
      </p:ext>
    </p:extLst>
  </p:cSld>
  <p:clrMapOvr>
    <a:masterClrMapping/>
  </p:clrMapOvr>
  <p:transition spd="slow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:\Users\Agus Wahyudi\Pictures\3D man\3d-man-gantt-chart-presentation-2861536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92960" y="980728"/>
            <a:ext cx="4248472" cy="2490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282182" y="4676943"/>
            <a:ext cx="34573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Tetapkan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pengetahuan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yang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diperlukan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untuk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proses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operasi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untuk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mencapai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kesesuaian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produk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jasa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.</a:t>
            </a:r>
            <a:r>
              <a:rPr lang="en-US" b="1" u="sng" dirty="0"/>
              <a:t> *</a:t>
            </a:r>
            <a:endParaRPr lang="en-US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40617" y="626252"/>
            <a:ext cx="3394000" cy="928688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i="1" u="sng" dirty="0" err="1"/>
              <a:t>Terdapat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kebutuhan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atau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perubahan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tren</a:t>
            </a:r>
            <a:r>
              <a:rPr lang="en-US" sz="1800" b="1" i="1" u="sng" dirty="0"/>
              <a:t>? </a:t>
            </a:r>
            <a:r>
              <a:rPr lang="en-US" sz="1800" b="1" u="sng" dirty="0"/>
              <a:t>*</a:t>
            </a:r>
            <a:endParaRPr lang="en-US" sz="18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Notched Right Arrow 12"/>
          <p:cNvSpPr/>
          <p:nvPr/>
        </p:nvSpPr>
        <p:spPr>
          <a:xfrm rot="5400000">
            <a:off x="1556617" y="1635013"/>
            <a:ext cx="762000" cy="601854"/>
          </a:xfrm>
          <a:prstGeom prst="notched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06872" y="2557154"/>
            <a:ext cx="3394000" cy="928688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i="1" u="sng" dirty="0" err="1"/>
              <a:t>Bagaimana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pengetahuan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saat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ini</a:t>
            </a:r>
            <a:r>
              <a:rPr lang="en-US" sz="1800" b="1" i="1" u="sng" dirty="0"/>
              <a:t>? </a:t>
            </a:r>
            <a:r>
              <a:rPr lang="en-US" sz="1800" b="1" i="1" u="sng" dirty="0" err="1"/>
              <a:t>Perlu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ada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penambahan</a:t>
            </a:r>
            <a:r>
              <a:rPr lang="en-US" sz="1800" b="1" i="1" u="sng" dirty="0"/>
              <a:t>?</a:t>
            </a:r>
            <a:r>
              <a:rPr lang="en-US" sz="1800" b="1" u="sng" dirty="0"/>
              <a:t> *</a:t>
            </a:r>
            <a:endParaRPr lang="en-US" sz="18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Notched Right Arrow 14"/>
          <p:cNvSpPr/>
          <p:nvPr/>
        </p:nvSpPr>
        <p:spPr>
          <a:xfrm rot="5400000">
            <a:off x="1556617" y="3565915"/>
            <a:ext cx="762000" cy="601854"/>
          </a:xfrm>
          <a:prstGeom prst="notched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4185510" y="3938491"/>
            <a:ext cx="5313058" cy="2215991"/>
          </a:xfrm>
          <a:prstGeom prst="rect">
            <a:avLst/>
          </a:prstGeom>
          <a:noFill/>
          <a:ln w="19050">
            <a:noFill/>
            <a:prstDash val="dash"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hangingPunct="0"/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Persyaratan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mengenai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pengetahuan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organisasi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diperkenalkan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dengan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tujuan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:</a:t>
            </a:r>
          </a:p>
          <a:p>
            <a:pPr marL="228600" indent="-228600" algn="just" eaLnBrk="0" hangingPunct="0">
              <a:buFontTx/>
              <a:buAutoNum type="arabicPeriod"/>
            </a:pP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Menjaga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organisasi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dari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hilangnya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pengetahuan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,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misalnya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:</a:t>
            </a:r>
          </a:p>
          <a:p>
            <a:pPr algn="just" eaLnBrk="0" hangingPunct="0"/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    -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Melalui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pergantian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staf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</a:p>
          <a:p>
            <a:pPr algn="just" eaLnBrk="0" hangingPunct="0"/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    -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Kegagalan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untuk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menangkap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dan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berbagi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informasi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</a:p>
          <a:p>
            <a:pPr algn="just" eaLnBrk="0" hangingPunct="0"/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2. 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Mendorong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organisasi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untuk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memperoleh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pengetahuan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,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misalnya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: </a:t>
            </a:r>
          </a:p>
          <a:p>
            <a:pPr algn="just" eaLnBrk="0" hangingPunct="0"/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    -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Belajar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dari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pengalaman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</a:p>
          <a:p>
            <a:pPr algn="just" eaLnBrk="0" hangingPunct="0"/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    - 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Mentoring </a:t>
            </a:r>
          </a:p>
          <a:p>
            <a:pPr algn="just" eaLnBrk="0" hangingPunct="0"/>
            <a:r>
              <a:rPr lang="en-US" altLang="en-US" sz="1600" dirty="0">
                <a:latin typeface="Arial Narrow" panose="020B0606020202030204" pitchFamily="34" charset="0"/>
              </a:rPr>
              <a:t>     - </a:t>
            </a:r>
            <a:r>
              <a:rPr lang="en-US" altLang="en-US" sz="1600" u="sng" dirty="0">
                <a:latin typeface="Arial Narrow" panose="020B0606020202030204" pitchFamily="34" charset="0"/>
              </a:rPr>
              <a:t>Benchmarking 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3750717" y="-12767"/>
            <a:ext cx="5747851" cy="928688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i="1" u="sng" dirty="0"/>
              <a:t>7.1.6 </a:t>
            </a:r>
            <a:r>
              <a:rPr lang="en-US" sz="2800" b="1" i="1" u="sng" dirty="0" err="1"/>
              <a:t>Pengetahuan</a:t>
            </a:r>
            <a:r>
              <a:rPr lang="en-US" sz="2800" b="1" i="1" u="sng" dirty="0"/>
              <a:t> </a:t>
            </a:r>
            <a:r>
              <a:rPr lang="en-US" sz="2800" b="1" i="1" u="sng" dirty="0" err="1"/>
              <a:t>Organisasi</a:t>
            </a:r>
            <a:endParaRPr lang="en-US" sz="2800" i="1" u="sng" dirty="0"/>
          </a:p>
        </p:txBody>
      </p:sp>
      <p:sp>
        <p:nvSpPr>
          <p:cNvPr id="20" name="Rounded Rectangle 19"/>
          <p:cNvSpPr/>
          <p:nvPr/>
        </p:nvSpPr>
        <p:spPr>
          <a:xfrm>
            <a:off x="3889090" y="3865419"/>
            <a:ext cx="5905901" cy="236912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7BD9A57-00B5-4728-A4D7-A331F95F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45328"/>
      </p:ext>
    </p:extLst>
  </p:cSld>
  <p:clrMapOvr>
    <a:masterClrMapping/>
  </p:clrMapOvr>
  <p:transition spd="slow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36000">
              <a:srgbClr val="FFFFFF"/>
            </a:gs>
            <a:gs pos="64000">
              <a:srgbClr val="E4DDD3"/>
            </a:gs>
            <a:gs pos="100000">
              <a:srgbClr val="E3DBD0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799349" y="633462"/>
            <a:ext cx="49240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400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7.2. KOMPETENSI</a:t>
            </a:r>
            <a:endParaRPr lang="en-US" sz="5400" dirty="0">
              <a:ln>
                <a:solidFill>
                  <a:schemeClr val="bg1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4" name="Straight Connector 3"/>
          <p:cNvCxnSpPr>
            <a:stCxn id="27" idx="2"/>
            <a:endCxn id="31" idx="6"/>
          </p:cNvCxnSpPr>
          <p:nvPr/>
        </p:nvCxnSpPr>
        <p:spPr>
          <a:xfrm flipV="1">
            <a:off x="1352600" y="2446420"/>
            <a:ext cx="7581399" cy="140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213208" y="2280410"/>
            <a:ext cx="2632306" cy="1508630"/>
            <a:chOff x="56456" y="2856474"/>
            <a:chExt cx="2632306" cy="1508630"/>
          </a:xfrm>
        </p:grpSpPr>
        <p:sp>
          <p:nvSpPr>
            <p:cNvPr id="27" name="Oval 26"/>
            <p:cNvSpPr/>
            <p:nvPr/>
          </p:nvSpPr>
          <p:spPr>
            <a:xfrm>
              <a:off x="1195848" y="2856474"/>
              <a:ext cx="361230" cy="36004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6456" y="3597778"/>
              <a:ext cx="2632306" cy="767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>
                <a:spcBef>
                  <a:spcPct val="50000"/>
                </a:spcBef>
              </a:pPr>
              <a:r>
                <a:rPr lang="en-US" altLang="en-US" sz="1462" b="1" dirty="0" err="1">
                  <a:latin typeface="Tahoma" panose="020B0604030504040204" pitchFamily="34" charset="0"/>
                </a:rPr>
                <a:t>Identifikasi</a:t>
              </a:r>
              <a:r>
                <a:rPr lang="en-US" altLang="en-US" sz="1462" b="1" dirty="0">
                  <a:latin typeface="Tahoma" panose="020B0604030504040204" pitchFamily="34" charset="0"/>
                </a:rPr>
                <a:t> </a:t>
              </a:r>
              <a:r>
                <a:rPr lang="en-US" altLang="en-US" sz="1462" b="1" dirty="0" err="1">
                  <a:latin typeface="Tahoma" panose="020B0604030504040204" pitchFamily="34" charset="0"/>
                </a:rPr>
                <a:t>Fungsi</a:t>
              </a:r>
              <a:r>
                <a:rPr lang="en-US" altLang="en-US" sz="1462" b="1" dirty="0">
                  <a:latin typeface="Tahoma" panose="020B0604030504040204" pitchFamily="34" charset="0"/>
                </a:rPr>
                <a:t> </a:t>
              </a:r>
              <a:r>
                <a:rPr lang="en-US" altLang="en-US" sz="1462" b="1" dirty="0" err="1">
                  <a:latin typeface="Tahoma" panose="020B0604030504040204" pitchFamily="34" charset="0"/>
                </a:rPr>
                <a:t>Kerja</a:t>
              </a:r>
              <a:r>
                <a:rPr lang="en-US" altLang="en-US" sz="1462" b="1" dirty="0">
                  <a:latin typeface="Tahoma" panose="020B0604030504040204" pitchFamily="34" charset="0"/>
                </a:rPr>
                <a:t> &amp; </a:t>
              </a:r>
              <a:r>
                <a:rPr lang="en-US" altLang="en-US" sz="1462" b="1" dirty="0" err="1">
                  <a:latin typeface="Tahoma" panose="020B0604030504040204" pitchFamily="34" charset="0"/>
                </a:rPr>
                <a:t>Persyaratan</a:t>
              </a:r>
              <a:r>
                <a:rPr lang="en-US" altLang="en-US" sz="1462" b="1" dirty="0">
                  <a:latin typeface="Tahoma" panose="020B0604030504040204" pitchFamily="34" charset="0"/>
                </a:rPr>
                <a:t> </a:t>
              </a:r>
              <a:r>
                <a:rPr lang="en-US" altLang="en-US" sz="1462" b="1" dirty="0" err="1">
                  <a:latin typeface="Tahoma" panose="020B0604030504040204" pitchFamily="34" charset="0"/>
                </a:rPr>
                <a:t>Kompetensi</a:t>
              </a:r>
              <a:endParaRPr lang="en-US" altLang="en-US" sz="1462" b="1" dirty="0">
                <a:latin typeface="Tahoma" panose="020B0604030504040204" pitchFamily="34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07217" y="3501008"/>
              <a:ext cx="15384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692785" y="2257623"/>
            <a:ext cx="3001143" cy="1080822"/>
            <a:chOff x="3536033" y="2833687"/>
            <a:chExt cx="3001143" cy="1080822"/>
          </a:xfrm>
        </p:grpSpPr>
        <p:sp>
          <p:nvSpPr>
            <p:cNvPr id="28" name="Oval 27"/>
            <p:cNvSpPr/>
            <p:nvPr/>
          </p:nvSpPr>
          <p:spPr>
            <a:xfrm>
              <a:off x="4896240" y="2833687"/>
              <a:ext cx="361230" cy="360040"/>
            </a:xfrm>
            <a:prstGeom prst="ellipse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4335395" y="3482528"/>
              <a:ext cx="15384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536033" y="3597178"/>
              <a:ext cx="3001143" cy="317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>
                <a:spcBef>
                  <a:spcPct val="50000"/>
                </a:spcBef>
              </a:pPr>
              <a:r>
                <a:rPr lang="en-US" altLang="en-US" sz="1462" b="1" dirty="0" err="1">
                  <a:solidFill>
                    <a:srgbClr val="C00000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Tentukan</a:t>
              </a:r>
              <a:r>
                <a:rPr lang="en-US" altLang="en-US" sz="1462" b="1" dirty="0">
                  <a:solidFill>
                    <a:srgbClr val="C00000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 </a:t>
              </a:r>
              <a:r>
                <a:rPr lang="en-US" altLang="en-US" sz="1462" b="1" dirty="0" err="1">
                  <a:solidFill>
                    <a:srgbClr val="C00000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standar</a:t>
              </a:r>
              <a:r>
                <a:rPr lang="en-US" altLang="en-US" sz="1462" b="1" dirty="0">
                  <a:solidFill>
                    <a:srgbClr val="C00000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 </a:t>
              </a:r>
              <a:r>
                <a:rPr lang="en-US" altLang="en-US" sz="1462" b="1" dirty="0" err="1">
                  <a:solidFill>
                    <a:srgbClr val="C00000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kompetensi</a:t>
              </a:r>
              <a:endParaRPr lang="en-US" altLang="en-US" sz="1462" b="1" dirty="0">
                <a:solidFill>
                  <a:srgbClr val="C00000"/>
                </a:solidFill>
                <a:latin typeface="Tahoma" panose="020B0604030504040204" pitchFamily="34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774048" y="2266400"/>
            <a:ext cx="1929434" cy="1280963"/>
            <a:chOff x="7617296" y="2842464"/>
            <a:chExt cx="1929434" cy="1280963"/>
          </a:xfrm>
        </p:grpSpPr>
        <p:sp>
          <p:nvSpPr>
            <p:cNvPr id="11" name="TextBox 10"/>
            <p:cNvSpPr txBox="1"/>
            <p:nvPr/>
          </p:nvSpPr>
          <p:spPr>
            <a:xfrm>
              <a:off x="7617296" y="3581099"/>
              <a:ext cx="1929434" cy="54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>
                <a:spcBef>
                  <a:spcPct val="50000"/>
                </a:spcBef>
              </a:pPr>
              <a:r>
                <a:rPr lang="en-US" altLang="en-US" sz="1462" b="1" dirty="0" err="1">
                  <a:solidFill>
                    <a:schemeClr val="accent3">
                      <a:lumMod val="50000"/>
                    </a:schemeClr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Membuat</a:t>
              </a:r>
              <a:r>
                <a:rPr lang="en-US" altLang="en-US" sz="1462" b="1" dirty="0">
                  <a:solidFill>
                    <a:schemeClr val="accent3">
                      <a:lumMod val="50000"/>
                    </a:schemeClr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 </a:t>
              </a:r>
              <a:r>
                <a:rPr lang="en-US" altLang="en-US" sz="1462" b="1" dirty="0" err="1">
                  <a:solidFill>
                    <a:schemeClr val="accent3">
                      <a:lumMod val="50000"/>
                    </a:schemeClr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matriks</a:t>
              </a:r>
              <a:r>
                <a:rPr lang="en-US" altLang="en-US" sz="1462" b="1" dirty="0">
                  <a:solidFill>
                    <a:schemeClr val="accent3">
                      <a:lumMod val="50000"/>
                    </a:schemeClr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 </a:t>
              </a:r>
              <a:r>
                <a:rPr lang="en-US" altLang="en-US" sz="1462" b="1" dirty="0" err="1">
                  <a:solidFill>
                    <a:schemeClr val="accent3">
                      <a:lumMod val="50000"/>
                    </a:schemeClr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kompetensi</a:t>
              </a:r>
              <a:endParaRPr lang="en-US" altLang="en-US" sz="1462" b="1" dirty="0">
                <a:solidFill>
                  <a:schemeClr val="accent3">
                    <a:lumMod val="50000"/>
                  </a:schemeClr>
                </a:solidFill>
                <a:latin typeface="Tahoma" panose="020B060403050404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8416017" y="2842464"/>
              <a:ext cx="361230" cy="36004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7761312" y="3501008"/>
              <a:ext cx="15384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728" name="Picture 8" descr="C:\Users\MGR\AppData\Roaming\PixelMetrics\CaptureWiz\Temp\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98089"/>
            <a:ext cx="9906000" cy="288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728864" y="1556792"/>
            <a:ext cx="2808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4"/>
          <p:cNvSpPr txBox="1">
            <a:spLocks/>
          </p:cNvSpPr>
          <p:nvPr/>
        </p:nvSpPr>
        <p:spPr>
          <a:xfrm>
            <a:off x="7251700" y="6569075"/>
            <a:ext cx="2311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79658B-7F9C-4333-9499-869B8642C5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708549"/>
      </p:ext>
    </p:extLst>
  </p:cSld>
  <p:clrMapOvr>
    <a:masterClrMapping/>
  </p:clrMapOvr>
  <p:transition spd="slow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56113" y="-1"/>
            <a:ext cx="7249887" cy="1853033"/>
          </a:xfrm>
          <a:prstGeom prst="rect">
            <a:avLst/>
          </a:prstGeom>
          <a:pattFill prst="ltUpDiag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096222" y="411517"/>
            <a:ext cx="3876184" cy="928687"/>
          </a:xfrm>
        </p:spPr>
        <p:txBody>
          <a:bodyPr/>
          <a:lstStyle/>
          <a:p>
            <a:pPr eaLnBrk="1" hangingPunct="1"/>
            <a:r>
              <a:rPr lang="en-US" altLang="en-US" dirty="0"/>
              <a:t>7.2 </a:t>
            </a:r>
            <a:r>
              <a:rPr lang="en-US" altLang="en-US" dirty="0" err="1"/>
              <a:t>Kompetensi</a:t>
            </a:r>
            <a:endParaRPr lang="en-US" altLang="en-US" dirty="0"/>
          </a:p>
        </p:txBody>
      </p:sp>
      <p:sp>
        <p:nvSpPr>
          <p:cNvPr id="112644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69267" y="2185379"/>
            <a:ext cx="6494463" cy="2376488"/>
          </a:xfrm>
        </p:spPr>
        <p:txBody>
          <a:bodyPr/>
          <a:lstStyle/>
          <a:p>
            <a:pPr marL="406400" indent="-406400">
              <a:lnSpc>
                <a:spcPct val="110000"/>
              </a:lnSpc>
              <a:spcBef>
                <a:spcPct val="30000"/>
              </a:spcBef>
              <a:buNone/>
            </a:pPr>
            <a:r>
              <a:rPr lang="en-US" altLang="en-US" sz="1625" i="1" dirty="0"/>
              <a:t>a) 	</a:t>
            </a:r>
            <a:r>
              <a:rPr lang="en-US" altLang="en-US" sz="1625" i="1" dirty="0" err="1"/>
              <a:t>Karyawan</a:t>
            </a:r>
            <a:r>
              <a:rPr lang="en-US" altLang="en-US" sz="1625" i="1" dirty="0"/>
              <a:t> yang </a:t>
            </a:r>
            <a:r>
              <a:rPr lang="en-US" altLang="en-US" sz="1625" i="1" dirty="0" err="1"/>
              <a:t>pekerjaannya</a:t>
            </a:r>
            <a:r>
              <a:rPr lang="en-US" altLang="en-US" sz="1625" i="1" dirty="0"/>
              <a:t> </a:t>
            </a:r>
            <a:r>
              <a:rPr lang="en-US" altLang="en-US" sz="1625" i="1" dirty="0" err="1"/>
              <a:t>mempengaruhi</a:t>
            </a:r>
            <a:r>
              <a:rPr lang="en-US" altLang="en-US" sz="1625" i="1" dirty="0"/>
              <a:t> </a:t>
            </a:r>
            <a:r>
              <a:rPr lang="en-US" sz="1625" i="1" dirty="0" err="1"/>
              <a:t>kinerja</a:t>
            </a:r>
            <a:r>
              <a:rPr lang="en-US" sz="1625" i="1" dirty="0"/>
              <a:t> </a:t>
            </a:r>
            <a:r>
              <a:rPr lang="en-US" sz="1625" i="1" dirty="0" err="1"/>
              <a:t>dan</a:t>
            </a:r>
            <a:r>
              <a:rPr lang="en-US" sz="1625" i="1" dirty="0"/>
              <a:t> </a:t>
            </a:r>
            <a:r>
              <a:rPr lang="en-US" sz="1625" i="1" dirty="0" err="1"/>
              <a:t>efektivitas</a:t>
            </a:r>
            <a:r>
              <a:rPr lang="en-US" sz="1625" i="1" dirty="0"/>
              <a:t> </a:t>
            </a:r>
            <a:r>
              <a:rPr lang="en-US" sz="1625" i="1" dirty="0" err="1"/>
              <a:t>sistem</a:t>
            </a:r>
            <a:r>
              <a:rPr lang="en-US" sz="1625" i="1" dirty="0"/>
              <a:t> </a:t>
            </a:r>
            <a:r>
              <a:rPr lang="en-US" sz="1625" i="1" dirty="0" err="1"/>
              <a:t>manajemen</a:t>
            </a:r>
            <a:r>
              <a:rPr lang="en-US" sz="1625" i="1" dirty="0"/>
              <a:t> </a:t>
            </a:r>
            <a:r>
              <a:rPr lang="en-US" sz="1625" i="1" dirty="0" err="1"/>
              <a:t>mutu</a:t>
            </a:r>
            <a:r>
              <a:rPr lang="en-US" sz="1625" i="1" dirty="0"/>
              <a:t>.</a:t>
            </a:r>
            <a:endParaRPr lang="en-US" altLang="en-US" sz="1625" i="1" dirty="0"/>
          </a:p>
          <a:p>
            <a:pPr marL="406400" indent="-406400">
              <a:lnSpc>
                <a:spcPct val="110000"/>
              </a:lnSpc>
              <a:spcBef>
                <a:spcPct val="30000"/>
              </a:spcBef>
              <a:buNone/>
            </a:pPr>
            <a:r>
              <a:rPr lang="en-US" altLang="en-US" sz="1625" i="1" dirty="0"/>
              <a:t>b) 	</a:t>
            </a:r>
            <a:r>
              <a:rPr lang="en-US" altLang="en-US" sz="1625" i="1" dirty="0" err="1"/>
              <a:t>Kompetensi</a:t>
            </a:r>
            <a:r>
              <a:rPr lang="en-US" altLang="en-US" sz="1625" i="1" dirty="0"/>
              <a:t> </a:t>
            </a:r>
            <a:r>
              <a:rPr lang="en-US" altLang="en-US" sz="1625" i="1" dirty="0" err="1"/>
              <a:t>meliputi</a:t>
            </a:r>
            <a:r>
              <a:rPr lang="en-US" altLang="en-US" sz="1625" i="1" dirty="0"/>
              <a:t> :</a:t>
            </a:r>
          </a:p>
          <a:p>
            <a:pPr marL="863600" lvl="2" indent="-406400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altLang="en-US" sz="1800" i="1" dirty="0" err="1"/>
              <a:t>Pendidikan</a:t>
            </a:r>
            <a:endParaRPr lang="en-US" altLang="en-US" sz="1800" i="1" dirty="0"/>
          </a:p>
          <a:p>
            <a:pPr marL="863600" lvl="2" indent="-406400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altLang="en-US" sz="1800" i="1" dirty="0" err="1"/>
              <a:t>Pelatihan</a:t>
            </a:r>
            <a:endParaRPr lang="en-US" altLang="en-US" sz="1800" i="1" dirty="0"/>
          </a:p>
          <a:p>
            <a:pPr marL="863600" lvl="2" indent="-406400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altLang="en-US" sz="1800" i="1" dirty="0" err="1"/>
              <a:t>Pengalaman</a:t>
            </a:r>
            <a:endParaRPr lang="en-US" altLang="en-US" sz="1800" i="1" dirty="0"/>
          </a:p>
        </p:txBody>
      </p:sp>
      <p:sp>
        <p:nvSpPr>
          <p:cNvPr id="112645" name="Rectangle 8"/>
          <p:cNvSpPr>
            <a:spLocks noChangeArrowheads="1"/>
          </p:cNvSpPr>
          <p:nvPr/>
        </p:nvSpPr>
        <p:spPr bwMode="auto">
          <a:xfrm>
            <a:off x="769367" y="4502675"/>
            <a:ext cx="6494363" cy="171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12800" indent="-2540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30000"/>
              </a:spcBef>
              <a:buClr>
                <a:schemeClr val="accent2"/>
              </a:buClr>
            </a:pP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Ukuran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kompetensi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ditentukan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oleh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masing-masing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perusahaan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,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tergantung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dari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jenis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usahanya</a:t>
            </a:r>
            <a:endParaRPr lang="en-US" altLang="en-US" sz="1462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lvl="1" eaLnBrk="1" hangingPunct="1">
              <a:lnSpc>
                <a:spcPct val="110000"/>
              </a:lnSpc>
              <a:spcBef>
                <a:spcPct val="30000"/>
              </a:spcBef>
              <a:buFontTx/>
              <a:buBlip>
                <a:blip r:embed="rId3"/>
              </a:buBlip>
            </a:pP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Rumah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sakit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,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kompetensi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dari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dokter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: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pendidikan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(lulus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kedokteran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adalah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hal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mutlak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)</a:t>
            </a:r>
          </a:p>
          <a:p>
            <a:pPr lvl="1" eaLnBrk="1" hangingPunct="1">
              <a:lnSpc>
                <a:spcPct val="110000"/>
              </a:lnSpc>
              <a:spcBef>
                <a:spcPct val="30000"/>
              </a:spcBef>
              <a:buFontTx/>
              <a:buBlip>
                <a:blip r:embed="rId3"/>
              </a:buBlip>
            </a:pP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Pabrik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furniture,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ukuran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bakat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mengukir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adalah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hal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mutlak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,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sedangkan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pendidikan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mungkin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bukan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merupakan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hal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multak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 </a:t>
            </a:r>
          </a:p>
        </p:txBody>
      </p:sp>
      <p:sp>
        <p:nvSpPr>
          <p:cNvPr id="260107" name="Text Box 11"/>
          <p:cNvSpPr txBox="1">
            <a:spLocks noChangeArrowheads="1"/>
          </p:cNvSpPr>
          <p:nvPr/>
        </p:nvSpPr>
        <p:spPr bwMode="auto">
          <a:xfrm>
            <a:off x="4173620" y="2840487"/>
            <a:ext cx="5253533" cy="132985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62" i="1" u="sng" dirty="0">
                <a:latin typeface="Tahoma" pitchFamily="34" charset="0"/>
              </a:rPr>
              <a:t>CATATAN</a:t>
            </a:r>
            <a:r>
              <a:rPr lang="en-US" sz="1462" i="1" dirty="0">
                <a:latin typeface="Tahoma" pitchFamily="34" charset="0"/>
              </a:rPr>
              <a:t>	</a:t>
            </a:r>
          </a:p>
          <a:p>
            <a:pPr>
              <a:spcBef>
                <a:spcPct val="50000"/>
              </a:spcBef>
              <a:defRPr/>
            </a:pPr>
            <a:r>
              <a:rPr lang="en-US" sz="1462" i="1" dirty="0" err="1"/>
              <a:t>Tindakan</a:t>
            </a:r>
            <a:r>
              <a:rPr lang="en-US" sz="1462" i="1" dirty="0"/>
              <a:t> </a:t>
            </a:r>
            <a:r>
              <a:rPr lang="en-US" sz="1462" i="1" dirty="0" err="1"/>
              <a:t>Berlaku</a:t>
            </a:r>
            <a:r>
              <a:rPr lang="en-US" sz="1462" i="1" dirty="0"/>
              <a:t> </a:t>
            </a:r>
            <a:r>
              <a:rPr lang="en-US" sz="1462" i="1" dirty="0" err="1"/>
              <a:t>dapat</a:t>
            </a:r>
            <a:r>
              <a:rPr lang="en-US" sz="1462" i="1" dirty="0"/>
              <a:t> </a:t>
            </a:r>
            <a:r>
              <a:rPr lang="en-US" sz="1462" i="1" dirty="0" err="1"/>
              <a:t>meliputi</a:t>
            </a:r>
            <a:r>
              <a:rPr lang="en-US" sz="1462" i="1" dirty="0"/>
              <a:t>, </a:t>
            </a:r>
            <a:r>
              <a:rPr lang="en-US" sz="1462" i="1" dirty="0" err="1"/>
              <a:t>misalnya</a:t>
            </a:r>
            <a:r>
              <a:rPr lang="en-US" sz="1462" i="1" dirty="0"/>
              <a:t>, </a:t>
            </a:r>
            <a:r>
              <a:rPr lang="en-US" sz="1462" i="1" dirty="0" err="1"/>
              <a:t>penyediaan</a:t>
            </a:r>
            <a:r>
              <a:rPr lang="en-US" sz="1462" i="1" dirty="0"/>
              <a:t> </a:t>
            </a:r>
            <a:r>
              <a:rPr lang="en-US" sz="1462" i="1" dirty="0" err="1"/>
              <a:t>pelatihan</a:t>
            </a:r>
            <a:r>
              <a:rPr lang="en-US" sz="1462" i="1" dirty="0"/>
              <a:t> </a:t>
            </a:r>
            <a:r>
              <a:rPr lang="en-US" sz="1462" i="1" dirty="0" err="1"/>
              <a:t>pada</a:t>
            </a:r>
            <a:r>
              <a:rPr lang="en-US" sz="1462" i="1" dirty="0"/>
              <a:t>, mentoring, </a:t>
            </a:r>
            <a:r>
              <a:rPr lang="en-US" sz="1462" i="1" dirty="0" err="1"/>
              <a:t>atau</a:t>
            </a:r>
            <a:r>
              <a:rPr lang="en-US" sz="1462" i="1" dirty="0"/>
              <a:t> </a:t>
            </a:r>
            <a:r>
              <a:rPr lang="en-US" sz="1462" i="1" dirty="0" err="1"/>
              <a:t>penugasan</a:t>
            </a:r>
            <a:r>
              <a:rPr lang="en-US" sz="1462" i="1" dirty="0"/>
              <a:t> </a:t>
            </a:r>
            <a:r>
              <a:rPr lang="en-US" sz="1462" i="1" dirty="0" err="1"/>
              <a:t>kembali</a:t>
            </a:r>
            <a:r>
              <a:rPr lang="en-US" sz="1462" i="1" dirty="0"/>
              <a:t> </a:t>
            </a:r>
            <a:r>
              <a:rPr lang="en-US" sz="1462" i="1" dirty="0" err="1"/>
              <a:t>dari</a:t>
            </a:r>
            <a:r>
              <a:rPr lang="en-US" sz="1462" i="1" dirty="0"/>
              <a:t> orang </a:t>
            </a:r>
            <a:r>
              <a:rPr lang="en-US" sz="1462" i="1" dirty="0" err="1"/>
              <a:t>saat</a:t>
            </a:r>
            <a:r>
              <a:rPr lang="en-US" sz="1462" i="1" dirty="0"/>
              <a:t> </a:t>
            </a:r>
            <a:r>
              <a:rPr lang="en-US" sz="1462" i="1" dirty="0" err="1"/>
              <a:t>ini</a:t>
            </a:r>
            <a:r>
              <a:rPr lang="en-US" sz="1462" i="1" dirty="0"/>
              <a:t> </a:t>
            </a:r>
            <a:r>
              <a:rPr lang="en-US" sz="1462" i="1" dirty="0" err="1"/>
              <a:t>bekerja</a:t>
            </a:r>
            <a:r>
              <a:rPr lang="en-US" sz="1462" i="1" dirty="0"/>
              <a:t>; </a:t>
            </a:r>
            <a:r>
              <a:rPr lang="en-US" sz="1462" i="1" dirty="0" err="1"/>
              <a:t>atau</a:t>
            </a:r>
            <a:r>
              <a:rPr lang="en-US" sz="1462" i="1" dirty="0"/>
              <a:t> </a:t>
            </a:r>
            <a:r>
              <a:rPr lang="en-US" sz="1462" i="1" dirty="0" err="1"/>
              <a:t>mempekerjakan</a:t>
            </a:r>
            <a:r>
              <a:rPr lang="en-US" sz="1462" i="1" dirty="0"/>
              <a:t> </a:t>
            </a:r>
            <a:r>
              <a:rPr lang="en-US" sz="1462" i="1" dirty="0" err="1"/>
              <a:t>atau</a:t>
            </a:r>
            <a:r>
              <a:rPr lang="en-US" sz="1462" i="1" dirty="0"/>
              <a:t> </a:t>
            </a:r>
            <a:r>
              <a:rPr lang="en-US" sz="1462" i="1" dirty="0" err="1"/>
              <a:t>kontrak</a:t>
            </a:r>
            <a:r>
              <a:rPr lang="en-US" sz="1462" i="1" dirty="0"/>
              <a:t> </a:t>
            </a:r>
            <a:r>
              <a:rPr lang="en-US" sz="1462" i="1" dirty="0" err="1"/>
              <a:t>dari</a:t>
            </a:r>
            <a:r>
              <a:rPr lang="en-US" sz="1462" i="1" dirty="0"/>
              <a:t> orang yang </a:t>
            </a:r>
            <a:r>
              <a:rPr lang="en-US" sz="1462" i="1" dirty="0" err="1"/>
              <a:t>kompeten</a:t>
            </a:r>
            <a:r>
              <a:rPr lang="en-US" sz="1462" i="1" dirty="0"/>
              <a:t> .</a:t>
            </a:r>
            <a:endParaRPr lang="en-US" sz="1462" i="1" u="sng" dirty="0">
              <a:latin typeface="Tahoma" pitchFamily="34" charset="0"/>
            </a:endParaRPr>
          </a:p>
        </p:txBody>
      </p:sp>
      <p:pic>
        <p:nvPicPr>
          <p:cNvPr id="44034" name="Picture 2" descr="http://www.kirmansyam.com/wp-content/uploads/2011/02/kompetens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656111" cy="185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0" y="1853032"/>
            <a:ext cx="990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9107782" y="9593"/>
            <a:ext cx="362426" cy="1437537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/>
          <p:cNvSpPr/>
          <p:nvPr/>
        </p:nvSpPr>
        <p:spPr>
          <a:xfrm flipH="1" flipV="1">
            <a:off x="9099534" y="1416507"/>
            <a:ext cx="386842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523907" y="1073294"/>
            <a:ext cx="336867" cy="752992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/>
          <p:cNvSpPr/>
          <p:nvPr/>
        </p:nvSpPr>
        <p:spPr>
          <a:xfrm>
            <a:off x="9478466" y="1372965"/>
            <a:ext cx="397851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flipH="1">
            <a:off x="9525416" y="691983"/>
            <a:ext cx="333186" cy="426359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5400000">
            <a:off x="9487223" y="743308"/>
            <a:ext cx="393230" cy="353845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51417" y="723606"/>
            <a:ext cx="1372478" cy="394736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53992" y="744797"/>
            <a:ext cx="1602082" cy="312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72F38A5-1CD3-4CEA-95BD-4AE74B64D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87760"/>
      </p:ext>
    </p:extLst>
  </p:cSld>
  <p:clrMapOvr>
    <a:masterClrMapping/>
  </p:clrMapOvr>
  <p:transition spd="slow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0"/>
            <a:ext cx="9906000" cy="1378857"/>
          </a:xfrm>
          <a:prstGeom prst="rect">
            <a:avLst/>
          </a:prstGeom>
          <a:pattFill prst="ltUpDiag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3668" name="Text Box 3"/>
          <p:cNvSpPr txBox="1">
            <a:spLocks noChangeArrowheads="1"/>
          </p:cNvSpPr>
          <p:nvPr/>
        </p:nvSpPr>
        <p:spPr bwMode="auto">
          <a:xfrm>
            <a:off x="381171" y="1540984"/>
            <a:ext cx="6378278" cy="679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25" dirty="0" err="1">
                <a:solidFill>
                  <a:srgbClr val="0000CC"/>
                </a:solidFill>
                <a:latin typeface="Tahoma" panose="020B0604030504040204" pitchFamily="34" charset="0"/>
              </a:rPr>
              <a:t>Langkah</a:t>
            </a:r>
            <a:r>
              <a:rPr lang="en-US" altLang="en-US" sz="1625" dirty="0">
                <a:solidFill>
                  <a:srgbClr val="0000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25" dirty="0" err="1">
                <a:solidFill>
                  <a:srgbClr val="0000CC"/>
                </a:solidFill>
                <a:latin typeface="Tahoma" panose="020B0604030504040204" pitchFamily="34" charset="0"/>
              </a:rPr>
              <a:t>Penyusunan</a:t>
            </a:r>
            <a:r>
              <a:rPr lang="en-US" altLang="en-US" sz="1625" dirty="0">
                <a:solidFill>
                  <a:srgbClr val="0000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25" dirty="0" err="1">
                <a:solidFill>
                  <a:srgbClr val="0000CC"/>
                </a:solidFill>
                <a:latin typeface="Tahoma" panose="020B0604030504040204" pitchFamily="34" charset="0"/>
              </a:rPr>
              <a:t>Matriks</a:t>
            </a:r>
            <a:r>
              <a:rPr lang="en-US" altLang="en-US" sz="1625" dirty="0">
                <a:solidFill>
                  <a:srgbClr val="0000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25" dirty="0" err="1">
                <a:solidFill>
                  <a:srgbClr val="0000CC"/>
                </a:solidFill>
                <a:latin typeface="Tahoma" panose="020B0604030504040204" pitchFamily="34" charset="0"/>
              </a:rPr>
              <a:t>Kompetensi</a:t>
            </a:r>
            <a:r>
              <a:rPr lang="en-US" altLang="en-US" sz="1625" dirty="0">
                <a:solidFill>
                  <a:srgbClr val="0000CC"/>
                </a:solidFill>
                <a:latin typeface="Tahoma" panose="020B0604030504040204" pitchFamily="34" charset="0"/>
              </a:rPr>
              <a:t> :</a:t>
            </a:r>
          </a:p>
          <a:p>
            <a:pPr marL="465138" lvl="1" indent="-465138"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 sz="1462" b="1" dirty="0" err="1">
                <a:solidFill>
                  <a:srgbClr val="0000CC"/>
                </a:solidFill>
                <a:latin typeface="Tahoma" panose="020B0604030504040204" pitchFamily="34" charset="0"/>
              </a:rPr>
              <a:t>Identifikasi</a:t>
            </a:r>
            <a:r>
              <a:rPr lang="en-US" altLang="en-US" sz="1462" b="1" dirty="0">
                <a:solidFill>
                  <a:srgbClr val="0000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b="1" dirty="0" err="1">
                <a:solidFill>
                  <a:srgbClr val="0000CC"/>
                </a:solidFill>
                <a:latin typeface="Tahoma" panose="020B0604030504040204" pitchFamily="34" charset="0"/>
              </a:rPr>
              <a:t>Fungsi</a:t>
            </a:r>
            <a:r>
              <a:rPr lang="en-US" altLang="en-US" sz="1462" b="1" dirty="0">
                <a:solidFill>
                  <a:srgbClr val="0000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b="1" dirty="0" err="1">
                <a:solidFill>
                  <a:srgbClr val="0000CC"/>
                </a:solidFill>
                <a:latin typeface="Tahoma" panose="020B0604030504040204" pitchFamily="34" charset="0"/>
              </a:rPr>
              <a:t>Kerja</a:t>
            </a:r>
            <a:r>
              <a:rPr lang="en-US" altLang="en-US" sz="1462" b="1" dirty="0">
                <a:solidFill>
                  <a:srgbClr val="0000CC"/>
                </a:solidFill>
                <a:latin typeface="Tahoma" panose="020B0604030504040204" pitchFamily="34" charset="0"/>
              </a:rPr>
              <a:t> &amp; </a:t>
            </a:r>
            <a:r>
              <a:rPr lang="en-US" altLang="en-US" sz="1462" b="1" dirty="0" err="1">
                <a:solidFill>
                  <a:srgbClr val="0000CC"/>
                </a:solidFill>
                <a:latin typeface="Tahoma" panose="020B0604030504040204" pitchFamily="34" charset="0"/>
              </a:rPr>
              <a:t>Persyaratan</a:t>
            </a:r>
            <a:r>
              <a:rPr lang="en-US" altLang="en-US" sz="1462" b="1" dirty="0">
                <a:solidFill>
                  <a:srgbClr val="0000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b="1" dirty="0" err="1">
                <a:solidFill>
                  <a:srgbClr val="0000CC"/>
                </a:solidFill>
                <a:latin typeface="Tahoma" panose="020B0604030504040204" pitchFamily="34" charset="0"/>
              </a:rPr>
              <a:t>Kompetensi</a:t>
            </a:r>
            <a:endParaRPr lang="en-US" altLang="en-US" sz="1462" b="1" dirty="0">
              <a:solidFill>
                <a:srgbClr val="0000CC"/>
              </a:solidFill>
              <a:latin typeface="Tahoma" panose="020B0604030504040204" pitchFamily="34" charset="0"/>
              <a:sym typeface="Symbol" panose="05050102010706020507" pitchFamily="18" charset="2"/>
            </a:endParaRPr>
          </a:p>
        </p:txBody>
      </p:sp>
      <p:graphicFrame>
        <p:nvGraphicFramePr>
          <p:cNvPr id="760879" name="Group 47"/>
          <p:cNvGraphicFramePr>
            <a:graphicFrameLocks noGrp="1"/>
          </p:cNvGraphicFramePr>
          <p:nvPr>
            <p:extLst/>
          </p:nvPr>
        </p:nvGraphicFramePr>
        <p:xfrm>
          <a:off x="449944" y="2394858"/>
          <a:ext cx="7024914" cy="3834644"/>
        </p:xfrm>
        <a:graphic>
          <a:graphicData uri="http://schemas.openxmlformats.org/drawingml/2006/table">
            <a:tbl>
              <a:tblPr/>
              <a:tblGrid>
                <a:gridCol w="11144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249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855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319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ea typeface="MS Mincho" pitchFamily="49" charset="-128"/>
                          <a:cs typeface="Arial" pitchFamily="34" charset="0"/>
                        </a:rPr>
                        <a:t>Dept.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Arial" pitchFamily="34" charset="0"/>
                      </a:endParaRPr>
                    </a:p>
                  </a:txBody>
                  <a:tcPr marL="74295" marR="74295" marT="37148" marB="37148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ea typeface="MS Mincho" pitchFamily="49" charset="-128"/>
                          <a:cs typeface="Arial" pitchFamily="34" charset="0"/>
                        </a:rPr>
                        <a:t>Fungsi Kerja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Arial" pitchFamily="34" charset="0"/>
                      </a:endParaRPr>
                    </a:p>
                  </a:txBody>
                  <a:tcPr marL="74295" marR="74295" marT="37148" marB="3714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ea typeface="MS Mincho" pitchFamily="49" charset="-128"/>
                          <a:cs typeface="Arial" pitchFamily="34" charset="0"/>
                        </a:rPr>
                        <a:t>Persyaratan kompetensi</a:t>
                      </a:r>
                      <a:b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ea typeface="MS Mincho" pitchFamily="49" charset="-128"/>
                          <a:cs typeface="Arial" pitchFamily="34" charset="0"/>
                        </a:rPr>
                      </a:b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ea typeface="MS Mincho" pitchFamily="49" charset="-128"/>
                          <a:cs typeface="Arial" pitchFamily="34" charset="0"/>
                        </a:rPr>
                        <a:t>(skill &amp; training)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Arial" pitchFamily="34" charset="0"/>
                      </a:endParaRPr>
                    </a:p>
                  </a:txBody>
                  <a:tcPr marL="74295" marR="74295" marT="37148" marB="3714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0907">
                <a:tc rowSpan="7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Marketing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Sales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Kemampuan berkomunikasi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09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Kemampuan negosiasi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25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Kemampuan berbahasa inggris (aktif)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09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Kemampuan mengunakan komputer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09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Pengetahuan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akan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produk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perusahaan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25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Administrasi Marketing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Kemampuan mengunakan komputer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09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Kemampuan berbahasa inggris (pasif)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0907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Produksi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Heater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Mampu mengoperasikan mesin heater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725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Mengetahui cara setting suhu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709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Cutting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Mampu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mengoperasikan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mesin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cuting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84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Mengetahui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cara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mengganti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 cutting dies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113707" name="Rectangle 86"/>
          <p:cNvSpPr>
            <a:spLocks noChangeArrowheads="1"/>
          </p:cNvSpPr>
          <p:nvPr/>
        </p:nvSpPr>
        <p:spPr bwMode="auto">
          <a:xfrm>
            <a:off x="7993163" y="4295800"/>
            <a:ext cx="935138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950">
                <a:solidFill>
                  <a:srgbClr val="A50021"/>
                </a:solidFill>
                <a:latin typeface="Tahoma" panose="020B0604030504040204" pitchFamily="34" charset="0"/>
              </a:rPr>
              <a:t>Ingat : </a:t>
            </a:r>
          </a:p>
        </p:txBody>
      </p:sp>
      <p:grpSp>
        <p:nvGrpSpPr>
          <p:cNvPr id="113708" name="Group 87"/>
          <p:cNvGrpSpPr>
            <a:grpSpLocks/>
          </p:cNvGrpSpPr>
          <p:nvPr/>
        </p:nvGrpSpPr>
        <p:grpSpPr bwMode="auto">
          <a:xfrm>
            <a:off x="7642337" y="4002999"/>
            <a:ext cx="402431" cy="994470"/>
            <a:chOff x="676" y="3339"/>
            <a:chExt cx="312" cy="771"/>
          </a:xfrm>
        </p:grpSpPr>
        <p:pic>
          <p:nvPicPr>
            <p:cNvPr id="113710" name="Picture 8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" y="3339"/>
              <a:ext cx="312" cy="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711" name="Rectangle 89"/>
            <p:cNvSpPr>
              <a:spLocks noChangeArrowheads="1"/>
            </p:cNvSpPr>
            <p:nvPr/>
          </p:nvSpPr>
          <p:spPr bwMode="auto">
            <a:xfrm>
              <a:off x="716" y="3475"/>
              <a:ext cx="227" cy="499"/>
            </a:xfrm>
            <a:prstGeom prst="rect">
              <a:avLst/>
            </a:prstGeom>
            <a:noFill/>
            <a:ln w="38100" cap="rnd">
              <a:solidFill>
                <a:srgbClr val="FF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 altLang="en-US" sz="1300"/>
            </a:p>
          </p:txBody>
        </p:sp>
      </p:grpSp>
      <p:sp>
        <p:nvSpPr>
          <p:cNvPr id="113709" name="Rectangle 90"/>
          <p:cNvSpPr>
            <a:spLocks noChangeArrowheads="1"/>
          </p:cNvSpPr>
          <p:nvPr/>
        </p:nvSpPr>
        <p:spPr bwMode="auto">
          <a:xfrm>
            <a:off x="7582998" y="4822055"/>
            <a:ext cx="2129532" cy="1467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Kompetensi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625" b="1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 </a:t>
            </a:r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Jabatan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di </a:t>
            </a:r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struktur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organisasi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, </a:t>
            </a:r>
          </a:p>
          <a:p>
            <a:pPr eaLnBrk="1" hangingPunct="1"/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tapi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kompetensi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berdasarkan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fungsi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kerja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(</a:t>
            </a:r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bekerja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sebagai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apa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dan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dimana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81770" y="246941"/>
            <a:ext cx="4148297" cy="928688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575" b="1" dirty="0"/>
              <a:t>7.2 </a:t>
            </a:r>
            <a:r>
              <a:rPr lang="en-US" altLang="en-US" sz="3575" b="1" dirty="0" err="1"/>
              <a:t>Kompetensi</a:t>
            </a:r>
            <a:endParaRPr lang="en-US" altLang="en-US" sz="3575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1403089"/>
            <a:ext cx="990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058" name="Picture 2" descr="http://lh3.ggpht.com/-j7xGaJvZ-UA/UaYvrmYCjqI/AAAAAAAAOhI/jzg-jfrFvu0/image_thumb.png?imgmax=80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8"/>
          <a:stretch/>
        </p:blipFill>
        <p:spPr bwMode="auto">
          <a:xfrm>
            <a:off x="7451510" y="5776"/>
            <a:ext cx="2454490" cy="234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FBC5778-889F-42DC-9531-8771FF2A2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1984"/>
      </p:ext>
    </p:extLst>
  </p:cSld>
  <p:clrMapOvr>
    <a:masterClrMapping/>
  </p:clrMapOvr>
  <p:transition spd="slow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Text Box 3"/>
          <p:cNvSpPr txBox="1">
            <a:spLocks noChangeArrowheads="1"/>
          </p:cNvSpPr>
          <p:nvPr/>
        </p:nvSpPr>
        <p:spPr bwMode="auto">
          <a:xfrm>
            <a:off x="344489" y="1358090"/>
            <a:ext cx="64363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eriod" startAt="2"/>
            </a:pPr>
            <a:r>
              <a:rPr lang="en-US" altLang="en-US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Tentukan</a:t>
            </a:r>
            <a:r>
              <a:rPr lang="en-US" altLang="en-US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standar</a:t>
            </a:r>
            <a:r>
              <a:rPr lang="en-US" altLang="en-US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kompetensi</a:t>
            </a:r>
            <a:endParaRPr lang="en-US" altLang="en-US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sym typeface="Symbol" panose="05050102010706020507" pitchFamily="18" charset="2"/>
            </a:endParaRPr>
          </a:p>
        </p:txBody>
      </p:sp>
      <p:sp>
        <p:nvSpPr>
          <p:cNvPr id="114692" name="Rectangle 357"/>
          <p:cNvSpPr>
            <a:spLocks noChangeArrowheads="1"/>
          </p:cNvSpPr>
          <p:nvPr/>
        </p:nvSpPr>
        <p:spPr bwMode="auto">
          <a:xfrm>
            <a:off x="5264586" y="5021412"/>
            <a:ext cx="42794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Standar</a:t>
            </a:r>
            <a:r>
              <a:rPr lang="en-US" altLang="en-US" sz="20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kompetensi</a:t>
            </a:r>
            <a:r>
              <a:rPr lang="en-US" altLang="en-US" sz="20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sebaiknya</a:t>
            </a:r>
            <a:r>
              <a:rPr lang="en-US" altLang="en-US" sz="20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realistis</a:t>
            </a:r>
            <a:r>
              <a:rPr lang="en-US" altLang="en-US" sz="20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dan</a:t>
            </a:r>
            <a:r>
              <a:rPr lang="en-US" altLang="en-US" sz="20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disesuaikan</a:t>
            </a:r>
            <a:r>
              <a:rPr lang="en-US" altLang="en-US" sz="20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dengan</a:t>
            </a:r>
            <a:r>
              <a:rPr lang="en-US" altLang="en-US" sz="20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kondisi</a:t>
            </a:r>
            <a:r>
              <a:rPr lang="en-US" altLang="en-US" sz="20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aktual</a:t>
            </a:r>
            <a:r>
              <a:rPr lang="en-US" altLang="en-US" sz="20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di </a:t>
            </a:r>
            <a:r>
              <a:rPr lang="en-US" altLang="en-US" sz="20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perusahaan</a:t>
            </a:r>
            <a:endParaRPr lang="en-US" altLang="en-US" sz="2000" dirty="0">
              <a:solidFill>
                <a:schemeClr val="hlink"/>
              </a:solidFill>
              <a:latin typeface="Tahoma" panose="020B0604030504040204" pitchFamily="34" charset="0"/>
              <a:sym typeface="Symbol" panose="05050102010706020507" pitchFamily="18" charset="2"/>
            </a:endParaRPr>
          </a:p>
        </p:txBody>
      </p:sp>
      <p:pic>
        <p:nvPicPr>
          <p:cNvPr id="114695" name="Picture 362" descr="recruitmen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CFCFA"/>
              </a:clrFrom>
              <a:clrTo>
                <a:srgbClr val="FCFC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15" y="-264740"/>
            <a:ext cx="3100785" cy="232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6" name="Picture 36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9" y="1801354"/>
            <a:ext cx="9199726" cy="331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366037" y="224469"/>
            <a:ext cx="3876184" cy="928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/>
              <a:t>7.2 </a:t>
            </a:r>
            <a:r>
              <a:rPr lang="en-US" altLang="en-US" b="1" dirty="0" err="1"/>
              <a:t>Kompetensi</a:t>
            </a:r>
            <a:endParaRPr lang="en-US" altLang="en-US" b="1" dirty="0"/>
          </a:p>
        </p:txBody>
      </p:sp>
      <p:sp>
        <p:nvSpPr>
          <p:cNvPr id="114693" name="Rectangle 358"/>
          <p:cNvSpPr>
            <a:spLocks noChangeArrowheads="1"/>
          </p:cNvSpPr>
          <p:nvPr/>
        </p:nvSpPr>
        <p:spPr bwMode="auto">
          <a:xfrm>
            <a:off x="5719965" y="4405499"/>
            <a:ext cx="15609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 err="1">
                <a:solidFill>
                  <a:srgbClr val="A50021"/>
                </a:solidFill>
                <a:latin typeface="Tahoma" panose="020B0604030504040204" pitchFamily="34" charset="0"/>
              </a:rPr>
              <a:t>Ingat</a:t>
            </a:r>
            <a:r>
              <a:rPr lang="en-US" altLang="en-US" sz="2800" dirty="0">
                <a:solidFill>
                  <a:srgbClr val="A50021"/>
                </a:solidFill>
                <a:latin typeface="Tahoma" panose="020B0604030504040204" pitchFamily="34" charset="0"/>
              </a:rPr>
              <a:t> : </a:t>
            </a:r>
          </a:p>
        </p:txBody>
      </p:sp>
      <p:grpSp>
        <p:nvGrpSpPr>
          <p:cNvPr id="114694" name="Group 359"/>
          <p:cNvGrpSpPr>
            <a:grpSpLocks/>
          </p:cNvGrpSpPr>
          <p:nvPr/>
        </p:nvGrpSpPr>
        <p:grpSpPr bwMode="auto">
          <a:xfrm>
            <a:off x="5273451" y="4026942"/>
            <a:ext cx="402431" cy="994470"/>
            <a:chOff x="676" y="3339"/>
            <a:chExt cx="312" cy="771"/>
          </a:xfrm>
        </p:grpSpPr>
        <p:pic>
          <p:nvPicPr>
            <p:cNvPr id="114697" name="Picture 36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" y="3339"/>
              <a:ext cx="312" cy="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698" name="Rectangle 361"/>
            <p:cNvSpPr>
              <a:spLocks noChangeArrowheads="1"/>
            </p:cNvSpPr>
            <p:nvPr/>
          </p:nvSpPr>
          <p:spPr bwMode="auto">
            <a:xfrm>
              <a:off x="716" y="3475"/>
              <a:ext cx="227" cy="499"/>
            </a:xfrm>
            <a:prstGeom prst="rect">
              <a:avLst/>
            </a:prstGeom>
            <a:noFill/>
            <a:ln w="38100" cap="rnd">
              <a:solidFill>
                <a:srgbClr val="FF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 altLang="en-US" sz="130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3CA1C89-B37D-4D4A-BAC6-CDAE36D0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66339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www.teropongbisnis.com/wp-content/uploads/2015/11/3.-5-Pilar-Penting-Dalam-Kesuksesan-Investasi-Properti-2-1024x76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486"/>
            <a:ext cx="9906000" cy="605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552" y="74993"/>
            <a:ext cx="7886700" cy="1223597"/>
          </a:xfrm>
        </p:spPr>
        <p:txBody>
          <a:bodyPr/>
          <a:lstStyle/>
          <a:p>
            <a:pPr algn="ctr"/>
            <a:r>
              <a:rPr lang="en-US" b="1" dirty="0"/>
              <a:t>PENGEMBANGAN SISTEM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8610" y="857486"/>
            <a:ext cx="6700440" cy="509368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KONSEP SENTRAL SISTEM CONSULTING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74F05F3-27E6-495E-B843-245FD7737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99887"/>
      </p:ext>
    </p:extLst>
  </p:cSld>
  <p:clrMapOvr>
    <a:masterClrMapping/>
  </p:clrMapOvr>
  <p:transition spd="slow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325249" y="1597319"/>
            <a:ext cx="6436321" cy="31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eriod" startAt="3"/>
            </a:pPr>
            <a:r>
              <a:rPr lang="en-US" altLang="en-US" sz="1462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Membuat</a:t>
            </a:r>
            <a:r>
              <a:rPr lang="en-US" altLang="en-US" sz="1462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462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matriks</a:t>
            </a:r>
            <a:r>
              <a:rPr lang="en-US" altLang="en-US" sz="1462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462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kompetensi</a:t>
            </a:r>
            <a:endParaRPr lang="en-US" altLang="en-US" sz="1462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sym typeface="Symbol" panose="05050102010706020507" pitchFamily="18" charset="2"/>
            </a:endParaRPr>
          </a:p>
        </p:txBody>
      </p:sp>
      <p:pic>
        <p:nvPicPr>
          <p:cNvPr id="115716" name="Picture 4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54" y="2086311"/>
            <a:ext cx="9255501" cy="2219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7" name="Rectangle 45"/>
          <p:cNvSpPr>
            <a:spLocks noChangeArrowheads="1"/>
          </p:cNvSpPr>
          <p:nvPr/>
        </p:nvSpPr>
        <p:spPr bwMode="auto">
          <a:xfrm>
            <a:off x="3444337" y="5103231"/>
            <a:ext cx="418483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Karyawan</a:t>
            </a:r>
            <a:r>
              <a:rPr lang="en-US" altLang="en-US" sz="18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yang </a:t>
            </a:r>
            <a:r>
              <a:rPr lang="en-US" altLang="en-US" sz="18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memiliki</a:t>
            </a:r>
            <a:r>
              <a:rPr lang="en-US" altLang="en-US" sz="18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kompetensi</a:t>
            </a:r>
            <a:r>
              <a:rPr lang="en-US" altLang="en-US" sz="18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di </a:t>
            </a:r>
            <a:r>
              <a:rPr lang="en-US" altLang="en-US" sz="18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bawah</a:t>
            </a:r>
            <a:r>
              <a:rPr lang="en-US" altLang="en-US" sz="18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standard yang </a:t>
            </a:r>
            <a:r>
              <a:rPr lang="en-US" altLang="en-US" sz="18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telah</a:t>
            </a:r>
            <a:r>
              <a:rPr lang="en-US" altLang="en-US" sz="18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ditetapkan</a:t>
            </a:r>
            <a:r>
              <a:rPr lang="en-US" altLang="en-US" sz="18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oleh</a:t>
            </a:r>
            <a:r>
              <a:rPr lang="en-US" altLang="en-US" sz="18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perusahaan</a:t>
            </a:r>
            <a:r>
              <a:rPr lang="en-US" altLang="en-US" sz="18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bila</a:t>
            </a:r>
            <a:r>
              <a:rPr lang="en-US" altLang="en-US" sz="18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sesuai</a:t>
            </a:r>
            <a:r>
              <a:rPr lang="en-US" altLang="en-US" sz="18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, </a:t>
            </a:r>
            <a:r>
              <a:rPr lang="en-US" altLang="en-US" sz="18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harus</a:t>
            </a:r>
            <a:r>
              <a:rPr lang="en-US" altLang="en-US" sz="18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diberi</a:t>
            </a:r>
            <a:r>
              <a:rPr lang="en-US" altLang="en-US" sz="18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pelatihan</a:t>
            </a:r>
            <a:r>
              <a:rPr lang="en-US" altLang="en-US" sz="18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/training.</a:t>
            </a:r>
          </a:p>
        </p:txBody>
      </p:sp>
      <p:sp>
        <p:nvSpPr>
          <p:cNvPr id="115718" name="Rectangle 46"/>
          <p:cNvSpPr>
            <a:spLocks noChangeArrowheads="1"/>
          </p:cNvSpPr>
          <p:nvPr/>
        </p:nvSpPr>
        <p:spPr bwMode="auto">
          <a:xfrm>
            <a:off x="3944888" y="4616641"/>
            <a:ext cx="15172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 err="1">
                <a:solidFill>
                  <a:srgbClr val="A50021"/>
                </a:solidFill>
                <a:latin typeface="Tahoma" panose="020B0604030504040204" pitchFamily="34" charset="0"/>
              </a:rPr>
              <a:t>Ingat</a:t>
            </a:r>
            <a:r>
              <a:rPr lang="en-US" altLang="en-US" sz="2800" dirty="0">
                <a:solidFill>
                  <a:srgbClr val="A50021"/>
                </a:solidFill>
                <a:latin typeface="Tahoma" panose="020B0604030504040204" pitchFamily="34" charset="0"/>
              </a:rPr>
              <a:t> : </a:t>
            </a:r>
          </a:p>
        </p:txBody>
      </p:sp>
      <p:grpSp>
        <p:nvGrpSpPr>
          <p:cNvPr id="115719" name="Group 47"/>
          <p:cNvGrpSpPr>
            <a:grpSpLocks/>
          </p:cNvGrpSpPr>
          <p:nvPr/>
        </p:nvGrpSpPr>
        <p:grpSpPr bwMode="auto">
          <a:xfrm>
            <a:off x="3517892" y="4194043"/>
            <a:ext cx="402431" cy="994470"/>
            <a:chOff x="676" y="3339"/>
            <a:chExt cx="312" cy="771"/>
          </a:xfrm>
        </p:grpSpPr>
        <p:pic>
          <p:nvPicPr>
            <p:cNvPr id="115721" name="Picture 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" y="3339"/>
              <a:ext cx="312" cy="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22" name="Rectangle 49"/>
            <p:cNvSpPr>
              <a:spLocks noChangeArrowheads="1"/>
            </p:cNvSpPr>
            <p:nvPr/>
          </p:nvSpPr>
          <p:spPr bwMode="auto">
            <a:xfrm>
              <a:off x="716" y="3475"/>
              <a:ext cx="227" cy="499"/>
            </a:xfrm>
            <a:prstGeom prst="rect">
              <a:avLst/>
            </a:prstGeom>
            <a:noFill/>
            <a:ln w="38100" cap="rnd">
              <a:solidFill>
                <a:srgbClr val="FF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 altLang="en-US" sz="130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0" y="0"/>
            <a:ext cx="9906000" cy="1282828"/>
          </a:xfrm>
          <a:prstGeom prst="rect">
            <a:avLst/>
          </a:prstGeom>
          <a:pattFill prst="ltUpDiag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9107782" y="9593"/>
            <a:ext cx="362426" cy="1437537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flipH="1" flipV="1">
            <a:off x="9086087" y="1416507"/>
            <a:ext cx="386842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523907" y="1073294"/>
            <a:ext cx="336867" cy="752992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9474671" y="1408082"/>
            <a:ext cx="397851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flipH="1">
            <a:off x="9525416" y="922612"/>
            <a:ext cx="333186" cy="195730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5400000">
            <a:off x="9586722" y="842807"/>
            <a:ext cx="194232" cy="353845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80992" y="922612"/>
            <a:ext cx="4642903" cy="195730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053992" y="744797"/>
            <a:ext cx="1602082" cy="312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2530" name="Picture 2" descr="https://irp-cdn.multiscreensite.com/567e06aa/6gdruUa3TxuA5Ol5yWBx_Selenium-online-trai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4188" y="4530809"/>
            <a:ext cx="2880320" cy="194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877016" y="116632"/>
            <a:ext cx="3876184" cy="928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/>
              <a:t>7.2 </a:t>
            </a:r>
            <a:r>
              <a:rPr lang="en-US" altLang="en-US" b="1" dirty="0" err="1"/>
              <a:t>Kompetensi</a:t>
            </a:r>
            <a:endParaRPr lang="en-US" alt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29492D0-512F-4C3B-AFCD-5215C89F5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91020"/>
      </p:ext>
    </p:extLst>
  </p:cSld>
  <p:clrMapOvr>
    <a:masterClrMapping/>
  </p:clrMapOvr>
  <p:transition spd="slow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37143" y="1499554"/>
            <a:ext cx="9300882" cy="935037"/>
          </a:xfrm>
        </p:spPr>
        <p:txBody>
          <a:bodyPr>
            <a:noAutofit/>
          </a:bodyPr>
          <a:lstStyle/>
          <a:p>
            <a:pPr marL="403225" indent="-403225">
              <a:buClr>
                <a:schemeClr val="tx1"/>
              </a:buClr>
              <a:buNone/>
              <a:tabLst>
                <a:tab pos="403225" algn="l"/>
              </a:tabLst>
            </a:pPr>
            <a:r>
              <a:rPr lang="en-US" sz="2000" i="1" dirty="0"/>
              <a:t>c</a:t>
            </a:r>
            <a:r>
              <a:rPr lang="en-US" sz="2000" dirty="0"/>
              <a:t>) 	</a:t>
            </a:r>
            <a:r>
              <a:rPr lang="en-US" sz="2000" dirty="0" err="1"/>
              <a:t>bila</a:t>
            </a:r>
            <a:r>
              <a:rPr lang="en-US" sz="2000" dirty="0"/>
              <a:t> </a:t>
            </a:r>
            <a:r>
              <a:rPr lang="en-US" sz="2000" dirty="0" err="1"/>
              <a:t>memungkinkan</a:t>
            </a:r>
            <a:r>
              <a:rPr lang="en-US" sz="2000" dirty="0"/>
              <a:t>, </a:t>
            </a:r>
            <a:r>
              <a:rPr lang="en-US" sz="2000" dirty="0" err="1"/>
              <a:t>mengambil</a:t>
            </a:r>
            <a:r>
              <a:rPr lang="en-US" sz="2000" dirty="0"/>
              <a:t> </a:t>
            </a:r>
            <a:r>
              <a:rPr lang="en-US" sz="2000" dirty="0" err="1"/>
              <a:t>tindakan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memperoleh</a:t>
            </a:r>
            <a:r>
              <a:rPr lang="en-US" sz="2000" dirty="0"/>
              <a:t> </a:t>
            </a:r>
            <a:r>
              <a:rPr lang="en-US" sz="2000" dirty="0" err="1"/>
              <a:t>kompetensi</a:t>
            </a:r>
            <a:r>
              <a:rPr lang="en-US" sz="2000" dirty="0"/>
              <a:t> yang </a:t>
            </a:r>
            <a:r>
              <a:rPr lang="en-US" sz="2000" dirty="0" err="1"/>
              <a:t>diperlukan</a:t>
            </a:r>
            <a:r>
              <a:rPr lang="en-US" sz="2000" dirty="0"/>
              <a:t> ,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mengevaluasi</a:t>
            </a:r>
            <a:r>
              <a:rPr lang="en-US" sz="2000" dirty="0"/>
              <a:t> </a:t>
            </a:r>
            <a:r>
              <a:rPr lang="en-US" sz="2000" dirty="0" err="1"/>
              <a:t>efektivitas</a:t>
            </a:r>
            <a:r>
              <a:rPr lang="en-US" sz="2000" dirty="0"/>
              <a:t> </a:t>
            </a:r>
            <a:r>
              <a:rPr lang="en-US" sz="2000" dirty="0" err="1"/>
              <a:t>tindakan</a:t>
            </a:r>
            <a:r>
              <a:rPr lang="en-US" sz="2000" dirty="0"/>
              <a:t> yang </a:t>
            </a:r>
            <a:r>
              <a:rPr lang="en-US" sz="2000" dirty="0" err="1"/>
              <a:t>diambil</a:t>
            </a:r>
            <a:r>
              <a:rPr lang="en-US" sz="2000" dirty="0"/>
              <a:t>. </a:t>
            </a:r>
            <a:endParaRPr lang="en-US" altLang="en-US" sz="2000" dirty="0"/>
          </a:p>
        </p:txBody>
      </p:sp>
      <p:sp>
        <p:nvSpPr>
          <p:cNvPr id="116742" name="Rectangle 5"/>
          <p:cNvSpPr>
            <a:spLocks noChangeArrowheads="1"/>
          </p:cNvSpPr>
          <p:nvPr/>
        </p:nvSpPr>
        <p:spPr bwMode="auto">
          <a:xfrm>
            <a:off x="337143" y="5718076"/>
            <a:ext cx="9318931" cy="375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000" dirty="0">
                <a:latin typeface="+mn-lt"/>
              </a:rPr>
              <a:t>d)	</a:t>
            </a:r>
            <a:r>
              <a:rPr lang="en-US" sz="2000" dirty="0" err="1">
                <a:latin typeface="+mn-lt"/>
              </a:rPr>
              <a:t>menyimpan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informasi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didokumentasikan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sesuai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sebagai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bukti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kompetensi</a:t>
            </a:r>
            <a:endParaRPr lang="en-US" altLang="en-US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906000" cy="1409700"/>
          </a:xfrm>
          <a:prstGeom prst="rect">
            <a:avLst/>
          </a:prstGeom>
          <a:pattFill prst="ltUpDiag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2912280" y="196057"/>
            <a:ext cx="3876184" cy="928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/>
              <a:t>7.2 </a:t>
            </a:r>
            <a:r>
              <a:rPr lang="en-US" altLang="en-US" b="1" dirty="0" err="1"/>
              <a:t>Kompetensi</a:t>
            </a:r>
            <a:endParaRPr lang="en-US" alt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9107782" y="9593"/>
            <a:ext cx="362426" cy="1437537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/>
          <p:cNvSpPr/>
          <p:nvPr/>
        </p:nvSpPr>
        <p:spPr>
          <a:xfrm flipH="1" flipV="1">
            <a:off x="9086087" y="1416507"/>
            <a:ext cx="386842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523907" y="1073294"/>
            <a:ext cx="336867" cy="752992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>
            <a:off x="9465019" y="1372965"/>
            <a:ext cx="397851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/>
          <p:cNvSpPr/>
          <p:nvPr/>
        </p:nvSpPr>
        <p:spPr>
          <a:xfrm flipH="1">
            <a:off x="9525416" y="691983"/>
            <a:ext cx="333186" cy="426359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5400000">
            <a:off x="9487223" y="743308"/>
            <a:ext cx="393230" cy="353845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102991" y="723606"/>
            <a:ext cx="1420904" cy="394736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053992" y="744797"/>
            <a:ext cx="1602082" cy="312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172" name="Group 171"/>
          <p:cNvGrpSpPr>
            <a:grpSpLocks noChangeAspect="1"/>
          </p:cNvGrpSpPr>
          <p:nvPr/>
        </p:nvGrpSpPr>
        <p:grpSpPr bwMode="auto">
          <a:xfrm>
            <a:off x="415925" y="2370247"/>
            <a:ext cx="9134475" cy="2982912"/>
            <a:chOff x="966" y="207"/>
            <a:chExt cx="5754" cy="1879"/>
          </a:xfrm>
        </p:grpSpPr>
        <p:sp>
          <p:nvSpPr>
            <p:cNvPr id="173" name="AutoShape 3"/>
            <p:cNvSpPr>
              <a:spLocks noChangeAspect="1" noChangeArrowheads="1" noTextEdit="1"/>
            </p:cNvSpPr>
            <p:nvPr/>
          </p:nvSpPr>
          <p:spPr bwMode="auto">
            <a:xfrm>
              <a:off x="966" y="207"/>
              <a:ext cx="5754" cy="1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5"/>
            <p:cNvSpPr>
              <a:spLocks noChangeArrowheads="1"/>
            </p:cNvSpPr>
            <p:nvPr/>
          </p:nvSpPr>
          <p:spPr bwMode="auto">
            <a:xfrm>
              <a:off x="970" y="499"/>
              <a:ext cx="5747" cy="9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6"/>
            <p:cNvSpPr>
              <a:spLocks noChangeArrowheads="1"/>
            </p:cNvSpPr>
            <p:nvPr/>
          </p:nvSpPr>
          <p:spPr bwMode="auto">
            <a:xfrm>
              <a:off x="970" y="1269"/>
              <a:ext cx="5747" cy="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7"/>
            <p:cNvSpPr>
              <a:spLocks noChangeArrowheads="1"/>
            </p:cNvSpPr>
            <p:nvPr/>
          </p:nvSpPr>
          <p:spPr bwMode="auto">
            <a:xfrm>
              <a:off x="970" y="1721"/>
              <a:ext cx="5747" cy="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8"/>
            <p:cNvSpPr>
              <a:spLocks noChangeArrowheads="1"/>
            </p:cNvSpPr>
            <p:nvPr/>
          </p:nvSpPr>
          <p:spPr bwMode="auto">
            <a:xfrm>
              <a:off x="1118" y="265"/>
              <a:ext cx="13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No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8" name="Rectangle 9"/>
            <p:cNvSpPr>
              <a:spLocks noChangeArrowheads="1"/>
            </p:cNvSpPr>
            <p:nvPr/>
          </p:nvSpPr>
          <p:spPr bwMode="auto">
            <a:xfrm>
              <a:off x="1583" y="217"/>
              <a:ext cx="37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Standard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9" name="Rectangle 10"/>
            <p:cNvSpPr>
              <a:spLocks noChangeArrowheads="1"/>
            </p:cNvSpPr>
            <p:nvPr/>
          </p:nvSpPr>
          <p:spPr bwMode="auto">
            <a:xfrm>
              <a:off x="1535" y="313"/>
              <a:ext cx="45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Kompetensi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0" name="Rectangle 11"/>
            <p:cNvSpPr>
              <a:spLocks noChangeArrowheads="1"/>
            </p:cNvSpPr>
            <p:nvPr/>
          </p:nvSpPr>
          <p:spPr bwMode="auto">
            <a:xfrm>
              <a:off x="2483" y="265"/>
              <a:ext cx="231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Topik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1" name="Rectangle 12"/>
            <p:cNvSpPr>
              <a:spLocks noChangeArrowheads="1"/>
            </p:cNvSpPr>
            <p:nvPr/>
          </p:nvSpPr>
          <p:spPr bwMode="auto">
            <a:xfrm>
              <a:off x="3269" y="265"/>
              <a:ext cx="25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Materi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2" name="Rectangle 13"/>
            <p:cNvSpPr>
              <a:spLocks noChangeArrowheads="1"/>
            </p:cNvSpPr>
            <p:nvPr/>
          </p:nvSpPr>
          <p:spPr bwMode="auto">
            <a:xfrm>
              <a:off x="1118" y="408"/>
              <a:ext cx="13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No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3" name="Rectangle 14"/>
            <p:cNvSpPr>
              <a:spLocks noChangeArrowheads="1"/>
            </p:cNvSpPr>
            <p:nvPr/>
          </p:nvSpPr>
          <p:spPr bwMode="auto">
            <a:xfrm>
              <a:off x="1372" y="406"/>
              <a:ext cx="231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Topik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" name="Rectangle 15"/>
            <p:cNvSpPr>
              <a:spLocks noChangeArrowheads="1"/>
            </p:cNvSpPr>
            <p:nvPr/>
          </p:nvSpPr>
          <p:spPr bwMode="auto">
            <a:xfrm>
              <a:off x="2127" y="406"/>
              <a:ext cx="30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Isi topik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5" name="Rectangle 16"/>
            <p:cNvSpPr>
              <a:spLocks noChangeArrowheads="1"/>
            </p:cNvSpPr>
            <p:nvPr/>
          </p:nvSpPr>
          <p:spPr bwMode="auto">
            <a:xfrm>
              <a:off x="3051" y="406"/>
              <a:ext cx="25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Materi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6" name="Rectangle 17"/>
            <p:cNvSpPr>
              <a:spLocks noChangeArrowheads="1"/>
            </p:cNvSpPr>
            <p:nvPr/>
          </p:nvSpPr>
          <p:spPr bwMode="auto">
            <a:xfrm>
              <a:off x="3722" y="406"/>
              <a:ext cx="341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Program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7" name="Rectangle 18"/>
            <p:cNvSpPr>
              <a:spLocks noChangeArrowheads="1"/>
            </p:cNvSpPr>
            <p:nvPr/>
          </p:nvSpPr>
          <p:spPr bwMode="auto">
            <a:xfrm>
              <a:off x="4260" y="406"/>
              <a:ext cx="32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Tanggal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8" name="Rectangle 19"/>
            <p:cNvSpPr>
              <a:spLocks noChangeArrowheads="1"/>
            </p:cNvSpPr>
            <p:nvPr/>
          </p:nvSpPr>
          <p:spPr bwMode="auto">
            <a:xfrm>
              <a:off x="4755" y="406"/>
              <a:ext cx="48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Test / review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9" name="Rectangle 20"/>
            <p:cNvSpPr>
              <a:spLocks noChangeArrowheads="1"/>
            </p:cNvSpPr>
            <p:nvPr/>
          </p:nvSpPr>
          <p:spPr bwMode="auto">
            <a:xfrm>
              <a:off x="5414" y="406"/>
              <a:ext cx="2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Hasil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0" name="Rectangle 21"/>
            <p:cNvSpPr>
              <a:spLocks noChangeArrowheads="1"/>
            </p:cNvSpPr>
            <p:nvPr/>
          </p:nvSpPr>
          <p:spPr bwMode="auto">
            <a:xfrm>
              <a:off x="6435" y="406"/>
              <a:ext cx="2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Hasil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1" name="Rectangle 22"/>
            <p:cNvSpPr>
              <a:spLocks noChangeArrowheads="1"/>
            </p:cNvSpPr>
            <p:nvPr/>
          </p:nvSpPr>
          <p:spPr bwMode="auto">
            <a:xfrm>
              <a:off x="1147" y="601"/>
              <a:ext cx="7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2" name="Rectangle 23"/>
            <p:cNvSpPr>
              <a:spLocks noChangeArrowheads="1"/>
            </p:cNvSpPr>
            <p:nvPr/>
          </p:nvSpPr>
          <p:spPr bwMode="auto">
            <a:xfrm>
              <a:off x="1371" y="601"/>
              <a:ext cx="43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About SSPM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3" name="Rectangle 24"/>
            <p:cNvSpPr>
              <a:spLocks noChangeArrowheads="1"/>
            </p:cNvSpPr>
            <p:nvPr/>
          </p:nvSpPr>
          <p:spPr bwMode="auto">
            <a:xfrm>
              <a:off x="2126" y="601"/>
              <a:ext cx="38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Overview :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4" name="Rectangle 25"/>
            <p:cNvSpPr>
              <a:spLocks noChangeArrowheads="1"/>
            </p:cNvSpPr>
            <p:nvPr/>
          </p:nvSpPr>
          <p:spPr bwMode="auto">
            <a:xfrm>
              <a:off x="2126" y="688"/>
              <a:ext cx="79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Sejarah, Core Business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5" name="Rectangle 26"/>
            <p:cNvSpPr>
              <a:spLocks noChangeArrowheads="1"/>
            </p:cNvSpPr>
            <p:nvPr/>
          </p:nvSpPr>
          <p:spPr bwMode="auto">
            <a:xfrm>
              <a:off x="2126" y="775"/>
              <a:ext cx="95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SSPM, Visi-Misi-Core Value,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6" name="Rectangle 27"/>
            <p:cNvSpPr>
              <a:spLocks noChangeArrowheads="1"/>
            </p:cNvSpPr>
            <p:nvPr/>
          </p:nvSpPr>
          <p:spPr bwMode="auto">
            <a:xfrm>
              <a:off x="2126" y="862"/>
              <a:ext cx="91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Core business perusahaan,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7" name="Rectangle 28"/>
            <p:cNvSpPr>
              <a:spLocks noChangeArrowheads="1"/>
            </p:cNvSpPr>
            <p:nvPr/>
          </p:nvSpPr>
          <p:spPr bwMode="auto">
            <a:xfrm>
              <a:off x="2126" y="949"/>
              <a:ext cx="86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business proses mapping,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8" name="Rectangle 29"/>
            <p:cNvSpPr>
              <a:spLocks noChangeArrowheads="1"/>
            </p:cNvSpPr>
            <p:nvPr/>
          </p:nvSpPr>
          <p:spPr bwMode="auto">
            <a:xfrm>
              <a:off x="2126" y="1035"/>
              <a:ext cx="62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balance score card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9" name="Rectangle 30"/>
            <p:cNvSpPr>
              <a:spLocks noChangeArrowheads="1"/>
            </p:cNvSpPr>
            <p:nvPr/>
          </p:nvSpPr>
          <p:spPr bwMode="auto">
            <a:xfrm>
              <a:off x="3050" y="601"/>
              <a:ext cx="61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standard orientasi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0" name="Rectangle 31"/>
            <p:cNvSpPr>
              <a:spLocks noChangeArrowheads="1"/>
            </p:cNvSpPr>
            <p:nvPr/>
          </p:nvSpPr>
          <p:spPr bwMode="auto">
            <a:xfrm>
              <a:off x="3050" y="688"/>
              <a:ext cx="33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karyawan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1" name="Rectangle 32"/>
            <p:cNvSpPr>
              <a:spLocks noChangeArrowheads="1"/>
            </p:cNvSpPr>
            <p:nvPr/>
          </p:nvSpPr>
          <p:spPr bwMode="auto">
            <a:xfrm>
              <a:off x="3721" y="601"/>
              <a:ext cx="28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Training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2" name="Rectangle 33"/>
            <p:cNvSpPr>
              <a:spLocks noChangeArrowheads="1"/>
            </p:cNvSpPr>
            <p:nvPr/>
          </p:nvSpPr>
          <p:spPr bwMode="auto">
            <a:xfrm>
              <a:off x="4754" y="601"/>
              <a:ext cx="51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Test tertulis &gt; 9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3" name="Rectangle 34"/>
            <p:cNvSpPr>
              <a:spLocks noChangeArrowheads="1"/>
            </p:cNvSpPr>
            <p:nvPr/>
          </p:nvSpPr>
          <p:spPr bwMode="auto">
            <a:xfrm>
              <a:off x="5806" y="601"/>
              <a:ext cx="44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Menjelaskan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4" name="Rectangle 35"/>
            <p:cNvSpPr>
              <a:spLocks noChangeArrowheads="1"/>
            </p:cNvSpPr>
            <p:nvPr/>
          </p:nvSpPr>
          <p:spPr bwMode="auto">
            <a:xfrm>
              <a:off x="5806" y="688"/>
              <a:ext cx="48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tentang SSPM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5" name="Rectangle 36"/>
            <p:cNvSpPr>
              <a:spLocks noChangeArrowheads="1"/>
            </p:cNvSpPr>
            <p:nvPr/>
          </p:nvSpPr>
          <p:spPr bwMode="auto">
            <a:xfrm>
              <a:off x="1147" y="1365"/>
              <a:ext cx="7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6" name="Rectangle 37"/>
            <p:cNvSpPr>
              <a:spLocks noChangeArrowheads="1"/>
            </p:cNvSpPr>
            <p:nvPr/>
          </p:nvSpPr>
          <p:spPr bwMode="auto">
            <a:xfrm>
              <a:off x="1371" y="1365"/>
              <a:ext cx="4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Telemarketing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7" name="Rectangle 38"/>
            <p:cNvSpPr>
              <a:spLocks noChangeArrowheads="1"/>
            </p:cNvSpPr>
            <p:nvPr/>
          </p:nvSpPr>
          <p:spPr bwMode="auto">
            <a:xfrm>
              <a:off x="2126" y="1365"/>
              <a:ext cx="94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Mempelajari teknik telpon ke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8" name="Rectangle 39"/>
            <p:cNvSpPr>
              <a:spLocks noChangeArrowheads="1"/>
            </p:cNvSpPr>
            <p:nvPr/>
          </p:nvSpPr>
          <p:spPr bwMode="auto">
            <a:xfrm>
              <a:off x="2126" y="1452"/>
              <a:ext cx="19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client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9" name="Rectangle 40"/>
            <p:cNvSpPr>
              <a:spLocks noChangeArrowheads="1"/>
            </p:cNvSpPr>
            <p:nvPr/>
          </p:nvSpPr>
          <p:spPr bwMode="auto">
            <a:xfrm>
              <a:off x="3050" y="1365"/>
              <a:ext cx="60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On the job training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0" name="Rectangle 41"/>
            <p:cNvSpPr>
              <a:spLocks noChangeArrowheads="1"/>
            </p:cNvSpPr>
            <p:nvPr/>
          </p:nvSpPr>
          <p:spPr bwMode="auto">
            <a:xfrm>
              <a:off x="3721" y="1365"/>
              <a:ext cx="52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Mendengarkan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1" name="Rectangle 42"/>
            <p:cNvSpPr>
              <a:spLocks noChangeArrowheads="1"/>
            </p:cNvSpPr>
            <p:nvPr/>
          </p:nvSpPr>
          <p:spPr bwMode="auto">
            <a:xfrm>
              <a:off x="3721" y="1452"/>
              <a:ext cx="45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sistem/ cara 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2" name="Rectangle 43"/>
            <p:cNvSpPr>
              <a:spLocks noChangeArrowheads="1"/>
            </p:cNvSpPr>
            <p:nvPr/>
          </p:nvSpPr>
          <p:spPr bwMode="auto">
            <a:xfrm>
              <a:off x="3721" y="1539"/>
              <a:ext cx="54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telepon ke client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3" name="Rectangle 44"/>
            <p:cNvSpPr>
              <a:spLocks noChangeArrowheads="1"/>
            </p:cNvSpPr>
            <p:nvPr/>
          </p:nvSpPr>
          <p:spPr bwMode="auto">
            <a:xfrm>
              <a:off x="4754" y="1365"/>
              <a:ext cx="63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Praktek telepon ke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4" name="Rectangle 45"/>
            <p:cNvSpPr>
              <a:spLocks noChangeArrowheads="1"/>
            </p:cNvSpPr>
            <p:nvPr/>
          </p:nvSpPr>
          <p:spPr bwMode="auto">
            <a:xfrm>
              <a:off x="4754" y="1452"/>
              <a:ext cx="49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client, dengan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5" name="Rectangle 46"/>
            <p:cNvSpPr>
              <a:spLocks noChangeArrowheads="1"/>
            </p:cNvSpPr>
            <p:nvPr/>
          </p:nvSpPr>
          <p:spPr bwMode="auto">
            <a:xfrm>
              <a:off x="4754" y="1539"/>
              <a:ext cx="38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diobservasi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6" name="Rectangle 47"/>
            <p:cNvSpPr>
              <a:spLocks noChangeArrowheads="1"/>
            </p:cNvSpPr>
            <p:nvPr/>
          </p:nvSpPr>
          <p:spPr bwMode="auto">
            <a:xfrm>
              <a:off x="1147" y="1817"/>
              <a:ext cx="7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7" name="Rectangle 48"/>
            <p:cNvSpPr>
              <a:spLocks noChangeArrowheads="1"/>
            </p:cNvSpPr>
            <p:nvPr/>
          </p:nvSpPr>
          <p:spPr bwMode="auto">
            <a:xfrm>
              <a:off x="1371" y="1817"/>
              <a:ext cx="78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Produk Knowledge ISO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8" name="Rectangle 49"/>
            <p:cNvSpPr>
              <a:spLocks noChangeArrowheads="1"/>
            </p:cNvSpPr>
            <p:nvPr/>
          </p:nvSpPr>
          <p:spPr bwMode="auto">
            <a:xfrm>
              <a:off x="1371" y="1904"/>
              <a:ext cx="18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9001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9" name="Rectangle 50"/>
            <p:cNvSpPr>
              <a:spLocks noChangeArrowheads="1"/>
            </p:cNvSpPr>
            <p:nvPr/>
          </p:nvSpPr>
          <p:spPr bwMode="auto">
            <a:xfrm>
              <a:off x="3050" y="1817"/>
              <a:ext cx="32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ISO 9001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0" name="Rectangle 51"/>
            <p:cNvSpPr>
              <a:spLocks noChangeArrowheads="1"/>
            </p:cNvSpPr>
            <p:nvPr/>
          </p:nvSpPr>
          <p:spPr bwMode="auto">
            <a:xfrm>
              <a:off x="3721" y="1817"/>
              <a:ext cx="44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Training ISO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1" name="Rectangle 52"/>
            <p:cNvSpPr>
              <a:spLocks noChangeArrowheads="1"/>
            </p:cNvSpPr>
            <p:nvPr/>
          </p:nvSpPr>
          <p:spPr bwMode="auto">
            <a:xfrm>
              <a:off x="3721" y="1904"/>
              <a:ext cx="48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9001, diclient/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2" name="Rectangle 53"/>
            <p:cNvSpPr>
              <a:spLocks noChangeArrowheads="1"/>
            </p:cNvSpPr>
            <p:nvPr/>
          </p:nvSpPr>
          <p:spPr bwMode="auto">
            <a:xfrm>
              <a:off x="3721" y="1991"/>
              <a:ext cx="46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publik training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3" name="Rectangle 54"/>
            <p:cNvSpPr>
              <a:spLocks noChangeArrowheads="1"/>
            </p:cNvSpPr>
            <p:nvPr/>
          </p:nvSpPr>
          <p:spPr bwMode="auto">
            <a:xfrm>
              <a:off x="4754" y="1817"/>
              <a:ext cx="28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Test &gt; 8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4" name="Rectangle 55"/>
            <p:cNvSpPr>
              <a:spLocks noChangeArrowheads="1"/>
            </p:cNvSpPr>
            <p:nvPr/>
          </p:nvSpPr>
          <p:spPr bwMode="auto">
            <a:xfrm>
              <a:off x="5806" y="1817"/>
              <a:ext cx="5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Presentasi nilai &gt;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5" name="Rectangle 56"/>
            <p:cNvSpPr>
              <a:spLocks noChangeArrowheads="1"/>
            </p:cNvSpPr>
            <p:nvPr/>
          </p:nvSpPr>
          <p:spPr bwMode="auto">
            <a:xfrm>
              <a:off x="5806" y="1904"/>
              <a:ext cx="13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7,6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6" name="Rectangle 57"/>
            <p:cNvSpPr>
              <a:spLocks noChangeArrowheads="1"/>
            </p:cNvSpPr>
            <p:nvPr/>
          </p:nvSpPr>
          <p:spPr bwMode="auto">
            <a:xfrm>
              <a:off x="6612" y="1817"/>
              <a:ext cx="13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7,7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7" name="Rectangle 58"/>
            <p:cNvSpPr>
              <a:spLocks noChangeArrowheads="1"/>
            </p:cNvSpPr>
            <p:nvPr/>
          </p:nvSpPr>
          <p:spPr bwMode="auto">
            <a:xfrm>
              <a:off x="6078" y="261"/>
              <a:ext cx="40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Program 3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8" name="Rectangle 59"/>
            <p:cNvSpPr>
              <a:spLocks noChangeArrowheads="1"/>
            </p:cNvSpPr>
            <p:nvPr/>
          </p:nvSpPr>
          <p:spPr bwMode="auto">
            <a:xfrm>
              <a:off x="4048" y="261"/>
              <a:ext cx="42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Program 1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9" name="Rectangle 60"/>
            <p:cNvSpPr>
              <a:spLocks noChangeArrowheads="1"/>
            </p:cNvSpPr>
            <p:nvPr/>
          </p:nvSpPr>
          <p:spPr bwMode="auto">
            <a:xfrm>
              <a:off x="5090" y="261"/>
              <a:ext cx="40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Program 2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0" name="Rectangle 61"/>
            <p:cNvSpPr>
              <a:spLocks noChangeArrowheads="1"/>
            </p:cNvSpPr>
            <p:nvPr/>
          </p:nvSpPr>
          <p:spPr bwMode="auto">
            <a:xfrm>
              <a:off x="3711" y="504"/>
              <a:ext cx="31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General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1" name="Rectangle 62"/>
            <p:cNvSpPr>
              <a:spLocks noChangeArrowheads="1"/>
            </p:cNvSpPr>
            <p:nvPr/>
          </p:nvSpPr>
          <p:spPr bwMode="auto">
            <a:xfrm>
              <a:off x="3643" y="1274"/>
              <a:ext cx="44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Sistem Sales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2" name="Rectangle 63"/>
            <p:cNvSpPr>
              <a:spLocks noChangeArrowheads="1"/>
            </p:cNvSpPr>
            <p:nvPr/>
          </p:nvSpPr>
          <p:spPr bwMode="auto">
            <a:xfrm>
              <a:off x="3555" y="1726"/>
              <a:ext cx="62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Produk Knowledge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3" name="Line 64"/>
            <p:cNvSpPr>
              <a:spLocks noChangeShapeType="1"/>
            </p:cNvSpPr>
            <p:nvPr/>
          </p:nvSpPr>
          <p:spPr bwMode="auto">
            <a:xfrm>
              <a:off x="1353" y="214"/>
              <a:ext cx="0" cy="2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65"/>
            <p:cNvSpPr>
              <a:spLocks noChangeArrowheads="1"/>
            </p:cNvSpPr>
            <p:nvPr/>
          </p:nvSpPr>
          <p:spPr bwMode="auto">
            <a:xfrm>
              <a:off x="1353" y="214"/>
              <a:ext cx="8" cy="2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Line 66"/>
            <p:cNvSpPr>
              <a:spLocks noChangeShapeType="1"/>
            </p:cNvSpPr>
            <p:nvPr/>
          </p:nvSpPr>
          <p:spPr bwMode="auto">
            <a:xfrm>
              <a:off x="2108" y="214"/>
              <a:ext cx="0" cy="2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67"/>
            <p:cNvSpPr>
              <a:spLocks noChangeArrowheads="1"/>
            </p:cNvSpPr>
            <p:nvPr/>
          </p:nvSpPr>
          <p:spPr bwMode="auto">
            <a:xfrm>
              <a:off x="2108" y="214"/>
              <a:ext cx="8" cy="2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Line 68"/>
            <p:cNvSpPr>
              <a:spLocks noChangeShapeType="1"/>
            </p:cNvSpPr>
            <p:nvPr/>
          </p:nvSpPr>
          <p:spPr bwMode="auto">
            <a:xfrm>
              <a:off x="3033" y="214"/>
              <a:ext cx="0" cy="2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69"/>
            <p:cNvSpPr>
              <a:spLocks noChangeArrowheads="1"/>
            </p:cNvSpPr>
            <p:nvPr/>
          </p:nvSpPr>
          <p:spPr bwMode="auto">
            <a:xfrm>
              <a:off x="3033" y="214"/>
              <a:ext cx="7" cy="2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Line 70"/>
            <p:cNvSpPr>
              <a:spLocks noChangeShapeType="1"/>
            </p:cNvSpPr>
            <p:nvPr/>
          </p:nvSpPr>
          <p:spPr bwMode="auto">
            <a:xfrm>
              <a:off x="3703" y="214"/>
              <a:ext cx="0" cy="2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71"/>
            <p:cNvSpPr>
              <a:spLocks noChangeArrowheads="1"/>
            </p:cNvSpPr>
            <p:nvPr/>
          </p:nvSpPr>
          <p:spPr bwMode="auto">
            <a:xfrm>
              <a:off x="3703" y="214"/>
              <a:ext cx="8" cy="2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Line 72"/>
            <p:cNvSpPr>
              <a:spLocks noChangeShapeType="1"/>
            </p:cNvSpPr>
            <p:nvPr/>
          </p:nvSpPr>
          <p:spPr bwMode="auto">
            <a:xfrm>
              <a:off x="4241" y="407"/>
              <a:ext cx="0" cy="9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73"/>
            <p:cNvSpPr>
              <a:spLocks noChangeArrowheads="1"/>
            </p:cNvSpPr>
            <p:nvPr/>
          </p:nvSpPr>
          <p:spPr bwMode="auto">
            <a:xfrm>
              <a:off x="4241" y="407"/>
              <a:ext cx="8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Line 74"/>
            <p:cNvSpPr>
              <a:spLocks noChangeShapeType="1"/>
            </p:cNvSpPr>
            <p:nvPr/>
          </p:nvSpPr>
          <p:spPr bwMode="auto">
            <a:xfrm>
              <a:off x="4737" y="214"/>
              <a:ext cx="0" cy="2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75"/>
            <p:cNvSpPr>
              <a:spLocks noChangeArrowheads="1"/>
            </p:cNvSpPr>
            <p:nvPr/>
          </p:nvSpPr>
          <p:spPr bwMode="auto">
            <a:xfrm>
              <a:off x="4737" y="214"/>
              <a:ext cx="7" cy="2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Line 76"/>
            <p:cNvSpPr>
              <a:spLocks noChangeShapeType="1"/>
            </p:cNvSpPr>
            <p:nvPr/>
          </p:nvSpPr>
          <p:spPr bwMode="auto">
            <a:xfrm>
              <a:off x="5396" y="407"/>
              <a:ext cx="0" cy="9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77"/>
            <p:cNvSpPr>
              <a:spLocks noChangeArrowheads="1"/>
            </p:cNvSpPr>
            <p:nvPr/>
          </p:nvSpPr>
          <p:spPr bwMode="auto">
            <a:xfrm>
              <a:off x="5396" y="407"/>
              <a:ext cx="7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Line 78"/>
            <p:cNvSpPr>
              <a:spLocks noChangeShapeType="1"/>
            </p:cNvSpPr>
            <p:nvPr/>
          </p:nvSpPr>
          <p:spPr bwMode="auto">
            <a:xfrm>
              <a:off x="5788" y="214"/>
              <a:ext cx="0" cy="2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79"/>
            <p:cNvSpPr>
              <a:spLocks noChangeArrowheads="1"/>
            </p:cNvSpPr>
            <p:nvPr/>
          </p:nvSpPr>
          <p:spPr bwMode="auto">
            <a:xfrm>
              <a:off x="5788" y="214"/>
              <a:ext cx="8" cy="2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Line 80"/>
            <p:cNvSpPr>
              <a:spLocks noChangeShapeType="1"/>
            </p:cNvSpPr>
            <p:nvPr/>
          </p:nvSpPr>
          <p:spPr bwMode="auto">
            <a:xfrm>
              <a:off x="6417" y="407"/>
              <a:ext cx="0" cy="9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81"/>
            <p:cNvSpPr>
              <a:spLocks noChangeArrowheads="1"/>
            </p:cNvSpPr>
            <p:nvPr/>
          </p:nvSpPr>
          <p:spPr bwMode="auto">
            <a:xfrm>
              <a:off x="6417" y="407"/>
              <a:ext cx="7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Line 82"/>
            <p:cNvSpPr>
              <a:spLocks noChangeShapeType="1"/>
            </p:cNvSpPr>
            <p:nvPr/>
          </p:nvSpPr>
          <p:spPr bwMode="auto">
            <a:xfrm>
              <a:off x="1353" y="599"/>
              <a:ext cx="0" cy="6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83"/>
            <p:cNvSpPr>
              <a:spLocks noChangeArrowheads="1"/>
            </p:cNvSpPr>
            <p:nvPr/>
          </p:nvSpPr>
          <p:spPr bwMode="auto">
            <a:xfrm>
              <a:off x="1353" y="599"/>
              <a:ext cx="8" cy="67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Line 84"/>
            <p:cNvSpPr>
              <a:spLocks noChangeShapeType="1"/>
            </p:cNvSpPr>
            <p:nvPr/>
          </p:nvSpPr>
          <p:spPr bwMode="auto">
            <a:xfrm>
              <a:off x="2108" y="599"/>
              <a:ext cx="0" cy="6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85"/>
            <p:cNvSpPr>
              <a:spLocks noChangeArrowheads="1"/>
            </p:cNvSpPr>
            <p:nvPr/>
          </p:nvSpPr>
          <p:spPr bwMode="auto">
            <a:xfrm>
              <a:off x="2108" y="599"/>
              <a:ext cx="8" cy="67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Line 86"/>
            <p:cNvSpPr>
              <a:spLocks noChangeShapeType="1"/>
            </p:cNvSpPr>
            <p:nvPr/>
          </p:nvSpPr>
          <p:spPr bwMode="auto">
            <a:xfrm>
              <a:off x="3033" y="599"/>
              <a:ext cx="0" cy="6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87"/>
            <p:cNvSpPr>
              <a:spLocks noChangeArrowheads="1"/>
            </p:cNvSpPr>
            <p:nvPr/>
          </p:nvSpPr>
          <p:spPr bwMode="auto">
            <a:xfrm>
              <a:off x="3033" y="599"/>
              <a:ext cx="7" cy="67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Line 88"/>
            <p:cNvSpPr>
              <a:spLocks noChangeShapeType="1"/>
            </p:cNvSpPr>
            <p:nvPr/>
          </p:nvSpPr>
          <p:spPr bwMode="auto">
            <a:xfrm>
              <a:off x="3703" y="599"/>
              <a:ext cx="0" cy="6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89"/>
            <p:cNvSpPr>
              <a:spLocks noChangeArrowheads="1"/>
            </p:cNvSpPr>
            <p:nvPr/>
          </p:nvSpPr>
          <p:spPr bwMode="auto">
            <a:xfrm>
              <a:off x="3703" y="599"/>
              <a:ext cx="8" cy="67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Line 90"/>
            <p:cNvSpPr>
              <a:spLocks noChangeShapeType="1"/>
            </p:cNvSpPr>
            <p:nvPr/>
          </p:nvSpPr>
          <p:spPr bwMode="auto">
            <a:xfrm>
              <a:off x="4241" y="599"/>
              <a:ext cx="0" cy="6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Rectangle 91"/>
            <p:cNvSpPr>
              <a:spLocks noChangeArrowheads="1"/>
            </p:cNvSpPr>
            <p:nvPr/>
          </p:nvSpPr>
          <p:spPr bwMode="auto">
            <a:xfrm>
              <a:off x="4241" y="599"/>
              <a:ext cx="8" cy="67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Line 92"/>
            <p:cNvSpPr>
              <a:spLocks noChangeShapeType="1"/>
            </p:cNvSpPr>
            <p:nvPr/>
          </p:nvSpPr>
          <p:spPr bwMode="auto">
            <a:xfrm>
              <a:off x="4737" y="599"/>
              <a:ext cx="0" cy="6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Rectangle 93"/>
            <p:cNvSpPr>
              <a:spLocks noChangeArrowheads="1"/>
            </p:cNvSpPr>
            <p:nvPr/>
          </p:nvSpPr>
          <p:spPr bwMode="auto">
            <a:xfrm>
              <a:off x="4737" y="599"/>
              <a:ext cx="7" cy="67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Line 94"/>
            <p:cNvSpPr>
              <a:spLocks noChangeShapeType="1"/>
            </p:cNvSpPr>
            <p:nvPr/>
          </p:nvSpPr>
          <p:spPr bwMode="auto">
            <a:xfrm>
              <a:off x="5396" y="599"/>
              <a:ext cx="0" cy="6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Rectangle 95"/>
            <p:cNvSpPr>
              <a:spLocks noChangeArrowheads="1"/>
            </p:cNvSpPr>
            <p:nvPr/>
          </p:nvSpPr>
          <p:spPr bwMode="auto">
            <a:xfrm>
              <a:off x="5396" y="599"/>
              <a:ext cx="7" cy="67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Line 96"/>
            <p:cNvSpPr>
              <a:spLocks noChangeShapeType="1"/>
            </p:cNvSpPr>
            <p:nvPr/>
          </p:nvSpPr>
          <p:spPr bwMode="auto">
            <a:xfrm>
              <a:off x="5788" y="599"/>
              <a:ext cx="0" cy="6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Rectangle 97"/>
            <p:cNvSpPr>
              <a:spLocks noChangeArrowheads="1"/>
            </p:cNvSpPr>
            <p:nvPr/>
          </p:nvSpPr>
          <p:spPr bwMode="auto">
            <a:xfrm>
              <a:off x="5788" y="599"/>
              <a:ext cx="8" cy="67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Line 98"/>
            <p:cNvSpPr>
              <a:spLocks noChangeShapeType="1"/>
            </p:cNvSpPr>
            <p:nvPr/>
          </p:nvSpPr>
          <p:spPr bwMode="auto">
            <a:xfrm>
              <a:off x="6417" y="599"/>
              <a:ext cx="0" cy="6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Rectangle 99"/>
            <p:cNvSpPr>
              <a:spLocks noChangeArrowheads="1"/>
            </p:cNvSpPr>
            <p:nvPr/>
          </p:nvSpPr>
          <p:spPr bwMode="auto">
            <a:xfrm>
              <a:off x="6417" y="599"/>
              <a:ext cx="7" cy="67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Line 100"/>
            <p:cNvSpPr>
              <a:spLocks noChangeShapeType="1"/>
            </p:cNvSpPr>
            <p:nvPr/>
          </p:nvSpPr>
          <p:spPr bwMode="auto">
            <a:xfrm>
              <a:off x="1353" y="1363"/>
              <a:ext cx="0" cy="3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Rectangle 101"/>
            <p:cNvSpPr>
              <a:spLocks noChangeArrowheads="1"/>
            </p:cNvSpPr>
            <p:nvPr/>
          </p:nvSpPr>
          <p:spPr bwMode="auto">
            <a:xfrm>
              <a:off x="1353" y="1363"/>
              <a:ext cx="8" cy="3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Line 102"/>
            <p:cNvSpPr>
              <a:spLocks noChangeShapeType="1"/>
            </p:cNvSpPr>
            <p:nvPr/>
          </p:nvSpPr>
          <p:spPr bwMode="auto">
            <a:xfrm>
              <a:off x="2108" y="1363"/>
              <a:ext cx="0" cy="3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103"/>
            <p:cNvSpPr>
              <a:spLocks noChangeArrowheads="1"/>
            </p:cNvSpPr>
            <p:nvPr/>
          </p:nvSpPr>
          <p:spPr bwMode="auto">
            <a:xfrm>
              <a:off x="2108" y="1363"/>
              <a:ext cx="8" cy="3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Line 104"/>
            <p:cNvSpPr>
              <a:spLocks noChangeShapeType="1"/>
            </p:cNvSpPr>
            <p:nvPr/>
          </p:nvSpPr>
          <p:spPr bwMode="auto">
            <a:xfrm>
              <a:off x="3033" y="1363"/>
              <a:ext cx="0" cy="3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Rectangle 105"/>
            <p:cNvSpPr>
              <a:spLocks noChangeArrowheads="1"/>
            </p:cNvSpPr>
            <p:nvPr/>
          </p:nvSpPr>
          <p:spPr bwMode="auto">
            <a:xfrm>
              <a:off x="3033" y="1363"/>
              <a:ext cx="7" cy="3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Line 106"/>
            <p:cNvSpPr>
              <a:spLocks noChangeShapeType="1"/>
            </p:cNvSpPr>
            <p:nvPr/>
          </p:nvSpPr>
          <p:spPr bwMode="auto">
            <a:xfrm>
              <a:off x="3703" y="1363"/>
              <a:ext cx="0" cy="3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Rectangle 107"/>
            <p:cNvSpPr>
              <a:spLocks noChangeArrowheads="1"/>
            </p:cNvSpPr>
            <p:nvPr/>
          </p:nvSpPr>
          <p:spPr bwMode="auto">
            <a:xfrm>
              <a:off x="3703" y="1363"/>
              <a:ext cx="8" cy="3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Line 108"/>
            <p:cNvSpPr>
              <a:spLocks noChangeShapeType="1"/>
            </p:cNvSpPr>
            <p:nvPr/>
          </p:nvSpPr>
          <p:spPr bwMode="auto">
            <a:xfrm>
              <a:off x="4241" y="1363"/>
              <a:ext cx="0" cy="3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Rectangle 109"/>
            <p:cNvSpPr>
              <a:spLocks noChangeArrowheads="1"/>
            </p:cNvSpPr>
            <p:nvPr/>
          </p:nvSpPr>
          <p:spPr bwMode="auto">
            <a:xfrm>
              <a:off x="4241" y="1363"/>
              <a:ext cx="8" cy="3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Line 110"/>
            <p:cNvSpPr>
              <a:spLocks noChangeShapeType="1"/>
            </p:cNvSpPr>
            <p:nvPr/>
          </p:nvSpPr>
          <p:spPr bwMode="auto">
            <a:xfrm>
              <a:off x="4737" y="1363"/>
              <a:ext cx="0" cy="3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Rectangle 111"/>
            <p:cNvSpPr>
              <a:spLocks noChangeArrowheads="1"/>
            </p:cNvSpPr>
            <p:nvPr/>
          </p:nvSpPr>
          <p:spPr bwMode="auto">
            <a:xfrm>
              <a:off x="4737" y="1363"/>
              <a:ext cx="7" cy="3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Line 112"/>
            <p:cNvSpPr>
              <a:spLocks noChangeShapeType="1"/>
            </p:cNvSpPr>
            <p:nvPr/>
          </p:nvSpPr>
          <p:spPr bwMode="auto">
            <a:xfrm>
              <a:off x="5396" y="1363"/>
              <a:ext cx="0" cy="3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Rectangle 113"/>
            <p:cNvSpPr>
              <a:spLocks noChangeArrowheads="1"/>
            </p:cNvSpPr>
            <p:nvPr/>
          </p:nvSpPr>
          <p:spPr bwMode="auto">
            <a:xfrm>
              <a:off x="5396" y="1363"/>
              <a:ext cx="7" cy="3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Line 114"/>
            <p:cNvSpPr>
              <a:spLocks noChangeShapeType="1"/>
            </p:cNvSpPr>
            <p:nvPr/>
          </p:nvSpPr>
          <p:spPr bwMode="auto">
            <a:xfrm>
              <a:off x="5788" y="1363"/>
              <a:ext cx="0" cy="3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Rectangle 115"/>
            <p:cNvSpPr>
              <a:spLocks noChangeArrowheads="1"/>
            </p:cNvSpPr>
            <p:nvPr/>
          </p:nvSpPr>
          <p:spPr bwMode="auto">
            <a:xfrm>
              <a:off x="5788" y="1363"/>
              <a:ext cx="8" cy="3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Line 116"/>
            <p:cNvSpPr>
              <a:spLocks noChangeShapeType="1"/>
            </p:cNvSpPr>
            <p:nvPr/>
          </p:nvSpPr>
          <p:spPr bwMode="auto">
            <a:xfrm>
              <a:off x="6417" y="1363"/>
              <a:ext cx="0" cy="3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Rectangle 117"/>
            <p:cNvSpPr>
              <a:spLocks noChangeArrowheads="1"/>
            </p:cNvSpPr>
            <p:nvPr/>
          </p:nvSpPr>
          <p:spPr bwMode="auto">
            <a:xfrm>
              <a:off x="6417" y="1363"/>
              <a:ext cx="7" cy="3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Line 118"/>
            <p:cNvSpPr>
              <a:spLocks noChangeShapeType="1"/>
            </p:cNvSpPr>
            <p:nvPr/>
          </p:nvSpPr>
          <p:spPr bwMode="auto">
            <a:xfrm>
              <a:off x="966" y="207"/>
              <a:ext cx="0" cy="18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Rectangle 119"/>
            <p:cNvSpPr>
              <a:spLocks noChangeArrowheads="1"/>
            </p:cNvSpPr>
            <p:nvPr/>
          </p:nvSpPr>
          <p:spPr bwMode="auto">
            <a:xfrm>
              <a:off x="966" y="207"/>
              <a:ext cx="7" cy="187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Line 120"/>
            <p:cNvSpPr>
              <a:spLocks noChangeShapeType="1"/>
            </p:cNvSpPr>
            <p:nvPr/>
          </p:nvSpPr>
          <p:spPr bwMode="auto">
            <a:xfrm>
              <a:off x="1353" y="1815"/>
              <a:ext cx="0" cy="2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Rectangle 121"/>
            <p:cNvSpPr>
              <a:spLocks noChangeArrowheads="1"/>
            </p:cNvSpPr>
            <p:nvPr/>
          </p:nvSpPr>
          <p:spPr bwMode="auto">
            <a:xfrm>
              <a:off x="1353" y="1815"/>
              <a:ext cx="8" cy="27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Line 122"/>
            <p:cNvSpPr>
              <a:spLocks noChangeShapeType="1"/>
            </p:cNvSpPr>
            <p:nvPr/>
          </p:nvSpPr>
          <p:spPr bwMode="auto">
            <a:xfrm>
              <a:off x="2108" y="1815"/>
              <a:ext cx="0" cy="2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Rectangle 123"/>
            <p:cNvSpPr>
              <a:spLocks noChangeArrowheads="1"/>
            </p:cNvSpPr>
            <p:nvPr/>
          </p:nvSpPr>
          <p:spPr bwMode="auto">
            <a:xfrm>
              <a:off x="2108" y="1815"/>
              <a:ext cx="8" cy="27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Line 124"/>
            <p:cNvSpPr>
              <a:spLocks noChangeShapeType="1"/>
            </p:cNvSpPr>
            <p:nvPr/>
          </p:nvSpPr>
          <p:spPr bwMode="auto">
            <a:xfrm>
              <a:off x="3033" y="1815"/>
              <a:ext cx="0" cy="2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Rectangle 125"/>
            <p:cNvSpPr>
              <a:spLocks noChangeArrowheads="1"/>
            </p:cNvSpPr>
            <p:nvPr/>
          </p:nvSpPr>
          <p:spPr bwMode="auto">
            <a:xfrm>
              <a:off x="3033" y="1815"/>
              <a:ext cx="7" cy="27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Line 126"/>
            <p:cNvSpPr>
              <a:spLocks noChangeShapeType="1"/>
            </p:cNvSpPr>
            <p:nvPr/>
          </p:nvSpPr>
          <p:spPr bwMode="auto">
            <a:xfrm>
              <a:off x="3703" y="1815"/>
              <a:ext cx="0" cy="2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Rectangle 127"/>
            <p:cNvSpPr>
              <a:spLocks noChangeArrowheads="1"/>
            </p:cNvSpPr>
            <p:nvPr/>
          </p:nvSpPr>
          <p:spPr bwMode="auto">
            <a:xfrm>
              <a:off x="3703" y="1815"/>
              <a:ext cx="8" cy="27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Line 128"/>
            <p:cNvSpPr>
              <a:spLocks noChangeShapeType="1"/>
            </p:cNvSpPr>
            <p:nvPr/>
          </p:nvSpPr>
          <p:spPr bwMode="auto">
            <a:xfrm>
              <a:off x="4737" y="1815"/>
              <a:ext cx="0" cy="2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Rectangle 129"/>
            <p:cNvSpPr>
              <a:spLocks noChangeArrowheads="1"/>
            </p:cNvSpPr>
            <p:nvPr/>
          </p:nvSpPr>
          <p:spPr bwMode="auto">
            <a:xfrm>
              <a:off x="4737" y="1815"/>
              <a:ext cx="7" cy="27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Line 130"/>
            <p:cNvSpPr>
              <a:spLocks noChangeShapeType="1"/>
            </p:cNvSpPr>
            <p:nvPr/>
          </p:nvSpPr>
          <p:spPr bwMode="auto">
            <a:xfrm>
              <a:off x="5788" y="1815"/>
              <a:ext cx="0" cy="2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Rectangle 131"/>
            <p:cNvSpPr>
              <a:spLocks noChangeArrowheads="1"/>
            </p:cNvSpPr>
            <p:nvPr/>
          </p:nvSpPr>
          <p:spPr bwMode="auto">
            <a:xfrm>
              <a:off x="5788" y="1815"/>
              <a:ext cx="8" cy="27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Line 132"/>
            <p:cNvSpPr>
              <a:spLocks noChangeShapeType="1"/>
            </p:cNvSpPr>
            <p:nvPr/>
          </p:nvSpPr>
          <p:spPr bwMode="auto">
            <a:xfrm>
              <a:off x="6713" y="214"/>
              <a:ext cx="0" cy="18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Rectangle 133"/>
            <p:cNvSpPr>
              <a:spLocks noChangeArrowheads="1"/>
            </p:cNvSpPr>
            <p:nvPr/>
          </p:nvSpPr>
          <p:spPr bwMode="auto">
            <a:xfrm>
              <a:off x="6713" y="214"/>
              <a:ext cx="7" cy="18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Line 134"/>
            <p:cNvSpPr>
              <a:spLocks noChangeShapeType="1"/>
            </p:cNvSpPr>
            <p:nvPr/>
          </p:nvSpPr>
          <p:spPr bwMode="auto">
            <a:xfrm>
              <a:off x="4241" y="1815"/>
              <a:ext cx="0" cy="2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Rectangle 135"/>
            <p:cNvSpPr>
              <a:spLocks noChangeArrowheads="1"/>
            </p:cNvSpPr>
            <p:nvPr/>
          </p:nvSpPr>
          <p:spPr bwMode="auto">
            <a:xfrm>
              <a:off x="4241" y="1815"/>
              <a:ext cx="8" cy="27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Line 136"/>
            <p:cNvSpPr>
              <a:spLocks noChangeShapeType="1"/>
            </p:cNvSpPr>
            <p:nvPr/>
          </p:nvSpPr>
          <p:spPr bwMode="auto">
            <a:xfrm>
              <a:off x="5396" y="1815"/>
              <a:ext cx="0" cy="2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Rectangle 137"/>
            <p:cNvSpPr>
              <a:spLocks noChangeArrowheads="1"/>
            </p:cNvSpPr>
            <p:nvPr/>
          </p:nvSpPr>
          <p:spPr bwMode="auto">
            <a:xfrm>
              <a:off x="5396" y="1815"/>
              <a:ext cx="7" cy="27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Line 138"/>
            <p:cNvSpPr>
              <a:spLocks noChangeShapeType="1"/>
            </p:cNvSpPr>
            <p:nvPr/>
          </p:nvSpPr>
          <p:spPr bwMode="auto">
            <a:xfrm>
              <a:off x="6417" y="1815"/>
              <a:ext cx="0" cy="2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Rectangle 139"/>
            <p:cNvSpPr>
              <a:spLocks noChangeArrowheads="1"/>
            </p:cNvSpPr>
            <p:nvPr/>
          </p:nvSpPr>
          <p:spPr bwMode="auto">
            <a:xfrm>
              <a:off x="6417" y="1815"/>
              <a:ext cx="7" cy="27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Line 140"/>
            <p:cNvSpPr>
              <a:spLocks noChangeShapeType="1"/>
            </p:cNvSpPr>
            <p:nvPr/>
          </p:nvSpPr>
          <p:spPr bwMode="auto">
            <a:xfrm>
              <a:off x="973" y="207"/>
              <a:ext cx="574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Rectangle 141"/>
            <p:cNvSpPr>
              <a:spLocks noChangeArrowheads="1"/>
            </p:cNvSpPr>
            <p:nvPr/>
          </p:nvSpPr>
          <p:spPr bwMode="auto">
            <a:xfrm>
              <a:off x="973" y="207"/>
              <a:ext cx="574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Line 142"/>
            <p:cNvSpPr>
              <a:spLocks noChangeShapeType="1"/>
            </p:cNvSpPr>
            <p:nvPr/>
          </p:nvSpPr>
          <p:spPr bwMode="auto">
            <a:xfrm>
              <a:off x="973" y="399"/>
              <a:ext cx="574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Rectangle 143"/>
            <p:cNvSpPr>
              <a:spLocks noChangeArrowheads="1"/>
            </p:cNvSpPr>
            <p:nvPr/>
          </p:nvSpPr>
          <p:spPr bwMode="auto">
            <a:xfrm>
              <a:off x="973" y="399"/>
              <a:ext cx="5747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Line 144"/>
            <p:cNvSpPr>
              <a:spLocks noChangeShapeType="1"/>
            </p:cNvSpPr>
            <p:nvPr/>
          </p:nvSpPr>
          <p:spPr bwMode="auto">
            <a:xfrm>
              <a:off x="973" y="496"/>
              <a:ext cx="574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Rectangle 145"/>
            <p:cNvSpPr>
              <a:spLocks noChangeArrowheads="1"/>
            </p:cNvSpPr>
            <p:nvPr/>
          </p:nvSpPr>
          <p:spPr bwMode="auto">
            <a:xfrm>
              <a:off x="973" y="496"/>
              <a:ext cx="574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Line 146"/>
            <p:cNvSpPr>
              <a:spLocks noChangeShapeType="1"/>
            </p:cNvSpPr>
            <p:nvPr/>
          </p:nvSpPr>
          <p:spPr bwMode="auto">
            <a:xfrm>
              <a:off x="973" y="592"/>
              <a:ext cx="574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Rectangle 147"/>
            <p:cNvSpPr>
              <a:spLocks noChangeArrowheads="1"/>
            </p:cNvSpPr>
            <p:nvPr/>
          </p:nvSpPr>
          <p:spPr bwMode="auto">
            <a:xfrm>
              <a:off x="973" y="592"/>
              <a:ext cx="574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Line 148"/>
            <p:cNvSpPr>
              <a:spLocks noChangeShapeType="1"/>
            </p:cNvSpPr>
            <p:nvPr/>
          </p:nvSpPr>
          <p:spPr bwMode="auto">
            <a:xfrm>
              <a:off x="973" y="1265"/>
              <a:ext cx="574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Rectangle 149"/>
            <p:cNvSpPr>
              <a:spLocks noChangeArrowheads="1"/>
            </p:cNvSpPr>
            <p:nvPr/>
          </p:nvSpPr>
          <p:spPr bwMode="auto">
            <a:xfrm>
              <a:off x="973" y="1265"/>
              <a:ext cx="5747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Line 150"/>
            <p:cNvSpPr>
              <a:spLocks noChangeShapeType="1"/>
            </p:cNvSpPr>
            <p:nvPr/>
          </p:nvSpPr>
          <p:spPr bwMode="auto">
            <a:xfrm>
              <a:off x="973" y="1356"/>
              <a:ext cx="574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Rectangle 151"/>
            <p:cNvSpPr>
              <a:spLocks noChangeArrowheads="1"/>
            </p:cNvSpPr>
            <p:nvPr/>
          </p:nvSpPr>
          <p:spPr bwMode="auto">
            <a:xfrm>
              <a:off x="973" y="1356"/>
              <a:ext cx="574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Line 152"/>
            <p:cNvSpPr>
              <a:spLocks noChangeShapeType="1"/>
            </p:cNvSpPr>
            <p:nvPr/>
          </p:nvSpPr>
          <p:spPr bwMode="auto">
            <a:xfrm>
              <a:off x="973" y="1717"/>
              <a:ext cx="574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Rectangle 153"/>
            <p:cNvSpPr>
              <a:spLocks noChangeArrowheads="1"/>
            </p:cNvSpPr>
            <p:nvPr/>
          </p:nvSpPr>
          <p:spPr bwMode="auto">
            <a:xfrm>
              <a:off x="973" y="1717"/>
              <a:ext cx="5747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Line 154"/>
            <p:cNvSpPr>
              <a:spLocks noChangeShapeType="1"/>
            </p:cNvSpPr>
            <p:nvPr/>
          </p:nvSpPr>
          <p:spPr bwMode="auto">
            <a:xfrm>
              <a:off x="973" y="1808"/>
              <a:ext cx="574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Rectangle 155"/>
            <p:cNvSpPr>
              <a:spLocks noChangeArrowheads="1"/>
            </p:cNvSpPr>
            <p:nvPr/>
          </p:nvSpPr>
          <p:spPr bwMode="auto">
            <a:xfrm>
              <a:off x="973" y="1808"/>
              <a:ext cx="574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Line 156"/>
            <p:cNvSpPr>
              <a:spLocks noChangeShapeType="1"/>
            </p:cNvSpPr>
            <p:nvPr/>
          </p:nvSpPr>
          <p:spPr bwMode="auto">
            <a:xfrm>
              <a:off x="973" y="2079"/>
              <a:ext cx="574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Rectangle 157"/>
            <p:cNvSpPr>
              <a:spLocks noChangeArrowheads="1"/>
            </p:cNvSpPr>
            <p:nvPr/>
          </p:nvSpPr>
          <p:spPr bwMode="auto">
            <a:xfrm>
              <a:off x="973" y="2079"/>
              <a:ext cx="574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7" name="Rectangle 326"/>
          <p:cNvSpPr/>
          <p:nvPr/>
        </p:nvSpPr>
        <p:spPr>
          <a:xfrm>
            <a:off x="7778048" y="14068"/>
            <a:ext cx="362426" cy="705633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ight Triangle 327"/>
          <p:cNvSpPr/>
          <p:nvPr/>
        </p:nvSpPr>
        <p:spPr>
          <a:xfrm flipH="1" flipV="1">
            <a:off x="7763980" y="720119"/>
            <a:ext cx="362426" cy="410830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F4D5709-A4C4-48A0-BA7C-A75C2BEF6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66696"/>
      </p:ext>
    </p:extLst>
  </p:cSld>
  <p:clrMapOvr>
    <a:masterClrMapping/>
  </p:clrMapOvr>
  <p:transition spd="slow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36576" y="2286000"/>
            <a:ext cx="799288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Organisasi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harus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memastikan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bahwa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orang-orang yang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melakukan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pekerjaan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di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bawah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kendali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organisasi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peduli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: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Kebijakan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Mutu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sasaran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mutu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yang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relevan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kontribusi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mereka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terhadap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efektivitas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sistem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manajemen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mutu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termasuk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manfaat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dari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peningkatan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kinerja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implikasi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dari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tidak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sesuai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dengan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persyaratan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manajemen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mutu</a:t>
            </a:r>
            <a:r>
              <a:rPr lang="en-US" sz="2400" i="1" dirty="0" smtClean="0">
                <a:latin typeface="Arial Narrow" panose="020B0606020202030204" pitchFamily="34" charset="0"/>
                <a:ea typeface="Times New Roman" panose="02020603050405020304" pitchFamily="18" charset="0"/>
              </a:rPr>
              <a:t>.</a:t>
            </a:r>
            <a:endParaRPr lang="id-ID" sz="2400" i="1" dirty="0" smtClean="0">
              <a:latin typeface="Arial Narrow" panose="020B0606020202030204" pitchFamily="34" charset="0"/>
              <a:ea typeface="Times New Roman" panose="02020603050405020304" pitchFamily="18" charset="0"/>
            </a:endParaRPr>
          </a:p>
          <a:p>
            <a:pPr marL="457200" indent="-457200" algn="just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id-ID" sz="2400" i="1" dirty="0" smtClean="0">
                <a:latin typeface="Arial Narrow" panose="020B0606020202030204" pitchFamily="34" charset="0"/>
                <a:ea typeface="Times New Roman" panose="02020603050405020304" pitchFamily="18" charset="0"/>
              </a:rPr>
              <a:t>Keterkaitan informasi terdokumentasi SMM dan perubahannya</a:t>
            </a:r>
          </a:p>
          <a:p>
            <a:pPr marL="457200" indent="-457200" algn="just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id-ID" sz="2400" i="1" dirty="0" smtClean="0">
                <a:latin typeface="Arial Narrow" panose="020B0606020202030204" pitchFamily="34" charset="0"/>
                <a:ea typeface="Times New Roman" panose="02020603050405020304" pitchFamily="18" charset="0"/>
              </a:rPr>
              <a:t>Kontribusi  mereka terhadap keseuaian produk/jasa</a:t>
            </a:r>
          </a:p>
          <a:p>
            <a:pPr marL="457200" indent="-457200" algn="just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id-ID" sz="2400" i="1" dirty="0" smtClean="0">
                <a:latin typeface="Arial Narrow" panose="020B0606020202030204" pitchFamily="34" charset="0"/>
                <a:ea typeface="Times New Roman" panose="02020603050405020304" pitchFamily="18" charset="0"/>
              </a:rPr>
              <a:t>Kontribusi mereka terhadao produk safety</a:t>
            </a:r>
          </a:p>
          <a:p>
            <a:pPr marL="457200" indent="-457200" algn="just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id-ID" sz="2400" i="1" dirty="0" smtClean="0">
                <a:latin typeface="Arial Narrow" panose="020B0606020202030204" pitchFamily="34" charset="0"/>
                <a:ea typeface="Times New Roman" panose="02020603050405020304" pitchFamily="18" charset="0"/>
              </a:rPr>
              <a:t>Pentingnya perilaku yang baik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19480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88044" y="598295"/>
            <a:ext cx="37465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4800" b="1" i="1" dirty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7.3 </a:t>
            </a:r>
            <a:r>
              <a:rPr lang="en-US" sz="4800" b="1" i="1" dirty="0" err="1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Kepedulian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844824"/>
            <a:ext cx="9906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-15552" y="44624"/>
            <a:ext cx="9906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154906E4-A8A2-4F2C-B48E-B54D43744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65742"/>
      </p:ext>
    </p:extLst>
  </p:cSld>
  <p:clrMapOvr>
    <a:masterClrMapping/>
  </p:clrMapOvr>
  <p:transition spd="slow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1196752"/>
            <a:ext cx="9882431" cy="566124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-1" y="0"/>
            <a:ext cx="9874282" cy="1628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48139" y="6237312"/>
            <a:ext cx="902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Sering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 kali 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terjadi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kesalah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pahaman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antar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karyawan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dikrenakan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kurang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terjalinnya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komunikasi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baik</a:t>
            </a:r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712640" y="224063"/>
            <a:ext cx="61560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72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Impact" panose="020B0806030902050204" pitchFamily="34" charset="0"/>
                <a:cs typeface="Browallia New" panose="020B0604020202020204" pitchFamily="34" charset="-34"/>
              </a:rPr>
              <a:t>7.4 KOMUNIKASI</a:t>
            </a:r>
            <a:endParaRPr lang="en-US" sz="7200" dirty="0">
              <a:solidFill>
                <a:schemeClr val="bg1"/>
              </a:solidFill>
              <a:latin typeface="Impact" panose="020B0806030902050204" pitchFamily="34" charset="0"/>
              <a:cs typeface="Browallia New" panose="020B0604020202020204" pitchFamily="34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57B9584-4A5A-47B7-9190-2B4BFE4CA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03693"/>
      </p:ext>
    </p:extLst>
  </p:cSld>
  <p:clrMapOvr>
    <a:masterClrMapping/>
  </p:clrMapOvr>
  <p:transition spd="slow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60216" y="64661"/>
            <a:ext cx="1459967" cy="6858000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7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66534" y="1237815"/>
            <a:ext cx="6839466" cy="2570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 err="1"/>
              <a:t>Organisasi</a:t>
            </a:r>
            <a:r>
              <a:rPr lang="en-US" sz="2000" i="1" dirty="0"/>
              <a:t>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menentukan</a:t>
            </a:r>
            <a:r>
              <a:rPr lang="en-US" sz="2000" i="1" dirty="0"/>
              <a:t> </a:t>
            </a:r>
            <a:r>
              <a:rPr lang="en-US" sz="2000" i="1" dirty="0" err="1"/>
              <a:t>komunikasi</a:t>
            </a:r>
            <a:r>
              <a:rPr lang="en-US" sz="2000" i="1" dirty="0"/>
              <a:t> internal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eksternal</a:t>
            </a:r>
            <a:r>
              <a:rPr lang="en-US" sz="2000" i="1" dirty="0"/>
              <a:t> yang </a:t>
            </a:r>
            <a:r>
              <a:rPr lang="en-US" sz="2000" i="1" dirty="0" err="1"/>
              <a:t>relevan</a:t>
            </a:r>
            <a:r>
              <a:rPr lang="en-US" sz="2000" i="1" dirty="0"/>
              <a:t> </a:t>
            </a:r>
            <a:r>
              <a:rPr lang="en-US" sz="2000" i="1" dirty="0" err="1"/>
              <a:t>dengan</a:t>
            </a:r>
            <a:r>
              <a:rPr lang="en-US" sz="2000" i="1" dirty="0"/>
              <a:t> </a:t>
            </a:r>
            <a:r>
              <a:rPr lang="en-US" sz="2000" i="1" dirty="0" err="1"/>
              <a:t>sistem</a:t>
            </a:r>
            <a:r>
              <a:rPr lang="en-US" sz="2000" i="1" dirty="0"/>
              <a:t> </a:t>
            </a:r>
            <a:r>
              <a:rPr lang="en-US" sz="2000" i="1" dirty="0" err="1"/>
              <a:t>manajemen</a:t>
            </a:r>
            <a:r>
              <a:rPr lang="en-US" sz="2000" i="1" dirty="0"/>
              <a:t> </a:t>
            </a:r>
            <a:r>
              <a:rPr lang="en-US" sz="2000" i="1" dirty="0" err="1"/>
              <a:t>mutu</a:t>
            </a:r>
            <a:r>
              <a:rPr lang="en-US" sz="2000" i="1" dirty="0"/>
              <a:t> , </a:t>
            </a:r>
            <a:r>
              <a:rPr lang="en-US" sz="2000" i="1" dirty="0" err="1"/>
              <a:t>termasuk</a:t>
            </a:r>
            <a:r>
              <a:rPr lang="en-US" sz="2000" i="1" dirty="0"/>
              <a:t> </a:t>
            </a:r>
            <a:r>
              <a:rPr lang="en-US" altLang="en-US" sz="2000" i="1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i="1" dirty="0"/>
              <a:t> </a:t>
            </a:r>
            <a:r>
              <a:rPr lang="en-US" sz="2000" b="1" i="1" dirty="0" err="1"/>
              <a:t>a</a:t>
            </a:r>
            <a:r>
              <a:rPr lang="en-US" sz="2000" b="1" i="1" u="sng" dirty="0" err="1"/>
              <a:t>pa</a:t>
            </a:r>
            <a:r>
              <a:rPr lang="en-US" sz="2000" b="1" i="1" u="sng" dirty="0"/>
              <a:t> yang </a:t>
            </a:r>
            <a:r>
              <a:rPr lang="en-US" sz="2000" b="1" i="1" u="sng" dirty="0" err="1"/>
              <a:t>akan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dikomunikasikan</a:t>
            </a:r>
            <a:r>
              <a:rPr lang="en-US" sz="2000" b="1" i="1" u="sng" dirty="0"/>
              <a:t> ;</a:t>
            </a:r>
            <a:r>
              <a:rPr lang="en-US" sz="2000" b="1" u="sng" dirty="0"/>
              <a:t> *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i="1" dirty="0"/>
              <a:t> </a:t>
            </a:r>
            <a:r>
              <a:rPr lang="en-US" sz="2000" b="1" i="1" u="sng" dirty="0" err="1"/>
              <a:t>waktu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berkomunikasi</a:t>
            </a:r>
            <a:r>
              <a:rPr lang="en-US" sz="2000" b="1" i="1" u="sng" dirty="0"/>
              <a:t> (when);</a:t>
            </a:r>
            <a:r>
              <a:rPr lang="en-US" sz="2000" b="1" u="sng" dirty="0"/>
              <a:t> *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i="1" dirty="0"/>
              <a:t> </a:t>
            </a:r>
            <a:r>
              <a:rPr lang="en-US" sz="2000" b="1" i="1" u="sng" dirty="0" err="1"/>
              <a:t>dengan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siapa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berkomunikasi</a:t>
            </a:r>
            <a:r>
              <a:rPr lang="en-US" sz="2000" b="1" i="1" u="sng" dirty="0"/>
              <a:t> (with) ;</a:t>
            </a:r>
            <a:r>
              <a:rPr lang="en-US" sz="2000" b="1" u="sng" dirty="0"/>
              <a:t> *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i="1" dirty="0"/>
              <a:t> </a:t>
            </a:r>
            <a:r>
              <a:rPr lang="en-US" sz="2000" b="1" i="1" u="sng" dirty="0" err="1"/>
              <a:t>bagaimana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cara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berkomunikasi</a:t>
            </a:r>
            <a:r>
              <a:rPr lang="en-US" sz="2000" b="1" i="1" u="sng" dirty="0"/>
              <a:t> (how);</a:t>
            </a:r>
            <a:r>
              <a:rPr lang="en-US" sz="2000" b="1" u="sng" dirty="0"/>
              <a:t> *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i="1" dirty="0"/>
              <a:t> </a:t>
            </a:r>
            <a:r>
              <a:rPr lang="en-US" sz="2000" b="1" i="1" u="sng" dirty="0"/>
              <a:t>yang </a:t>
            </a:r>
            <a:r>
              <a:rPr lang="en-US" sz="2000" b="1" i="1" u="sng" dirty="0" err="1"/>
              <a:t>berkomunikasi</a:t>
            </a:r>
            <a:r>
              <a:rPr lang="en-US" sz="2000" b="1" i="1" u="sng" dirty="0"/>
              <a:t> (who).</a:t>
            </a:r>
            <a:r>
              <a:rPr lang="en-US" sz="2000" b="1" u="sng" dirty="0"/>
              <a:t> *</a:t>
            </a:r>
          </a:p>
          <a:p>
            <a:pPr marL="0" indent="0">
              <a:buNone/>
            </a:pPr>
            <a:endParaRPr lang="en-US" altLang="en-US" sz="11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813089" y="43701"/>
            <a:ext cx="24595" cy="597758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hlinkClick r:id="rId3" action="ppaction://hlinksldjump"/>
          </p:cNvPr>
          <p:cNvSpPr/>
          <p:nvPr/>
        </p:nvSpPr>
        <p:spPr>
          <a:xfrm>
            <a:off x="552342" y="663184"/>
            <a:ext cx="1191491" cy="645178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Moon 8"/>
          <p:cNvSpPr/>
          <p:nvPr/>
        </p:nvSpPr>
        <p:spPr>
          <a:xfrm flipH="1">
            <a:off x="1566379" y="735787"/>
            <a:ext cx="415918" cy="502028"/>
          </a:xfrm>
          <a:prstGeom prst="moon">
            <a:avLst>
              <a:gd name="adj" fmla="val 52752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oon 9"/>
          <p:cNvSpPr/>
          <p:nvPr/>
        </p:nvSpPr>
        <p:spPr>
          <a:xfrm flipH="1">
            <a:off x="1817042" y="800117"/>
            <a:ext cx="273158" cy="369767"/>
          </a:xfrm>
          <a:prstGeom prst="moon">
            <a:avLst>
              <a:gd name="adj" fmla="val 19786"/>
            </a:avLst>
          </a:prstGeom>
          <a:solidFill>
            <a:srgbClr val="E34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771698" y="3856560"/>
            <a:ext cx="5789814" cy="2607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en-US" sz="1600" dirty="0" err="1"/>
              <a:t>Metode</a:t>
            </a:r>
            <a:r>
              <a:rPr lang="en-US" altLang="en-US" sz="1600" dirty="0"/>
              <a:t> </a:t>
            </a:r>
            <a:r>
              <a:rPr lang="en-US" altLang="en-US" sz="1600" dirty="0" err="1"/>
              <a:t>komunikasi</a:t>
            </a:r>
            <a:r>
              <a:rPr lang="en-US" altLang="en-US" sz="1600" dirty="0"/>
              <a:t> </a:t>
            </a:r>
            <a:r>
              <a:rPr lang="en-US" altLang="en-US" sz="1600" dirty="0" err="1"/>
              <a:t>bisa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dalam</a:t>
            </a:r>
            <a:r>
              <a:rPr lang="en-US" altLang="en-US" sz="1600" dirty="0"/>
              <a:t> </a:t>
            </a:r>
            <a:r>
              <a:rPr lang="en-US" altLang="en-US" sz="1600" dirty="0" err="1"/>
              <a:t>bentuk</a:t>
            </a:r>
            <a:r>
              <a:rPr lang="en-US" altLang="en-US" sz="1600" dirty="0"/>
              <a:t> </a:t>
            </a:r>
            <a:r>
              <a:rPr lang="en-US" altLang="en-US" sz="1600" dirty="0" err="1"/>
              <a:t>tertulis</a:t>
            </a:r>
            <a:r>
              <a:rPr lang="en-US" altLang="en-US" sz="1600" dirty="0"/>
              <a:t> </a:t>
            </a:r>
            <a:r>
              <a:rPr lang="en-US" altLang="en-US" sz="1600" dirty="0" err="1"/>
              <a:t>atau</a:t>
            </a:r>
            <a:r>
              <a:rPr lang="en-US" altLang="en-US" sz="1600" dirty="0"/>
              <a:t> verbal, </a:t>
            </a:r>
            <a:r>
              <a:rPr lang="en-US" altLang="en-US" sz="1600" dirty="0" err="1"/>
              <a:t>pertemuan</a:t>
            </a:r>
            <a:r>
              <a:rPr lang="en-US" altLang="en-US" sz="1600" dirty="0"/>
              <a:t> (meeting), conference call </a:t>
            </a:r>
            <a:r>
              <a:rPr lang="en-US" altLang="en-US" sz="1600" dirty="0" err="1"/>
              <a:t>dll</a:t>
            </a:r>
            <a:r>
              <a:rPr lang="en-US" altLang="en-US" sz="1600" dirty="0"/>
              <a:t>. </a:t>
            </a:r>
            <a:endParaRPr lang="en-US" altLang="en-US" sz="1600" i="1" u="sng" dirty="0"/>
          </a:p>
          <a:p>
            <a:pPr marL="603629" lvl="1" indent="-232165"/>
            <a:r>
              <a:rPr lang="en-US" altLang="en-US" sz="1600" dirty="0"/>
              <a:t>Notice board</a:t>
            </a:r>
          </a:p>
          <a:p>
            <a:pPr marL="603629" lvl="1" indent="-232165"/>
            <a:r>
              <a:rPr lang="en-US" altLang="en-US" sz="1600" dirty="0"/>
              <a:t>Internal </a:t>
            </a:r>
            <a:r>
              <a:rPr lang="id-ID" altLang="en-US" sz="1600" dirty="0"/>
              <a:t>m</a:t>
            </a:r>
            <a:r>
              <a:rPr lang="en-US" altLang="en-US" sz="1600" dirty="0" err="1"/>
              <a:t>agazine</a:t>
            </a:r>
            <a:endParaRPr lang="en-US" altLang="en-US" sz="1600" dirty="0"/>
          </a:p>
          <a:p>
            <a:pPr marL="603629" lvl="1" indent="-232165"/>
            <a:r>
              <a:rPr lang="en-US" altLang="en-US" sz="1600" dirty="0"/>
              <a:t>Meeting di </a:t>
            </a:r>
            <a:r>
              <a:rPr lang="en-US" altLang="en-US" sz="1600" dirty="0" err="1"/>
              <a:t>dalam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departemen</a:t>
            </a:r>
            <a:r>
              <a:rPr lang="en-US" altLang="en-US" sz="1600" dirty="0"/>
              <a:t> (meeting </a:t>
            </a:r>
            <a:r>
              <a:rPr lang="en-US" altLang="en-US" sz="1600" dirty="0" err="1"/>
              <a:t>harian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produksi</a:t>
            </a:r>
            <a:r>
              <a:rPr lang="en-US" altLang="en-US" sz="1600" dirty="0"/>
              <a:t>, meeting </a:t>
            </a:r>
            <a:r>
              <a:rPr lang="en-US" altLang="en-US" sz="1600" dirty="0" err="1"/>
              <a:t>koordinasi</a:t>
            </a:r>
            <a:r>
              <a:rPr lang="en-US" altLang="en-US" sz="1600" dirty="0"/>
              <a:t> </a:t>
            </a:r>
            <a:r>
              <a:rPr lang="en-US" altLang="en-US" sz="1600" dirty="0" err="1"/>
              <a:t>antar</a:t>
            </a:r>
            <a:r>
              <a:rPr lang="en-US" altLang="en-US" sz="1600" dirty="0"/>
              <a:t> shift, meeting sales, </a:t>
            </a:r>
            <a:r>
              <a:rPr lang="en-US" altLang="en-US" sz="1600" dirty="0" err="1"/>
              <a:t>dll</a:t>
            </a:r>
            <a:r>
              <a:rPr lang="en-US" altLang="en-US" sz="1600" dirty="0"/>
              <a:t>)</a:t>
            </a:r>
          </a:p>
          <a:p>
            <a:pPr marL="603629" lvl="1" indent="-232165"/>
            <a:r>
              <a:rPr lang="en-US" altLang="en-US" sz="1600" dirty="0"/>
              <a:t>Meeting </a:t>
            </a:r>
            <a:r>
              <a:rPr lang="en-US" altLang="en-US" sz="1600" dirty="0" err="1"/>
              <a:t>antar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departemen</a:t>
            </a:r>
            <a:r>
              <a:rPr lang="en-US" altLang="en-US" sz="1600" dirty="0"/>
              <a:t> (meeting </a:t>
            </a:r>
            <a:r>
              <a:rPr lang="en-US" altLang="en-US" sz="1600" dirty="0" err="1"/>
              <a:t>pembahasan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rencana</a:t>
            </a:r>
            <a:r>
              <a:rPr lang="en-US" altLang="en-US" sz="1600" dirty="0"/>
              <a:t> </a:t>
            </a:r>
            <a:r>
              <a:rPr lang="en-US" altLang="en-US" sz="1600" dirty="0" err="1"/>
              <a:t>produksi</a:t>
            </a:r>
            <a:r>
              <a:rPr lang="en-US" altLang="en-US" sz="1600" dirty="0"/>
              <a:t>, meeting </a:t>
            </a:r>
            <a:r>
              <a:rPr lang="en-US" altLang="en-US" sz="1600" dirty="0" err="1"/>
              <a:t>pembahasan</a:t>
            </a:r>
            <a:r>
              <a:rPr lang="en-US" altLang="en-US" sz="1600" dirty="0"/>
              <a:t> customer claim)</a:t>
            </a:r>
          </a:p>
          <a:p>
            <a:pPr marL="603629" lvl="1" indent="-232165"/>
            <a:r>
              <a:rPr lang="en-US" altLang="en-US" sz="1600" dirty="0" err="1"/>
              <a:t>dll</a:t>
            </a:r>
            <a:endParaRPr lang="en-US" altLang="en-US" sz="1600" dirty="0"/>
          </a:p>
          <a:p>
            <a:pPr marL="0" indent="0">
              <a:buFont typeface="Arial" charset="0"/>
              <a:buNone/>
            </a:pPr>
            <a:endParaRPr lang="en-US" altLang="en-US" sz="1400" dirty="0"/>
          </a:p>
        </p:txBody>
      </p:sp>
      <p:sp>
        <p:nvSpPr>
          <p:cNvPr id="10547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89362" y="260648"/>
            <a:ext cx="4143038" cy="928687"/>
          </a:xfrm>
        </p:spPr>
        <p:txBody>
          <a:bodyPr/>
          <a:lstStyle/>
          <a:p>
            <a:pPr eaLnBrk="1" hangingPunct="1"/>
            <a:r>
              <a:rPr lang="en-US" altLang="en-US" sz="4000" b="1" dirty="0"/>
              <a:t>7.4 </a:t>
            </a:r>
            <a:r>
              <a:rPr lang="en-US" altLang="en-US" sz="4000" b="1" dirty="0" err="1"/>
              <a:t>Komunikasi</a:t>
            </a:r>
            <a:endParaRPr lang="en-US" altLang="en-US" sz="4000" b="1" dirty="0"/>
          </a:p>
        </p:txBody>
      </p:sp>
      <p:pic>
        <p:nvPicPr>
          <p:cNvPr id="24582" name="Picture 6" descr="http://patrickalain.com/wp-content/uploads/2011/09/professional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0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702"/>
          <a:stretch/>
        </p:blipFill>
        <p:spPr bwMode="auto">
          <a:xfrm flipH="1">
            <a:off x="-220041" y="3808080"/>
            <a:ext cx="4740991" cy="305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14B2C9-0F80-4D24-9CBC-275A0866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57470"/>
      </p:ext>
    </p:extLst>
  </p:cSld>
  <p:clrMapOvr>
    <a:masterClrMapping/>
  </p:clrMapOvr>
  <p:transition spd="slow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310442" y="2"/>
            <a:ext cx="5378824" cy="928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 err="1"/>
              <a:t>Contoh</a:t>
            </a:r>
            <a:r>
              <a:rPr lang="en-US" altLang="en-US" b="1" dirty="0"/>
              <a:t> Sistem </a:t>
            </a:r>
            <a:r>
              <a:rPr lang="en-US" altLang="en-US" b="1" dirty="0" err="1"/>
              <a:t>Komunikasi</a:t>
            </a:r>
            <a:endParaRPr lang="en-US" alt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5347669" y="908720"/>
            <a:ext cx="2269627" cy="338554"/>
          </a:xfrm>
          <a:prstGeom prst="rect">
            <a:avLst/>
          </a:prstGeom>
          <a:ln w="28575">
            <a:solidFill>
              <a:srgbClr val="FFC000"/>
            </a:solidFill>
            <a:prstDash val="sysDash"/>
          </a:ln>
        </p:spPr>
        <p:txBody>
          <a:bodyPr wrap="square">
            <a:spAutoFit/>
          </a:bodyPr>
          <a:lstStyle/>
          <a:p>
            <a:pPr marL="228600" indent="-228600" algn="ctr"/>
            <a:r>
              <a:rPr lang="en-US" sz="1600" dirty="0" err="1"/>
              <a:t>Waktu</a:t>
            </a:r>
            <a:r>
              <a:rPr lang="en-US" sz="1600" dirty="0"/>
              <a:t> </a:t>
            </a:r>
            <a:r>
              <a:rPr lang="en-US" sz="1600" dirty="0" err="1"/>
              <a:t>Berkomunikasi</a:t>
            </a:r>
            <a:endParaRPr lang="en-US" sz="1600" dirty="0"/>
          </a:p>
        </p:txBody>
      </p:sp>
      <p:sp>
        <p:nvSpPr>
          <p:cNvPr id="7" name="Up Arrow 6"/>
          <p:cNvSpPr/>
          <p:nvPr/>
        </p:nvSpPr>
        <p:spPr>
          <a:xfrm>
            <a:off x="3654287" y="5672683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24908" y="6043402"/>
            <a:ext cx="2621230" cy="338554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Apa</a:t>
            </a:r>
            <a:r>
              <a:rPr lang="en-US" sz="1600" dirty="0"/>
              <a:t> yang </a:t>
            </a:r>
            <a:r>
              <a:rPr lang="en-US" sz="1600" dirty="0" err="1"/>
              <a:t>dikomunikasikan</a:t>
            </a:r>
            <a:endParaRPr lang="en-US" sz="1600" dirty="0"/>
          </a:p>
        </p:txBody>
      </p:sp>
      <p:sp>
        <p:nvSpPr>
          <p:cNvPr id="10" name="Up Arrow 9"/>
          <p:cNvSpPr/>
          <p:nvPr/>
        </p:nvSpPr>
        <p:spPr>
          <a:xfrm flipV="1">
            <a:off x="6325746" y="1340768"/>
            <a:ext cx="298899" cy="3021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" y="1529780"/>
            <a:ext cx="9609720" cy="408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129074" y="6031635"/>
            <a:ext cx="3772186" cy="338554"/>
          </a:xfrm>
          <a:prstGeom prst="rect">
            <a:avLst/>
          </a:prstGeom>
          <a:ln w="28575">
            <a:solidFill>
              <a:srgbClr val="FFC000"/>
            </a:solidFill>
            <a:prstDash val="sysDash"/>
          </a:ln>
        </p:spPr>
        <p:txBody>
          <a:bodyPr wrap="none">
            <a:spAutoFit/>
          </a:bodyPr>
          <a:lstStyle/>
          <a:p>
            <a:pPr marL="228600" indent="-228600" algn="ctr"/>
            <a:r>
              <a:rPr lang="en-US" sz="1600" dirty="0" err="1"/>
              <a:t>Siapa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siapa</a:t>
            </a:r>
            <a:r>
              <a:rPr lang="en-US" sz="1600" dirty="0"/>
              <a:t> </a:t>
            </a:r>
            <a:r>
              <a:rPr lang="en-US" sz="1600" dirty="0" err="1"/>
              <a:t>berkomunikasi</a:t>
            </a:r>
            <a:endParaRPr lang="en-US" sz="1600" dirty="0"/>
          </a:p>
        </p:txBody>
      </p:sp>
      <p:sp>
        <p:nvSpPr>
          <p:cNvPr id="15" name="Up Arrow 14"/>
          <p:cNvSpPr/>
          <p:nvPr/>
        </p:nvSpPr>
        <p:spPr>
          <a:xfrm>
            <a:off x="8313337" y="5636162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>
            <a:off x="7444102" y="5637341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180363B-BBB1-42BF-BE4F-EB45A65A7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3611"/>
      </p:ext>
    </p:extLst>
  </p:cSld>
  <p:clrMapOvr>
    <a:masterClrMapping/>
  </p:clrMapOvr>
  <p:transition spd="slow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932341"/>
            <a:ext cx="9955586" cy="292565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6136"/>
            <a:ext cx="9959328" cy="394847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679912" y="4653739"/>
            <a:ext cx="6696064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5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7.5 DOCUMENTED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66995" y="5565304"/>
            <a:ext cx="4235711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INFORMATION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0" y="4052358"/>
            <a:ext cx="9906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-15552" y="6741368"/>
            <a:ext cx="9906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C1022AB-FC47-4B2E-B759-F456AC8BD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42300"/>
      </p:ext>
    </p:extLst>
  </p:cSld>
  <p:clrMapOvr>
    <a:masterClrMapping/>
  </p:clrMapOvr>
  <p:transition spd="slow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460084"/>
            <a:ext cx="9906000" cy="39791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2"/>
          </a:p>
        </p:txBody>
      </p:sp>
      <p:sp>
        <p:nvSpPr>
          <p:cNvPr id="70659" name="Text Box 14"/>
          <p:cNvSpPr txBox="1">
            <a:spLocks noChangeArrowheads="1"/>
          </p:cNvSpPr>
          <p:nvPr/>
        </p:nvSpPr>
        <p:spPr bwMode="auto">
          <a:xfrm>
            <a:off x="3220844" y="1218107"/>
            <a:ext cx="2830937" cy="59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25" b="1" dirty="0" err="1">
                <a:latin typeface="Trebuchet MS" pitchFamily="34" charset="0"/>
              </a:rPr>
              <a:t>Informasi</a:t>
            </a:r>
            <a:r>
              <a:rPr lang="en-US" sz="1625" b="1" dirty="0">
                <a:latin typeface="Trebuchet MS" pitchFamily="34" charset="0"/>
              </a:rPr>
              <a:t> yang </a:t>
            </a:r>
            <a:r>
              <a:rPr lang="en-US" sz="1625" b="1" dirty="0" err="1">
                <a:latin typeface="Trebuchet MS" pitchFamily="34" charset="0"/>
              </a:rPr>
              <a:t>didokumentasikan</a:t>
            </a:r>
            <a:endParaRPr lang="en-US" sz="1625" b="1" dirty="0">
              <a:latin typeface="Trebuchet MS" pitchFamily="34" charset="0"/>
            </a:endParaRPr>
          </a:p>
        </p:txBody>
      </p:sp>
      <p:sp>
        <p:nvSpPr>
          <p:cNvPr id="70660" name="Text Box 15"/>
          <p:cNvSpPr txBox="1">
            <a:spLocks noChangeArrowheads="1"/>
          </p:cNvSpPr>
          <p:nvPr/>
        </p:nvSpPr>
        <p:spPr bwMode="auto">
          <a:xfrm>
            <a:off x="3340448" y="2858410"/>
            <a:ext cx="2548731" cy="76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62" b="1" dirty="0" err="1"/>
              <a:t>Membuat</a:t>
            </a:r>
            <a:r>
              <a:rPr lang="en-US" sz="1462" b="1" dirty="0"/>
              <a:t> </a:t>
            </a:r>
            <a:r>
              <a:rPr lang="en-US" sz="1462" b="1" dirty="0" err="1"/>
              <a:t>dan</a:t>
            </a:r>
            <a:r>
              <a:rPr lang="en-US" sz="1462" b="1" dirty="0"/>
              <a:t> </a:t>
            </a:r>
            <a:r>
              <a:rPr lang="en-US" sz="1462" b="1" dirty="0" err="1"/>
              <a:t>memperbarui</a:t>
            </a:r>
            <a:endParaRPr lang="en-US" sz="1462" dirty="0"/>
          </a:p>
          <a:p>
            <a:pPr algn="ctr"/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(</a:t>
            </a:r>
            <a:r>
              <a:rPr lang="en-US" sz="1462" dirty="0">
                <a:solidFill>
                  <a:srgbClr val="0033CC"/>
                </a:solidFill>
                <a:latin typeface="Trebuchet MS" pitchFamily="34" charset="0"/>
              </a:rPr>
              <a:t>7.5.2</a:t>
            </a:r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)</a:t>
            </a:r>
            <a:endParaRPr lang="en-US" sz="1462" dirty="0">
              <a:solidFill>
                <a:srgbClr val="0033CC"/>
              </a:solidFill>
              <a:latin typeface="Trebuchet MS" pitchFamily="34" charset="0"/>
            </a:endParaRPr>
          </a:p>
        </p:txBody>
      </p:sp>
      <p:sp>
        <p:nvSpPr>
          <p:cNvPr id="70661" name="Text Box 16"/>
          <p:cNvSpPr txBox="1">
            <a:spLocks noChangeArrowheads="1"/>
          </p:cNvSpPr>
          <p:nvPr/>
        </p:nvSpPr>
        <p:spPr bwMode="auto">
          <a:xfrm>
            <a:off x="6537176" y="2209825"/>
            <a:ext cx="2285604" cy="76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62" b="1" dirty="0" err="1"/>
              <a:t>Pengendalian</a:t>
            </a:r>
            <a:r>
              <a:rPr lang="en-US" sz="1462" b="1" dirty="0"/>
              <a:t> </a:t>
            </a:r>
            <a:r>
              <a:rPr lang="en-US" sz="1462" b="1" dirty="0" err="1"/>
              <a:t>informasi</a:t>
            </a:r>
            <a:r>
              <a:rPr lang="en-US" sz="1462" b="1" dirty="0"/>
              <a:t> </a:t>
            </a:r>
            <a:r>
              <a:rPr lang="en-US" sz="1462" b="1" dirty="0" err="1"/>
              <a:t>terdokumentasi</a:t>
            </a:r>
            <a:endParaRPr lang="en-US" sz="1462" dirty="0"/>
          </a:p>
          <a:p>
            <a:pPr algn="ctr"/>
            <a:r>
              <a:rPr lang="id-ID" sz="1462" dirty="0">
                <a:solidFill>
                  <a:srgbClr val="0000FF"/>
                </a:solidFill>
                <a:latin typeface="Trebuchet MS" pitchFamily="34" charset="0"/>
              </a:rPr>
              <a:t>(</a:t>
            </a:r>
            <a:r>
              <a:rPr lang="en-US" sz="1462" dirty="0">
                <a:solidFill>
                  <a:srgbClr val="0000FF"/>
                </a:solidFill>
                <a:latin typeface="Trebuchet MS" pitchFamily="34" charset="0"/>
              </a:rPr>
              <a:t>7.5.3</a:t>
            </a:r>
            <a:r>
              <a:rPr lang="id-ID" sz="1462" dirty="0">
                <a:solidFill>
                  <a:srgbClr val="0000FF"/>
                </a:solidFill>
                <a:latin typeface="Trebuchet MS" pitchFamily="34" charset="0"/>
              </a:rPr>
              <a:t>)</a:t>
            </a:r>
            <a:endParaRPr lang="en-US" sz="1462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70662" name="Text Box 17"/>
          <p:cNvSpPr txBox="1">
            <a:spLocks noChangeArrowheads="1"/>
          </p:cNvSpPr>
          <p:nvPr/>
        </p:nvSpPr>
        <p:spPr bwMode="auto">
          <a:xfrm>
            <a:off x="3411991" y="3649709"/>
            <a:ext cx="2477188" cy="26776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70C0"/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2165" indent="-232165">
              <a:buFont typeface="Wingdings" panose="05000000000000000000" pitchFamily="2" charset="2"/>
              <a:buChar char="Ø"/>
            </a:pPr>
            <a:r>
              <a:rPr lang="en-US" sz="1400" dirty="0" err="1"/>
              <a:t>Identifikasi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deskripsi</a:t>
            </a:r>
            <a:r>
              <a:rPr lang="en-US" sz="1400" dirty="0"/>
              <a:t> (</a:t>
            </a:r>
            <a:r>
              <a:rPr lang="en-US" sz="1400" dirty="0" err="1"/>
              <a:t>misalnya</a:t>
            </a:r>
            <a:r>
              <a:rPr lang="en-US" sz="1400" dirty="0"/>
              <a:t> </a:t>
            </a:r>
            <a:r>
              <a:rPr lang="en-US" sz="1400" dirty="0" err="1"/>
              <a:t>judul</a:t>
            </a:r>
            <a:r>
              <a:rPr lang="en-US" sz="1400" dirty="0"/>
              <a:t>, </a:t>
            </a:r>
            <a:r>
              <a:rPr lang="en-US" sz="1400" dirty="0" err="1"/>
              <a:t>tanggal</a:t>
            </a:r>
            <a:r>
              <a:rPr lang="en-US" sz="1400" dirty="0"/>
              <a:t>, </a:t>
            </a:r>
            <a:r>
              <a:rPr lang="en-US" sz="1400" dirty="0" err="1"/>
              <a:t>penulis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nomor</a:t>
            </a:r>
            <a:r>
              <a:rPr lang="en-US" sz="1400" dirty="0"/>
              <a:t> </a:t>
            </a:r>
            <a:r>
              <a:rPr lang="en-US" sz="1400" dirty="0" err="1"/>
              <a:t>referensi</a:t>
            </a:r>
            <a:r>
              <a:rPr lang="en-US" sz="1400" dirty="0"/>
              <a:t> ) ;</a:t>
            </a:r>
          </a:p>
          <a:p>
            <a:pPr marL="232165" indent="-232165">
              <a:buFont typeface="Wingdings" panose="05000000000000000000" pitchFamily="2" charset="2"/>
              <a:buChar char="Ø"/>
            </a:pPr>
            <a:r>
              <a:rPr lang="en-US" sz="1400" dirty="0"/>
              <a:t>Format (</a:t>
            </a:r>
            <a:r>
              <a:rPr lang="en-US" sz="1400" dirty="0" err="1"/>
              <a:t>misalnya</a:t>
            </a:r>
            <a:r>
              <a:rPr lang="en-US" sz="1400" dirty="0"/>
              <a:t> </a:t>
            </a:r>
            <a:r>
              <a:rPr lang="en-US" sz="1400" dirty="0" err="1"/>
              <a:t>bahasa</a:t>
            </a:r>
            <a:r>
              <a:rPr lang="en-US" sz="1400" dirty="0"/>
              <a:t>, </a:t>
            </a:r>
            <a:r>
              <a:rPr lang="en-US" sz="1400" dirty="0" err="1"/>
              <a:t>versi</a:t>
            </a:r>
            <a:r>
              <a:rPr lang="en-US" sz="1400" dirty="0"/>
              <a:t> </a:t>
            </a:r>
            <a:r>
              <a:rPr lang="en-US" sz="1400" dirty="0" err="1"/>
              <a:t>perangkat</a:t>
            </a:r>
            <a:r>
              <a:rPr lang="en-US" sz="1400" dirty="0"/>
              <a:t> </a:t>
            </a:r>
            <a:r>
              <a:rPr lang="en-US" sz="1400" dirty="0" err="1"/>
              <a:t>lunak</a:t>
            </a:r>
            <a:r>
              <a:rPr lang="en-US" sz="1400" dirty="0"/>
              <a:t>, </a:t>
            </a:r>
            <a:r>
              <a:rPr lang="en-US" sz="1400" dirty="0" err="1"/>
              <a:t>grafis</a:t>
            </a:r>
            <a:r>
              <a:rPr lang="en-US" sz="1400" dirty="0"/>
              <a:t>) </a:t>
            </a:r>
            <a:r>
              <a:rPr lang="en-US" sz="1400" dirty="0" err="1"/>
              <a:t>dan</a:t>
            </a:r>
            <a:r>
              <a:rPr lang="en-US" sz="1400" dirty="0"/>
              <a:t> media (</a:t>
            </a:r>
            <a:r>
              <a:rPr lang="en-US" sz="1400" dirty="0" err="1"/>
              <a:t>misalnya</a:t>
            </a:r>
            <a:r>
              <a:rPr lang="en-US" sz="1400" dirty="0"/>
              <a:t> </a:t>
            </a:r>
            <a:r>
              <a:rPr lang="en-US" sz="1400" dirty="0" err="1"/>
              <a:t>kertas</a:t>
            </a:r>
            <a:r>
              <a:rPr lang="en-US" sz="1400" dirty="0"/>
              <a:t>, </a:t>
            </a:r>
            <a:r>
              <a:rPr lang="en-US" sz="1400" dirty="0" err="1"/>
              <a:t>elektronik</a:t>
            </a:r>
            <a:r>
              <a:rPr lang="en-US" sz="1400" dirty="0"/>
              <a:t>);</a:t>
            </a:r>
          </a:p>
          <a:p>
            <a:pPr marL="232165" indent="-232165">
              <a:buFont typeface="Wingdings" panose="05000000000000000000" pitchFamily="2" charset="2"/>
              <a:buChar char="Ø"/>
            </a:pPr>
            <a:r>
              <a:rPr lang="en-US" sz="1400" dirty="0" err="1"/>
              <a:t>Ditinjau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disetujui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kesesuaian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kecukupan</a:t>
            </a:r>
            <a:r>
              <a:rPr lang="en-US" sz="1400" dirty="0"/>
              <a:t> .</a:t>
            </a:r>
          </a:p>
        </p:txBody>
      </p:sp>
      <p:sp>
        <p:nvSpPr>
          <p:cNvPr id="70663" name="Text Box 18"/>
          <p:cNvSpPr txBox="1">
            <a:spLocks noChangeArrowheads="1"/>
          </p:cNvSpPr>
          <p:nvPr/>
        </p:nvSpPr>
        <p:spPr bwMode="auto">
          <a:xfrm>
            <a:off x="6201699" y="2961637"/>
            <a:ext cx="3277894" cy="29038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0070C0"/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12819" indent="-212819">
              <a:spcBef>
                <a:spcPct val="35000"/>
              </a:spcBef>
              <a:buFontTx/>
              <a:buChar char="•"/>
              <a:tabLst>
                <a:tab pos="731320" algn="l"/>
              </a:tabLst>
            </a:pPr>
            <a:r>
              <a:rPr lang="en-US" sz="1400" dirty="0" err="1">
                <a:latin typeface="Trebuchet MS" pitchFamily="34" charset="0"/>
              </a:rPr>
              <a:t>Disimpan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dengan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baik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sehingga</a:t>
            </a:r>
            <a:r>
              <a:rPr lang="en-US" sz="1400" dirty="0">
                <a:latin typeface="Trebuchet MS" pitchFamily="34" charset="0"/>
              </a:rPr>
              <a:t> :</a:t>
            </a:r>
          </a:p>
          <a:p>
            <a:pPr marL="441113" lvl="1">
              <a:spcBef>
                <a:spcPct val="35000"/>
              </a:spcBef>
              <a:buFont typeface="Wingdings" pitchFamily="2" charset="2"/>
              <a:buChar char="Ø"/>
              <a:tabLst>
                <a:tab pos="731320" algn="l"/>
              </a:tabLst>
            </a:pP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Tersedia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kapan</a:t>
            </a:r>
            <a:r>
              <a:rPr lang="en-US" sz="1400" dirty="0">
                <a:latin typeface="Trebuchet MS" pitchFamily="34" charset="0"/>
              </a:rPr>
              <a:t> pun </a:t>
            </a:r>
            <a:r>
              <a:rPr lang="en-US" sz="1400" dirty="0" err="1">
                <a:latin typeface="Trebuchet MS" pitchFamily="34" charset="0"/>
              </a:rPr>
              <a:t>diperlukan</a:t>
            </a:r>
            <a:endParaRPr lang="en-US" sz="1400" dirty="0">
              <a:latin typeface="Trebuchet MS" pitchFamily="34" charset="0"/>
            </a:endParaRPr>
          </a:p>
          <a:p>
            <a:pPr marL="441113" lvl="1">
              <a:spcBef>
                <a:spcPct val="35000"/>
              </a:spcBef>
              <a:buFont typeface="Wingdings" pitchFamily="2" charset="2"/>
              <a:buChar char="Ø"/>
              <a:tabLst>
                <a:tab pos="731320" algn="l"/>
              </a:tabLst>
            </a:pP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Terlindungi</a:t>
            </a:r>
            <a:endParaRPr lang="en-US" sz="1400" dirty="0">
              <a:latin typeface="Trebuchet MS" pitchFamily="34" charset="0"/>
            </a:endParaRPr>
          </a:p>
          <a:p>
            <a:pPr marL="212819" indent="-212819">
              <a:spcBef>
                <a:spcPct val="35000"/>
              </a:spcBef>
              <a:buFontTx/>
              <a:buChar char="•"/>
              <a:tabLst>
                <a:tab pos="731320" algn="l"/>
              </a:tabLst>
            </a:pPr>
            <a:r>
              <a:rPr lang="en-US" sz="1400" dirty="0" err="1">
                <a:latin typeface="Trebuchet MS" pitchFamily="34" charset="0"/>
              </a:rPr>
              <a:t>Dikendalikan</a:t>
            </a:r>
            <a:r>
              <a:rPr lang="en-US" sz="1400" dirty="0">
                <a:latin typeface="Trebuchet MS" pitchFamily="34" charset="0"/>
              </a:rPr>
              <a:t> </a:t>
            </a:r>
          </a:p>
          <a:p>
            <a:pPr marL="603629" lvl="1" indent="-232165">
              <a:buFont typeface="Wingdings" panose="05000000000000000000" pitchFamily="2" charset="2"/>
              <a:buChar char="Ø"/>
            </a:pPr>
            <a:r>
              <a:rPr lang="en-US" sz="1400" dirty="0" err="1"/>
              <a:t>Distribusi</a:t>
            </a:r>
            <a:r>
              <a:rPr lang="en-US" sz="1400" dirty="0"/>
              <a:t>, </a:t>
            </a:r>
            <a:r>
              <a:rPr lang="en-US" sz="1400" dirty="0" err="1"/>
              <a:t>akses</a:t>
            </a:r>
            <a:r>
              <a:rPr lang="en-US" sz="1400" dirty="0"/>
              <a:t>, </a:t>
            </a:r>
            <a:r>
              <a:rPr lang="en-US" sz="1400" dirty="0" err="1"/>
              <a:t>pengambilan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penggunaan</a:t>
            </a:r>
            <a:r>
              <a:rPr lang="en-US" sz="1400" dirty="0"/>
              <a:t> ;</a:t>
            </a:r>
          </a:p>
          <a:p>
            <a:pPr marL="603629" lvl="1" indent="-232165">
              <a:buFont typeface="Wingdings" panose="05000000000000000000" pitchFamily="2" charset="2"/>
              <a:buChar char="Ø"/>
            </a:pPr>
            <a:r>
              <a:rPr lang="en-US" sz="1400" dirty="0" err="1"/>
              <a:t>Penyimpanan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pemeliharaan</a:t>
            </a:r>
            <a:r>
              <a:rPr lang="en-US" sz="1400" dirty="0"/>
              <a:t>, </a:t>
            </a:r>
            <a:r>
              <a:rPr lang="en-US" sz="1400" dirty="0" err="1"/>
              <a:t>termasuk</a:t>
            </a:r>
            <a:r>
              <a:rPr lang="en-US" sz="1400" dirty="0"/>
              <a:t> </a:t>
            </a:r>
            <a:r>
              <a:rPr lang="en-US" sz="1400" dirty="0" err="1"/>
              <a:t>keterbacaan</a:t>
            </a:r>
            <a:r>
              <a:rPr lang="en-US" sz="1400" dirty="0"/>
              <a:t> ;</a:t>
            </a:r>
          </a:p>
          <a:p>
            <a:pPr marL="603629" lvl="1" indent="-232165">
              <a:buFont typeface="Wingdings" panose="05000000000000000000" pitchFamily="2" charset="2"/>
              <a:buChar char="Ø"/>
            </a:pPr>
            <a:r>
              <a:rPr lang="en-US" sz="1400" dirty="0" err="1"/>
              <a:t>Pengendalian</a:t>
            </a:r>
            <a:r>
              <a:rPr lang="en-US" sz="1400" dirty="0"/>
              <a:t> </a:t>
            </a:r>
            <a:r>
              <a:rPr lang="en-US" sz="1400" dirty="0" err="1"/>
              <a:t>perubahan</a:t>
            </a:r>
            <a:r>
              <a:rPr lang="en-US" sz="1400" dirty="0"/>
              <a:t> (</a:t>
            </a:r>
            <a:r>
              <a:rPr lang="en-US" sz="1400" dirty="0" err="1"/>
              <a:t>misalnya</a:t>
            </a:r>
            <a:r>
              <a:rPr lang="en-US" sz="1400" dirty="0"/>
              <a:t> </a:t>
            </a:r>
            <a:r>
              <a:rPr lang="en-US" sz="1400" dirty="0" err="1"/>
              <a:t>kontrol</a:t>
            </a:r>
            <a:r>
              <a:rPr lang="en-US" sz="1400" dirty="0"/>
              <a:t> </a:t>
            </a:r>
            <a:r>
              <a:rPr lang="en-US" sz="1400" dirty="0" err="1"/>
              <a:t>versi</a:t>
            </a:r>
            <a:r>
              <a:rPr lang="en-US" sz="1400" dirty="0"/>
              <a:t>);</a:t>
            </a:r>
          </a:p>
          <a:p>
            <a:pPr marL="603629" lvl="1" indent="-232165">
              <a:buFont typeface="Wingdings" panose="05000000000000000000" pitchFamily="2" charset="2"/>
              <a:buChar char="Ø"/>
            </a:pPr>
            <a:r>
              <a:rPr lang="en-US" sz="1400" dirty="0" err="1"/>
              <a:t>Retensi</a:t>
            </a:r>
            <a:r>
              <a:rPr lang="en-US" sz="1400" dirty="0"/>
              <a:t> &amp; </a:t>
            </a:r>
            <a:r>
              <a:rPr lang="en-US" sz="1400" dirty="0" err="1"/>
              <a:t>disposisi</a:t>
            </a:r>
            <a:r>
              <a:rPr lang="en-US" sz="1400" dirty="0"/>
              <a:t> </a:t>
            </a:r>
            <a:endParaRPr lang="en-US" sz="1400" dirty="0">
              <a:latin typeface="Trebuchet MS" pitchFamily="34" charset="0"/>
            </a:endParaRPr>
          </a:p>
        </p:txBody>
      </p:sp>
      <p:sp>
        <p:nvSpPr>
          <p:cNvPr id="35848" name="Line 20"/>
          <p:cNvSpPr>
            <a:spLocks noChangeShapeType="1"/>
          </p:cNvSpPr>
          <p:nvPr/>
        </p:nvSpPr>
        <p:spPr bwMode="auto">
          <a:xfrm>
            <a:off x="4616918" y="1841135"/>
            <a:ext cx="1" cy="998825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 sz="1462"/>
          </a:p>
        </p:txBody>
      </p:sp>
      <p:sp>
        <p:nvSpPr>
          <p:cNvPr id="35851" name="Line 20"/>
          <p:cNvSpPr>
            <a:spLocks noChangeShapeType="1"/>
          </p:cNvSpPr>
          <p:nvPr/>
        </p:nvSpPr>
        <p:spPr bwMode="auto">
          <a:xfrm>
            <a:off x="4616908" y="1841121"/>
            <a:ext cx="1811678" cy="481200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 sz="1462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496616" y="225984"/>
            <a:ext cx="6538219" cy="643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925" b="1" dirty="0"/>
              <a:t>7.5 Documented Information</a:t>
            </a:r>
            <a:endParaRPr lang="en-US" sz="2925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69801" y="1052736"/>
            <a:ext cx="70812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684012" y="2322324"/>
            <a:ext cx="2415457" cy="54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62" b="1" dirty="0" err="1"/>
              <a:t>Umum</a:t>
            </a:r>
            <a:endParaRPr lang="en-US" sz="1462" dirty="0"/>
          </a:p>
          <a:p>
            <a:pPr algn="ctr"/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(</a:t>
            </a:r>
            <a:r>
              <a:rPr lang="en-US" sz="1462" dirty="0">
                <a:solidFill>
                  <a:srgbClr val="0033CC"/>
                </a:solidFill>
                <a:latin typeface="Trebuchet MS" pitchFamily="34" charset="0"/>
              </a:rPr>
              <a:t>7.5.1</a:t>
            </a:r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)</a:t>
            </a:r>
            <a:endParaRPr lang="en-US" sz="1462" dirty="0">
              <a:solidFill>
                <a:srgbClr val="0033CC"/>
              </a:solidFill>
              <a:latin typeface="Trebuchet MS" pitchFamily="34" charset="0"/>
            </a:endParaRP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381010" y="2934602"/>
            <a:ext cx="2718461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12819" indent="-212819">
              <a:spcBef>
                <a:spcPct val="35000"/>
              </a:spcBef>
              <a:buFontTx/>
              <a:buChar char="•"/>
              <a:tabLst>
                <a:tab pos="731320" algn="l"/>
              </a:tabLst>
            </a:pPr>
            <a:r>
              <a:rPr lang="en-US" sz="1400" dirty="0" err="1">
                <a:latin typeface="Trebuchet MS" pitchFamily="34" charset="0"/>
              </a:rPr>
              <a:t>Luasnya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Informasi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terdokumentasi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disesuaikan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dengan</a:t>
            </a:r>
            <a:r>
              <a:rPr lang="en-US" sz="1400" dirty="0">
                <a:latin typeface="Trebuchet MS" pitchFamily="34" charset="0"/>
              </a:rPr>
              <a:t>:</a:t>
            </a:r>
          </a:p>
          <a:p>
            <a:pPr marL="603629" lvl="1" indent="-232165">
              <a:buFont typeface="Wingdings" panose="05000000000000000000" pitchFamily="2" charset="2"/>
              <a:buChar char="Ø"/>
            </a:pPr>
            <a:r>
              <a:rPr lang="en-US" sz="1400" dirty="0" err="1"/>
              <a:t>Ukuran</a:t>
            </a:r>
            <a:r>
              <a:rPr lang="en-US" sz="1400" dirty="0"/>
              <a:t> </a:t>
            </a:r>
            <a:r>
              <a:rPr lang="en-US" sz="1400" dirty="0" err="1"/>
              <a:t>organisasi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jenisnya</a:t>
            </a:r>
            <a:r>
              <a:rPr lang="en-US" sz="1400" dirty="0"/>
              <a:t> </a:t>
            </a:r>
            <a:r>
              <a:rPr lang="en-US" sz="1400" dirty="0" err="1"/>
              <a:t>kegiatan</a:t>
            </a:r>
            <a:r>
              <a:rPr lang="en-US" sz="1400" dirty="0"/>
              <a:t>, proses, </a:t>
            </a:r>
            <a:r>
              <a:rPr lang="en-US" sz="1400" dirty="0" err="1"/>
              <a:t>produk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jasa</a:t>
            </a:r>
            <a:r>
              <a:rPr lang="en-US" sz="1400" dirty="0"/>
              <a:t> ;</a:t>
            </a:r>
          </a:p>
          <a:p>
            <a:pPr marL="603629" lvl="1" indent="-232165">
              <a:buFont typeface="Wingdings" panose="05000000000000000000" pitchFamily="2" charset="2"/>
              <a:buChar char="Ø"/>
            </a:pPr>
            <a:r>
              <a:rPr lang="en-US" sz="1400" dirty="0" err="1"/>
              <a:t>Kompleksitas</a:t>
            </a:r>
            <a:r>
              <a:rPr lang="en-US" sz="1400" dirty="0"/>
              <a:t> proses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interaksi</a:t>
            </a:r>
            <a:r>
              <a:rPr lang="en-US" sz="1400" dirty="0"/>
              <a:t> </a:t>
            </a:r>
            <a:r>
              <a:rPr lang="en-US" sz="1400" dirty="0" err="1"/>
              <a:t>mereka</a:t>
            </a:r>
            <a:r>
              <a:rPr lang="en-US" sz="1400" dirty="0"/>
              <a:t> ;</a:t>
            </a:r>
          </a:p>
          <a:p>
            <a:pPr marL="603629" lvl="1" indent="-232165">
              <a:buFont typeface="Wingdings" panose="05000000000000000000" pitchFamily="2" charset="2"/>
              <a:buChar char="Ø"/>
            </a:pPr>
            <a:r>
              <a:rPr lang="en-US" sz="1400" dirty="0" err="1"/>
              <a:t>Kompetensi</a:t>
            </a:r>
            <a:r>
              <a:rPr lang="en-US" sz="1400" dirty="0"/>
              <a:t> orang.</a:t>
            </a: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 flipH="1">
            <a:off x="2806703" y="1838068"/>
            <a:ext cx="1810202" cy="598431"/>
          </a:xfrm>
          <a:prstGeom prst="line">
            <a:avLst/>
          </a:prstGeom>
          <a:noFill/>
          <a:ln w="60325">
            <a:solidFill>
              <a:srgbClr val="996633"/>
            </a:solidFill>
            <a:prstDash val="dash"/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 sz="1462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EA0AA37-7677-441D-842E-A990A2D2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34039"/>
      </p:ext>
    </p:extLst>
  </p:cSld>
  <p:clrMapOvr>
    <a:masterClrMapping/>
  </p:clrMapOvr>
  <p:transition spd="slow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837" y="6065196"/>
            <a:ext cx="9898163" cy="4062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59" name="Text Box 14"/>
          <p:cNvSpPr txBox="1">
            <a:spLocks noChangeArrowheads="1"/>
          </p:cNvSpPr>
          <p:nvPr/>
        </p:nvSpPr>
        <p:spPr bwMode="auto">
          <a:xfrm>
            <a:off x="4148955" y="2027237"/>
            <a:ext cx="2130822" cy="59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id-ID" sz="1625" b="1">
                <a:latin typeface="Trebuchet MS" pitchFamily="34" charset="0"/>
              </a:rPr>
              <a:t>KATEGORI </a:t>
            </a:r>
            <a:r>
              <a:rPr lang="en-US" sz="1625" b="1">
                <a:latin typeface="Trebuchet MS" pitchFamily="34" charset="0"/>
              </a:rPr>
              <a:t>DOKUMEN</a:t>
            </a:r>
          </a:p>
        </p:txBody>
      </p:sp>
      <p:sp>
        <p:nvSpPr>
          <p:cNvPr id="70660" name="Text Box 15"/>
          <p:cNvSpPr txBox="1">
            <a:spLocks noChangeArrowheads="1"/>
          </p:cNvSpPr>
          <p:nvPr/>
        </p:nvSpPr>
        <p:spPr bwMode="auto">
          <a:xfrm>
            <a:off x="1458551" y="2297292"/>
            <a:ext cx="2548731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0033CC"/>
                </a:solidFill>
                <a:latin typeface="Trebuchet MS" pitchFamily="34" charset="0"/>
              </a:rPr>
              <a:t>DOKUMEN PEDOMAN</a:t>
            </a:r>
          </a:p>
          <a:p>
            <a:pPr algn="ctr"/>
            <a:r>
              <a:rPr lang="en-US" dirty="0" err="1">
                <a:solidFill>
                  <a:srgbClr val="0033CC"/>
                </a:solidFill>
                <a:latin typeface="Trebuchet MS" pitchFamily="34" charset="0"/>
              </a:rPr>
              <a:t>Digunakan</a:t>
            </a:r>
            <a:r>
              <a:rPr lang="en-US" dirty="0">
                <a:solidFill>
                  <a:srgbClr val="0033CC"/>
                </a:solidFill>
                <a:latin typeface="Trebuchet MS" pitchFamily="34" charset="0"/>
              </a:rPr>
              <a:t> </a:t>
            </a:r>
            <a:r>
              <a:rPr lang="en-US" dirty="0" err="1">
                <a:solidFill>
                  <a:srgbClr val="0033CC"/>
                </a:solidFill>
                <a:latin typeface="Trebuchet MS" pitchFamily="34" charset="0"/>
              </a:rPr>
              <a:t>sebagai</a:t>
            </a:r>
            <a:r>
              <a:rPr lang="en-US" dirty="0">
                <a:solidFill>
                  <a:srgbClr val="0033CC"/>
                </a:solidFill>
                <a:latin typeface="Trebuchet MS" pitchFamily="34" charset="0"/>
              </a:rPr>
              <a:t> </a:t>
            </a:r>
            <a:r>
              <a:rPr lang="en-US" dirty="0" err="1">
                <a:solidFill>
                  <a:srgbClr val="0033CC"/>
                </a:solidFill>
                <a:latin typeface="Trebuchet MS" pitchFamily="34" charset="0"/>
              </a:rPr>
              <a:t>pedoman</a:t>
            </a:r>
            <a:r>
              <a:rPr lang="en-US" dirty="0">
                <a:solidFill>
                  <a:srgbClr val="0033CC"/>
                </a:solidFill>
                <a:latin typeface="Trebuchet MS" pitchFamily="34" charset="0"/>
              </a:rPr>
              <a:t> </a:t>
            </a:r>
            <a:r>
              <a:rPr lang="en-US" dirty="0" err="1">
                <a:solidFill>
                  <a:srgbClr val="0033CC"/>
                </a:solidFill>
                <a:latin typeface="Trebuchet MS" pitchFamily="34" charset="0"/>
              </a:rPr>
              <a:t>dalam</a:t>
            </a:r>
            <a:r>
              <a:rPr lang="en-US" dirty="0">
                <a:solidFill>
                  <a:srgbClr val="0033CC"/>
                </a:solidFill>
                <a:latin typeface="Trebuchet MS" pitchFamily="34" charset="0"/>
              </a:rPr>
              <a:t> </a:t>
            </a:r>
            <a:r>
              <a:rPr lang="en-US" dirty="0" err="1">
                <a:solidFill>
                  <a:srgbClr val="0033CC"/>
                </a:solidFill>
                <a:latin typeface="Trebuchet MS" pitchFamily="34" charset="0"/>
              </a:rPr>
              <a:t>bekerja</a:t>
            </a:r>
            <a:endParaRPr lang="en-US" dirty="0">
              <a:solidFill>
                <a:srgbClr val="0033CC"/>
              </a:solidFill>
              <a:latin typeface="Trebuchet MS" pitchFamily="34" charset="0"/>
            </a:endParaRPr>
          </a:p>
          <a:p>
            <a:pPr algn="ctr"/>
            <a:r>
              <a:rPr lang="id-ID" dirty="0">
                <a:solidFill>
                  <a:srgbClr val="0033CC"/>
                </a:solidFill>
                <a:latin typeface="Trebuchet MS" pitchFamily="34" charset="0"/>
              </a:rPr>
              <a:t>(</a:t>
            </a:r>
            <a:r>
              <a:rPr lang="en-US" dirty="0">
                <a:solidFill>
                  <a:srgbClr val="0033CC"/>
                </a:solidFill>
                <a:latin typeface="Trebuchet MS" pitchFamily="34" charset="0"/>
              </a:rPr>
              <a:t>7.5.2 &amp; 7.5.3.2</a:t>
            </a:r>
            <a:r>
              <a:rPr lang="id-ID" dirty="0">
                <a:solidFill>
                  <a:srgbClr val="0033CC"/>
                </a:solidFill>
                <a:latin typeface="Trebuchet MS" pitchFamily="34" charset="0"/>
              </a:rPr>
              <a:t>)</a:t>
            </a:r>
            <a:endParaRPr lang="en-US" dirty="0">
              <a:solidFill>
                <a:srgbClr val="0033CC"/>
              </a:solidFill>
              <a:latin typeface="Trebuchet MS" pitchFamily="34" charset="0"/>
            </a:endParaRPr>
          </a:p>
        </p:txBody>
      </p:sp>
      <p:sp>
        <p:nvSpPr>
          <p:cNvPr id="70661" name="Text Box 16"/>
          <p:cNvSpPr txBox="1">
            <a:spLocks noChangeArrowheads="1"/>
          </p:cNvSpPr>
          <p:nvPr/>
        </p:nvSpPr>
        <p:spPr bwMode="auto">
          <a:xfrm>
            <a:off x="6247978" y="2493172"/>
            <a:ext cx="228560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Trebuchet MS" pitchFamily="34" charset="0"/>
              </a:rPr>
              <a:t>RECORD</a:t>
            </a:r>
          </a:p>
          <a:p>
            <a:pPr algn="ctr"/>
            <a:r>
              <a:rPr lang="en-US" dirty="0" err="1">
                <a:solidFill>
                  <a:srgbClr val="0000FF"/>
                </a:solidFill>
                <a:latin typeface="Trebuchet MS" pitchFamily="34" charset="0"/>
              </a:rPr>
              <a:t>Bukti</a:t>
            </a:r>
            <a:r>
              <a:rPr lang="en-US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Trebuchet MS" pitchFamily="34" charset="0"/>
              </a:rPr>
              <a:t>hasil</a:t>
            </a:r>
            <a:r>
              <a:rPr lang="en-US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Trebuchet MS" pitchFamily="34" charset="0"/>
              </a:rPr>
              <a:t>pekerjaan</a:t>
            </a:r>
            <a:endParaRPr lang="en-US" dirty="0">
              <a:solidFill>
                <a:srgbClr val="0000FF"/>
              </a:solidFill>
              <a:latin typeface="Trebuchet MS" pitchFamily="34" charset="0"/>
            </a:endParaRPr>
          </a:p>
          <a:p>
            <a:pPr algn="ctr"/>
            <a:r>
              <a:rPr lang="id-ID" dirty="0">
                <a:solidFill>
                  <a:srgbClr val="0000FF"/>
                </a:solidFill>
                <a:latin typeface="Trebuchet MS" pitchFamily="34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Trebuchet MS" pitchFamily="34" charset="0"/>
              </a:rPr>
              <a:t>7.5.3.1</a:t>
            </a:r>
            <a:r>
              <a:rPr lang="id-ID" dirty="0">
                <a:solidFill>
                  <a:srgbClr val="0000FF"/>
                </a:solidFill>
                <a:latin typeface="Trebuchet MS" pitchFamily="34" charset="0"/>
              </a:rPr>
              <a:t>)</a:t>
            </a:r>
            <a:endParaRPr lang="en-US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70662" name="Text Box 17"/>
          <p:cNvSpPr txBox="1">
            <a:spLocks noChangeArrowheads="1"/>
          </p:cNvSpPr>
          <p:nvPr/>
        </p:nvSpPr>
        <p:spPr bwMode="auto">
          <a:xfrm>
            <a:off x="1354311" y="4081345"/>
            <a:ext cx="3683794" cy="1677126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12825" indent="-212825">
              <a:spcBef>
                <a:spcPct val="35000"/>
              </a:spcBef>
              <a:buFontTx/>
              <a:buChar char="•"/>
              <a:tabLst>
                <a:tab pos="660400" algn="l"/>
              </a:tabLst>
            </a:pPr>
            <a:r>
              <a:rPr lang="en-US" sz="1138" dirty="0">
                <a:latin typeface="Trebuchet MS" pitchFamily="34" charset="0"/>
              </a:rPr>
              <a:t>Ada </a:t>
            </a:r>
            <a:r>
              <a:rPr lang="en-US" sz="1138" dirty="0" err="1">
                <a:latin typeface="Trebuchet MS" pitchFamily="34" charset="0"/>
              </a:rPr>
              <a:t>pengesahan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sebelum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diterbitkan</a:t>
            </a:r>
            <a:r>
              <a:rPr lang="en-US" sz="1138" dirty="0">
                <a:latin typeface="Trebuchet MS" pitchFamily="34" charset="0"/>
              </a:rPr>
              <a:t> (</a:t>
            </a:r>
            <a:r>
              <a:rPr lang="en-US" sz="1138" dirty="0" err="1">
                <a:latin typeface="Trebuchet MS" pitchFamily="34" charset="0"/>
              </a:rPr>
              <a:t>tidak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semua</a:t>
            </a:r>
            <a:r>
              <a:rPr lang="en-US" sz="1138" dirty="0">
                <a:latin typeface="Trebuchet MS" pitchFamily="34" charset="0"/>
              </a:rPr>
              <a:t> orang </a:t>
            </a:r>
            <a:r>
              <a:rPr lang="en-US" sz="1138" dirty="0" err="1">
                <a:latin typeface="Trebuchet MS" pitchFamily="34" charset="0"/>
              </a:rPr>
              <a:t>bisa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mengeluarkan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pedoman</a:t>
            </a:r>
            <a:r>
              <a:rPr lang="en-US" sz="1138" dirty="0">
                <a:latin typeface="Trebuchet MS" pitchFamily="34" charset="0"/>
              </a:rPr>
              <a:t>)</a:t>
            </a:r>
          </a:p>
          <a:p>
            <a:pPr marL="212825" indent="-212825">
              <a:spcBef>
                <a:spcPct val="35000"/>
              </a:spcBef>
              <a:buFontTx/>
              <a:buChar char="•"/>
              <a:tabLst>
                <a:tab pos="660400" algn="l"/>
              </a:tabLst>
            </a:pPr>
            <a:r>
              <a:rPr lang="en-US" sz="1138" dirty="0" err="1">
                <a:latin typeface="Trebuchet MS" pitchFamily="34" charset="0"/>
              </a:rPr>
              <a:t>Semua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karyawan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harus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berpedoman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pada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dokumen</a:t>
            </a:r>
            <a:r>
              <a:rPr lang="en-US" sz="1138" dirty="0">
                <a:latin typeface="Trebuchet MS" pitchFamily="34" charset="0"/>
              </a:rPr>
              <a:t> yang </a:t>
            </a:r>
            <a:r>
              <a:rPr lang="en-US" sz="1138" dirty="0" err="1">
                <a:latin typeface="Trebuchet MS" pitchFamily="34" charset="0"/>
              </a:rPr>
              <a:t>terbaru</a:t>
            </a:r>
            <a:endParaRPr lang="en-US" sz="1138" dirty="0">
              <a:latin typeface="Trebuchet MS" pitchFamily="34" charset="0"/>
            </a:endParaRPr>
          </a:p>
          <a:p>
            <a:pPr marL="212825" indent="-212825">
              <a:spcBef>
                <a:spcPct val="35000"/>
              </a:spcBef>
              <a:buFontTx/>
              <a:buChar char="•"/>
              <a:tabLst>
                <a:tab pos="660400" algn="l"/>
              </a:tabLst>
            </a:pPr>
            <a:r>
              <a:rPr lang="en-US" sz="1138" dirty="0" err="1">
                <a:latin typeface="Trebuchet MS" pitchFamily="34" charset="0"/>
              </a:rPr>
              <a:t>Distribusi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dokumen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dikontrol</a:t>
            </a:r>
            <a:r>
              <a:rPr lang="en-US" sz="1138" dirty="0">
                <a:latin typeface="Trebuchet MS" pitchFamily="34" charset="0"/>
              </a:rPr>
              <a:t>, </a:t>
            </a:r>
            <a:r>
              <a:rPr lang="en-US" sz="1138" dirty="0" err="1">
                <a:latin typeface="Trebuchet MS" pitchFamily="34" charset="0"/>
              </a:rPr>
              <a:t>sehingga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bila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terjadi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revisi</a:t>
            </a:r>
            <a:r>
              <a:rPr lang="en-US" sz="1138" dirty="0">
                <a:latin typeface="Trebuchet MS" pitchFamily="34" charset="0"/>
              </a:rPr>
              <a:t>, </a:t>
            </a:r>
            <a:r>
              <a:rPr lang="en-US" sz="1138" dirty="0" err="1">
                <a:latin typeface="Trebuchet MS" pitchFamily="34" charset="0"/>
              </a:rPr>
              <a:t>dokumen</a:t>
            </a:r>
            <a:r>
              <a:rPr lang="en-US" sz="1138" dirty="0">
                <a:latin typeface="Trebuchet MS" pitchFamily="34" charset="0"/>
              </a:rPr>
              <a:t> lama </a:t>
            </a:r>
            <a:r>
              <a:rPr lang="en-US" sz="1138" dirty="0" err="1">
                <a:latin typeface="Trebuchet MS" pitchFamily="34" charset="0"/>
              </a:rPr>
              <a:t>dapat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ditarik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dan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diganti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dengan</a:t>
            </a:r>
            <a:r>
              <a:rPr lang="en-US" sz="1138" dirty="0">
                <a:latin typeface="Trebuchet MS" pitchFamily="34" charset="0"/>
              </a:rPr>
              <a:t> yang </a:t>
            </a:r>
            <a:r>
              <a:rPr lang="en-US" sz="1138" dirty="0" err="1">
                <a:latin typeface="Trebuchet MS" pitchFamily="34" charset="0"/>
              </a:rPr>
              <a:t>baru</a:t>
            </a:r>
            <a:r>
              <a:rPr lang="en-US" sz="1138" dirty="0">
                <a:latin typeface="Trebuchet MS" pitchFamily="34" charset="0"/>
              </a:rPr>
              <a:t> </a:t>
            </a:r>
          </a:p>
          <a:p>
            <a:pPr marL="212825" indent="-212825">
              <a:spcBef>
                <a:spcPct val="35000"/>
              </a:spcBef>
              <a:tabLst>
                <a:tab pos="660400" algn="l"/>
              </a:tabLst>
            </a:pPr>
            <a:r>
              <a:rPr lang="en-US" sz="1138" dirty="0">
                <a:latin typeface="Trebuchet MS" pitchFamily="34" charset="0"/>
              </a:rPr>
              <a:t>	</a:t>
            </a:r>
            <a:r>
              <a:rPr lang="en-US" sz="1138" dirty="0" err="1">
                <a:latin typeface="Trebuchet MS" pitchFamily="34" charset="0"/>
              </a:rPr>
              <a:t>Contoh</a:t>
            </a:r>
            <a:r>
              <a:rPr lang="en-US" sz="1138" dirty="0">
                <a:latin typeface="Trebuchet MS" pitchFamily="34" charset="0"/>
              </a:rPr>
              <a:t> : </a:t>
            </a:r>
            <a:r>
              <a:rPr lang="en-US" sz="1138" dirty="0" err="1">
                <a:latin typeface="Trebuchet MS" pitchFamily="34" charset="0"/>
              </a:rPr>
              <a:t>Kebijakan</a:t>
            </a:r>
            <a:r>
              <a:rPr lang="en-US" sz="1138" dirty="0">
                <a:latin typeface="Trebuchet MS" pitchFamily="34" charset="0"/>
              </a:rPr>
              <a:t> Perusahaan, </a:t>
            </a:r>
            <a:r>
              <a:rPr lang="en-US" sz="1138" dirty="0" err="1">
                <a:latin typeface="Trebuchet MS" pitchFamily="34" charset="0"/>
              </a:rPr>
              <a:t>Prosedur</a:t>
            </a:r>
            <a:r>
              <a:rPr lang="en-US" sz="1138" dirty="0">
                <a:latin typeface="Trebuchet MS" pitchFamily="34" charset="0"/>
              </a:rPr>
              <a:t>, IK, </a:t>
            </a:r>
            <a:r>
              <a:rPr lang="en-US" sz="1138" dirty="0" err="1">
                <a:latin typeface="Trebuchet MS" pitchFamily="34" charset="0"/>
              </a:rPr>
              <a:t>dll</a:t>
            </a:r>
            <a:endParaRPr lang="en-US" sz="1138" dirty="0">
              <a:latin typeface="Trebuchet MS" pitchFamily="34" charset="0"/>
            </a:endParaRPr>
          </a:p>
        </p:txBody>
      </p:sp>
      <p:sp>
        <p:nvSpPr>
          <p:cNvPr id="70663" name="Text Box 18"/>
          <p:cNvSpPr txBox="1">
            <a:spLocks noChangeArrowheads="1"/>
          </p:cNvSpPr>
          <p:nvPr/>
        </p:nvSpPr>
        <p:spPr bwMode="auto">
          <a:xfrm>
            <a:off x="5812011" y="4089084"/>
            <a:ext cx="2869903" cy="1388201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12825" indent="-212825">
              <a:spcBef>
                <a:spcPct val="35000"/>
              </a:spcBef>
              <a:buFontTx/>
              <a:buChar char="•"/>
              <a:tabLst>
                <a:tab pos="731342" algn="l"/>
              </a:tabLst>
            </a:pPr>
            <a:r>
              <a:rPr lang="en-US" sz="1138">
                <a:latin typeface="Trebuchet MS" pitchFamily="34" charset="0"/>
              </a:rPr>
              <a:t>Disimpan dengan baik sehingga :</a:t>
            </a:r>
          </a:p>
          <a:p>
            <a:pPr marL="441127" lvl="1">
              <a:spcBef>
                <a:spcPct val="35000"/>
              </a:spcBef>
              <a:buFont typeface="Wingdings" pitchFamily="2" charset="2"/>
              <a:buChar char="Ø"/>
              <a:tabLst>
                <a:tab pos="731342" algn="l"/>
              </a:tabLst>
            </a:pPr>
            <a:r>
              <a:rPr lang="en-US" sz="1138">
                <a:latin typeface="Trebuchet MS" pitchFamily="34" charset="0"/>
              </a:rPr>
              <a:t> Record mudah dicari</a:t>
            </a:r>
          </a:p>
          <a:p>
            <a:pPr marL="441127" lvl="1">
              <a:spcBef>
                <a:spcPct val="35000"/>
              </a:spcBef>
              <a:buFont typeface="Wingdings" pitchFamily="2" charset="2"/>
              <a:buChar char="Ø"/>
              <a:tabLst>
                <a:tab pos="731342" algn="l"/>
              </a:tabLst>
            </a:pPr>
            <a:r>
              <a:rPr lang="en-US" sz="1138">
                <a:latin typeface="Trebuchet MS" pitchFamily="34" charset="0"/>
              </a:rPr>
              <a:t> Record tidak rusak</a:t>
            </a:r>
          </a:p>
          <a:p>
            <a:pPr marL="212825" indent="-212825">
              <a:spcBef>
                <a:spcPct val="35000"/>
              </a:spcBef>
              <a:buFontTx/>
              <a:buChar char="•"/>
              <a:tabLst>
                <a:tab pos="731342" algn="l"/>
              </a:tabLst>
            </a:pPr>
            <a:r>
              <a:rPr lang="en-US" sz="1138">
                <a:latin typeface="Trebuchet MS" pitchFamily="34" charset="0"/>
              </a:rPr>
              <a:t>Disimpan sesuai standard lama penyimpanan</a:t>
            </a:r>
          </a:p>
          <a:p>
            <a:pPr marL="212825" indent="-212825">
              <a:spcBef>
                <a:spcPct val="35000"/>
              </a:spcBef>
              <a:tabLst>
                <a:tab pos="731342" algn="l"/>
              </a:tabLst>
            </a:pPr>
            <a:r>
              <a:rPr lang="en-US" sz="1138">
                <a:latin typeface="Trebuchet MS" pitchFamily="34" charset="0"/>
              </a:rPr>
              <a:t>Contoh :	PO, </a:t>
            </a:r>
            <a:r>
              <a:rPr lang="id-ID" sz="1138">
                <a:latin typeface="Trebuchet MS" pitchFamily="34" charset="0"/>
              </a:rPr>
              <a:t>Form Cuti, dll</a:t>
            </a:r>
            <a:endParaRPr lang="en-US" sz="1138">
              <a:latin typeface="Trebuchet MS" pitchFamily="34" charset="0"/>
            </a:endParaRPr>
          </a:p>
        </p:txBody>
      </p:sp>
      <p:sp>
        <p:nvSpPr>
          <p:cNvPr id="35848" name="Line 20"/>
          <p:cNvSpPr>
            <a:spLocks noChangeShapeType="1"/>
          </p:cNvSpPr>
          <p:nvPr/>
        </p:nvSpPr>
        <p:spPr bwMode="auto">
          <a:xfrm flipH="1">
            <a:off x="3980459" y="2687036"/>
            <a:ext cx="1218903" cy="406301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/>
          </a:p>
        </p:txBody>
      </p:sp>
      <p:sp>
        <p:nvSpPr>
          <p:cNvPr id="70667" name="Line 22"/>
          <p:cNvSpPr>
            <a:spLocks noChangeShapeType="1"/>
          </p:cNvSpPr>
          <p:nvPr/>
        </p:nvSpPr>
        <p:spPr bwMode="auto">
          <a:xfrm flipH="1">
            <a:off x="2747342" y="3706001"/>
            <a:ext cx="0" cy="296664"/>
          </a:xfrm>
          <a:prstGeom prst="line">
            <a:avLst/>
          </a:prstGeom>
          <a:noFill/>
          <a:ln w="38100">
            <a:solidFill>
              <a:srgbClr val="996633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0668" name="Line 23"/>
          <p:cNvSpPr>
            <a:spLocks noChangeShapeType="1"/>
          </p:cNvSpPr>
          <p:nvPr/>
        </p:nvSpPr>
        <p:spPr bwMode="auto">
          <a:xfrm flipH="1">
            <a:off x="7390780" y="3667306"/>
            <a:ext cx="0" cy="296664"/>
          </a:xfrm>
          <a:prstGeom prst="line">
            <a:avLst/>
          </a:prstGeom>
          <a:noFill/>
          <a:ln w="38100">
            <a:solidFill>
              <a:srgbClr val="996633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5851" name="Line 20"/>
          <p:cNvSpPr>
            <a:spLocks noChangeShapeType="1"/>
          </p:cNvSpPr>
          <p:nvPr/>
        </p:nvSpPr>
        <p:spPr bwMode="auto">
          <a:xfrm>
            <a:off x="5199363" y="2687036"/>
            <a:ext cx="1218902" cy="406301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5425439" y="923468"/>
            <a:ext cx="4129053" cy="643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2925" dirty="0" err="1">
                <a:latin typeface="+mj-lt"/>
                <a:ea typeface="+mj-ea"/>
                <a:cs typeface="+mj-cs"/>
              </a:rPr>
              <a:t>Pengendalian</a:t>
            </a:r>
            <a:r>
              <a:rPr lang="en-US" sz="2925" dirty="0">
                <a:latin typeface="+mj-lt"/>
                <a:ea typeface="+mj-ea"/>
                <a:cs typeface="+mj-cs"/>
              </a:rPr>
              <a:t> </a:t>
            </a:r>
            <a:r>
              <a:rPr lang="en-US" sz="2925" dirty="0" err="1">
                <a:latin typeface="+mj-lt"/>
                <a:ea typeface="+mj-ea"/>
                <a:cs typeface="+mj-cs"/>
              </a:rPr>
              <a:t>Dokumen</a:t>
            </a:r>
            <a:r>
              <a:rPr lang="en-US" sz="2925" dirty="0">
                <a:latin typeface="+mj-lt"/>
                <a:ea typeface="+mj-ea"/>
                <a:cs typeface="+mj-cs"/>
              </a:rPr>
              <a:t> &amp; </a:t>
            </a:r>
          </a:p>
          <a:p>
            <a:pPr>
              <a:defRPr/>
            </a:pPr>
            <a:r>
              <a:rPr lang="id-ID" sz="2925" dirty="0">
                <a:latin typeface="+mj-lt"/>
                <a:ea typeface="+mj-ea"/>
                <a:cs typeface="+mj-cs"/>
              </a:rPr>
              <a:t>Pengendalian </a:t>
            </a:r>
            <a:r>
              <a:rPr lang="en-US" sz="2925" dirty="0" err="1">
                <a:latin typeface="+mj-lt"/>
                <a:ea typeface="+mj-ea"/>
                <a:cs typeface="+mj-cs"/>
              </a:rPr>
              <a:t>Rekaman</a:t>
            </a:r>
            <a:endParaRPr lang="en-US" sz="2925" dirty="0">
              <a:latin typeface="+mj-lt"/>
              <a:ea typeface="+mj-ea"/>
              <a:cs typeface="+mj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425440" y="1916832"/>
            <a:ext cx="4480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56080"/>
            <a:ext cx="3721027" cy="210394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3605A5C-5545-4C33-851E-6A30AFAF6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21027"/>
      </p:ext>
    </p:extLst>
  </p:cSld>
  <p:clrMapOvr>
    <a:masterClrMapping/>
  </p:clrMapOvr>
  <p:transition spd="slow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56570" y="838200"/>
            <a:ext cx="6871366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marR="0" lvl="0" indent="-274638" defTabSz="914400" eaLnBrk="1" fontAlgn="auto" latinLnBrk="0" hangingPunct="1">
              <a:spcBef>
                <a:spcPts val="480"/>
              </a:spcBef>
              <a:spcAft>
                <a:spcPts val="0"/>
              </a:spcAft>
              <a:buClr>
                <a:srgbClr val="D34817"/>
              </a:buClr>
              <a:buSzPct val="85000"/>
              <a:buFont typeface="Wingdings 2"/>
              <a:buChar char="·"/>
              <a:tabLst>
                <a:tab pos="399416" algn="l"/>
              </a:tabLst>
              <a:defRPr/>
            </a:pP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Do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k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um</a:t>
            </a:r>
            <a:r>
              <a:rPr lang="id-ID" sz="2000" kern="0" dirty="0">
                <a:solidFill>
                  <a:prstClr val="black"/>
                </a:solidFill>
                <a:latin typeface="+mn-lt"/>
                <a:cs typeface="Perpetua"/>
              </a:rPr>
              <a:t>e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dirty="0">
                <a:solidFill>
                  <a:prstClr val="black"/>
                </a:solidFill>
                <a:latin typeface="+mn-lt"/>
                <a:cs typeface="Perpetua"/>
              </a:rPr>
              <a:t>/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ekaman</a:t>
            </a:r>
            <a:r>
              <a:rPr lang="id-ID" sz="2000" kern="0" spc="1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h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20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us di</a:t>
            </a:r>
            <a:r>
              <a:rPr lang="id-ID" sz="2000" kern="0" spc="-25" dirty="0">
                <a:solidFill>
                  <a:prstClr val="black"/>
                </a:solidFill>
                <a:latin typeface="+mn-lt"/>
                <a:cs typeface="Perpetua"/>
              </a:rPr>
              <a:t>k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endalik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1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untuk</a:t>
            </a:r>
            <a:r>
              <a:rPr lang="id-ID" sz="2000" kern="0" spc="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m</a:t>
            </a:r>
            <a:r>
              <a:rPr lang="id-ID" sz="2000" kern="0" dirty="0">
                <a:solidFill>
                  <a:prstClr val="black"/>
                </a:solidFill>
                <a:latin typeface="+mn-lt"/>
                <a:cs typeface="Perpetua"/>
              </a:rPr>
              <a:t>e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masti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k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an</a:t>
            </a:r>
            <a:endParaRPr lang="id-ID" sz="2000" kern="0" dirty="0">
              <a:solidFill>
                <a:prstClr val="black"/>
              </a:solidFill>
              <a:latin typeface="+mn-lt"/>
              <a:cs typeface="Perpetua"/>
            </a:endParaRPr>
          </a:p>
          <a:p>
            <a:pPr marL="809625" marR="0" lvl="1" indent="-273050" defTabSz="914400" eaLnBrk="1" fontAlgn="auto" latinLnBrk="0" hangingPunct="1">
              <a:spcBef>
                <a:spcPts val="60"/>
              </a:spcBef>
              <a:spcAft>
                <a:spcPts val="0"/>
              </a:spcAft>
              <a:buClrTx/>
              <a:buSzTx/>
              <a:buFont typeface="Perpetua"/>
              <a:buChar char="-"/>
              <a:tabLst>
                <a:tab pos="809625" algn="l"/>
              </a:tabLst>
              <a:defRPr/>
            </a:pPr>
            <a:r>
              <a:rPr lang="id-ID" sz="2000" kern="0" spc="-25" dirty="0">
                <a:solidFill>
                  <a:prstClr val="black"/>
                </a:solidFill>
                <a:latin typeface="+mn-lt"/>
                <a:cs typeface="Perpetua"/>
              </a:rPr>
              <a:t>k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ete</a:t>
            </a:r>
            <a:r>
              <a:rPr lang="id-ID" sz="2000" kern="0" spc="25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sediaan</a:t>
            </a:r>
            <a:r>
              <a:rPr lang="id-ID" sz="2000" kern="0" spc="-35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y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1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dan </a:t>
            </a:r>
            <a:r>
              <a:rPr lang="id-ID" sz="2000" kern="0" spc="-25" dirty="0">
                <a:solidFill>
                  <a:prstClr val="black"/>
                </a:solidFill>
                <a:latin typeface="+mn-lt"/>
                <a:cs typeface="Perpetua"/>
              </a:rPr>
              <a:t>k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es</a:t>
            </a:r>
            <a:r>
              <a:rPr lang="id-ID" sz="2000" kern="0" dirty="0">
                <a:solidFill>
                  <a:prstClr val="black"/>
                </a:solidFill>
                <a:latin typeface="+mn-lt"/>
                <a:cs typeface="Perpetua"/>
              </a:rPr>
              <a:t>e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suai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n pen</a:t>
            </a:r>
            <a:r>
              <a:rPr lang="id-ID" sz="2000" kern="0" dirty="0">
                <a:solidFill>
                  <a:prstClr val="black"/>
                </a:solidFill>
                <a:latin typeface="+mn-lt"/>
                <a:cs typeface="Perpetua"/>
              </a:rPr>
              <a:t>g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gunaa</a:t>
            </a:r>
            <a:r>
              <a:rPr lang="id-ID" sz="2000" kern="0" spc="-35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y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1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25" dirty="0">
                <a:solidFill>
                  <a:prstClr val="black"/>
                </a:solidFill>
                <a:latin typeface="+mn-lt"/>
                <a:cs typeface="Perpetua"/>
              </a:rPr>
              <a:t>k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etika</a:t>
            </a:r>
            <a:r>
              <a:rPr lang="id-ID" sz="2000" kern="0" spc="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dipe</a:t>
            </a:r>
            <a:r>
              <a:rPr lang="id-ID" sz="2000" kern="0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luk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endParaRPr lang="id-ID" sz="2000" kern="0" dirty="0">
              <a:solidFill>
                <a:prstClr val="black"/>
              </a:solidFill>
              <a:latin typeface="+mn-lt"/>
              <a:cs typeface="Perpetua"/>
            </a:endParaRPr>
          </a:p>
          <a:p>
            <a:pPr marL="809625" marR="0" lvl="1" indent="-273050" defTabSz="914400" eaLnBrk="1" fontAlgn="auto" latinLnBrk="0" hangingPunct="1">
              <a:spcBef>
                <a:spcPts val="60"/>
              </a:spcBef>
              <a:spcAft>
                <a:spcPts val="0"/>
              </a:spcAft>
              <a:buClrTx/>
              <a:buSzTx/>
              <a:buFont typeface="Perpetua"/>
              <a:buChar char="-"/>
              <a:tabLst>
                <a:tab pos="809625" algn="l"/>
              </a:tabLst>
              <a:defRPr/>
            </a:pP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ad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30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y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1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p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oteksi da</a:t>
            </a:r>
            <a:r>
              <a:rPr lang="id-ID" sz="2000" kern="0" spc="20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i </a:t>
            </a:r>
            <a:r>
              <a:rPr lang="id-ID" sz="2000" kern="0" spc="-25" dirty="0">
                <a:solidFill>
                  <a:prstClr val="black"/>
                </a:solidFill>
                <a:latin typeface="+mn-lt"/>
                <a:cs typeface="Perpetua"/>
              </a:rPr>
              <a:t>k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ehilanga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,</a:t>
            </a:r>
            <a:r>
              <a:rPr lang="id-ID" sz="2000" kern="0" spc="-2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pe</a:t>
            </a:r>
            <a:r>
              <a:rPr lang="id-ID" sz="2000" kern="0" spc="-30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y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al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hguna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1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dan </a:t>
            </a:r>
            <a:r>
              <a:rPr lang="id-ID" sz="2000" kern="0" spc="-25" dirty="0">
                <a:solidFill>
                  <a:prstClr val="black"/>
                </a:solidFill>
                <a:latin typeface="+mn-lt"/>
                <a:cs typeface="Perpetua"/>
              </a:rPr>
              <a:t>k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e</a:t>
            </a:r>
            <a:r>
              <a:rPr lang="id-ID" sz="2000" kern="0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h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asi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.</a:t>
            </a:r>
            <a:endParaRPr lang="id-ID" sz="2000" kern="0" dirty="0">
              <a:solidFill>
                <a:prstClr val="black"/>
              </a:solidFill>
              <a:latin typeface="+mn-lt"/>
              <a:cs typeface="Perpetua"/>
            </a:endParaRPr>
          </a:p>
          <a:p>
            <a:pPr marL="536575" marR="0" lvl="0" indent="-274638" defTabSz="91440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ct val="85000"/>
              <a:buFont typeface="Wingdings 2"/>
              <a:buChar char="·"/>
              <a:tabLst>
                <a:tab pos="399416" algn="l"/>
              </a:tabLst>
              <a:defRPr/>
            </a:pPr>
            <a:endParaRPr lang="id-ID" sz="2000" kern="0" spc="-35" dirty="0">
              <a:solidFill>
                <a:prstClr val="black"/>
              </a:solidFill>
              <a:latin typeface="+mn-lt"/>
              <a:cs typeface="Perpetua"/>
            </a:endParaRPr>
          </a:p>
          <a:p>
            <a:pPr marL="536575" marR="0" lvl="0" indent="-274638" defTabSz="91440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ct val="85000"/>
              <a:buFont typeface="Wingdings 2"/>
              <a:buChar char="·"/>
              <a:tabLst>
                <a:tab pos="399416" algn="l"/>
              </a:tabLst>
              <a:defRPr/>
            </a:pPr>
            <a:r>
              <a:rPr lang="id-ID" sz="2000" kern="0" spc="-35" dirty="0">
                <a:solidFill>
                  <a:prstClr val="black"/>
                </a:solidFill>
                <a:latin typeface="+mn-lt"/>
                <a:cs typeface="Perpetua"/>
              </a:rPr>
              <a:t>P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en</a:t>
            </a:r>
            <a:r>
              <a:rPr lang="id-ID" sz="2000" kern="0" dirty="0">
                <a:solidFill>
                  <a:prstClr val="black"/>
                </a:solidFill>
                <a:latin typeface="+mn-lt"/>
                <a:cs typeface="Perpetua"/>
              </a:rPr>
              <a:t>g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endalian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dokumen</a:t>
            </a:r>
            <a:r>
              <a:rPr lang="id-ID" sz="2000" kern="0" spc="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/</a:t>
            </a:r>
            <a:r>
              <a:rPr lang="id-ID" sz="2000" kern="0" spc="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ekaman 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y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ang h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20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us dila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k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uk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1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oleh or</a:t>
            </a:r>
            <a:r>
              <a:rPr lang="id-ID" sz="2000" kern="0" dirty="0">
                <a:solidFill>
                  <a:prstClr val="black"/>
                </a:solidFill>
                <a:latin typeface="+mn-lt"/>
                <a:cs typeface="Perpetua"/>
              </a:rPr>
              <a:t>g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anis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si</a:t>
            </a:r>
            <a:r>
              <a:rPr lang="id-ID" sz="2000" kern="0" spc="1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m</a:t>
            </a:r>
            <a:r>
              <a:rPr lang="id-ID" sz="2000" kern="0" dirty="0">
                <a:solidFill>
                  <a:prstClr val="black"/>
                </a:solidFill>
                <a:latin typeface="+mn-lt"/>
                <a:cs typeface="Perpetua"/>
              </a:rPr>
              <a:t>e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liputi</a:t>
            </a:r>
            <a:endParaRPr lang="id-ID" sz="2000" kern="0" dirty="0">
              <a:solidFill>
                <a:prstClr val="black"/>
              </a:solidFill>
              <a:latin typeface="+mn-lt"/>
              <a:cs typeface="Perpetua"/>
            </a:endParaRPr>
          </a:p>
          <a:p>
            <a:pPr marL="809625" marR="0" lvl="1" indent="-273050" defTabSz="914400" eaLnBrk="1" fontAlgn="auto" latinLnBrk="0" hangingPunct="1">
              <a:spcBef>
                <a:spcPts val="60"/>
              </a:spcBef>
              <a:spcAft>
                <a:spcPts val="0"/>
              </a:spcAft>
              <a:buClrTx/>
              <a:buSzTx/>
              <a:buFont typeface="Perpetua"/>
              <a:buChar char="-"/>
              <a:tabLst>
                <a:tab pos="809625" algn="l"/>
              </a:tabLst>
              <a:defRPr/>
            </a:pP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dist</a:t>
            </a:r>
            <a:r>
              <a:rPr lang="id-ID" sz="2000" kern="0" spc="20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i</a:t>
            </a:r>
            <a:r>
              <a:rPr lang="id-ID" sz="2000" kern="0" spc="-20" dirty="0">
                <a:solidFill>
                  <a:prstClr val="black"/>
                </a:solidFill>
                <a:latin typeface="+mn-lt"/>
                <a:cs typeface="Perpetua"/>
              </a:rPr>
              <a:t>b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us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i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,</a:t>
            </a:r>
            <a:r>
              <a:rPr lang="id-ID" sz="2000" kern="0" spc="-2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k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ses,</a:t>
            </a:r>
            <a:r>
              <a:rPr lang="id-ID" sz="2000" kern="0" spc="-2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pena</a:t>
            </a:r>
            <a:r>
              <a:rPr lang="id-ID" sz="2000" kern="0" spc="20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ik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n dan pen</a:t>
            </a:r>
            <a:r>
              <a:rPr lang="id-ID" sz="2000" kern="0" dirty="0">
                <a:solidFill>
                  <a:prstClr val="black"/>
                </a:solidFill>
                <a:latin typeface="+mn-lt"/>
                <a:cs typeface="Perpetua"/>
              </a:rPr>
              <a:t>g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gunaan</a:t>
            </a:r>
            <a:endParaRPr lang="id-ID" sz="2000" kern="0" dirty="0">
              <a:solidFill>
                <a:prstClr val="black"/>
              </a:solidFill>
              <a:latin typeface="+mn-lt"/>
              <a:cs typeface="Perpetua"/>
            </a:endParaRPr>
          </a:p>
          <a:p>
            <a:pPr marL="809625" marR="0" lvl="1" indent="-273050" defTabSz="914400" eaLnBrk="1" fontAlgn="auto" latinLnBrk="0" hangingPunct="1">
              <a:spcBef>
                <a:spcPts val="60"/>
              </a:spcBef>
              <a:spcAft>
                <a:spcPts val="0"/>
              </a:spcAft>
              <a:buClrTx/>
              <a:buSzTx/>
              <a:buFont typeface="Perpetua"/>
              <a:buChar char="-"/>
              <a:tabLst>
                <a:tab pos="809625" algn="l"/>
              </a:tabLst>
              <a:defRPr/>
            </a:pP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pe</a:t>
            </a:r>
            <a:r>
              <a:rPr lang="id-ID" sz="2000" kern="0" spc="-30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yimpan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,</a:t>
            </a:r>
            <a:r>
              <a:rPr lang="id-ID" sz="2000" kern="0" spc="-4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pe</a:t>
            </a:r>
            <a:r>
              <a:rPr lang="id-ID" sz="2000" kern="0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lindungan,</a:t>
            </a:r>
            <a:r>
              <a:rPr lang="id-ID" sz="2000" kern="0" spc="-4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dan le</a:t>
            </a:r>
            <a:r>
              <a:rPr lang="id-ID" sz="2000" kern="0" spc="25" dirty="0">
                <a:solidFill>
                  <a:prstClr val="black"/>
                </a:solidFill>
                <a:latin typeface="+mn-lt"/>
                <a:cs typeface="Perpetua"/>
              </a:rPr>
              <a:t>g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ibilit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s</a:t>
            </a:r>
            <a:r>
              <a:rPr lang="id-ID" sz="2000" kern="0" spc="1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dokumen</a:t>
            </a:r>
            <a:r>
              <a:rPr lang="id-ID" sz="2000" kern="0" spc="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/ 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ekaman</a:t>
            </a:r>
            <a:endParaRPr lang="id-ID" sz="2000" kern="0" dirty="0">
              <a:solidFill>
                <a:prstClr val="black"/>
              </a:solidFill>
              <a:latin typeface="+mn-lt"/>
              <a:cs typeface="Perpetua"/>
            </a:endParaRPr>
          </a:p>
          <a:p>
            <a:pPr marL="809625" marR="0" lvl="1" indent="-273050" defTabSz="914400" eaLnBrk="1" fontAlgn="auto" latinLnBrk="0" hangingPunct="1">
              <a:spcBef>
                <a:spcPts val="60"/>
              </a:spcBef>
              <a:spcAft>
                <a:spcPts val="0"/>
              </a:spcAft>
              <a:buClrTx/>
              <a:buSzTx/>
              <a:buFont typeface="Perpetua"/>
              <a:buChar char="-"/>
              <a:tabLst>
                <a:tab pos="809625" algn="l"/>
              </a:tabLst>
              <a:defRPr/>
            </a:pP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pen</a:t>
            </a:r>
            <a:r>
              <a:rPr lang="id-ID" sz="2000" kern="0" dirty="0">
                <a:solidFill>
                  <a:prstClr val="black"/>
                </a:solidFill>
                <a:latin typeface="+mn-lt"/>
                <a:cs typeface="Perpetua"/>
              </a:rPr>
              <a:t>g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endalian pe</a:t>
            </a:r>
            <a:r>
              <a:rPr lang="id-ID" sz="2000" kern="0" spc="25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uba</a:t>
            </a:r>
            <a:r>
              <a:rPr lang="id-ID" sz="2000" kern="0" spc="-20" dirty="0">
                <a:solidFill>
                  <a:prstClr val="black"/>
                </a:solidFill>
                <a:latin typeface="+mn-lt"/>
                <a:cs typeface="Perpetua"/>
              </a:rPr>
              <a:t>h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an</a:t>
            </a:r>
            <a:r>
              <a:rPr lang="id-ID" sz="2000" kern="0" spc="1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re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visi</a:t>
            </a:r>
            <a:endParaRPr lang="id-ID" sz="2000" kern="0" dirty="0">
              <a:solidFill>
                <a:prstClr val="black"/>
              </a:solidFill>
              <a:latin typeface="+mn-lt"/>
              <a:cs typeface="Perpetua"/>
            </a:endParaRPr>
          </a:p>
          <a:p>
            <a:pPr marL="809625" marR="0" lvl="1" indent="-273050" defTabSz="914400" eaLnBrk="1" fontAlgn="auto" latinLnBrk="0" hangingPunct="1">
              <a:spcBef>
                <a:spcPts val="60"/>
              </a:spcBef>
              <a:spcAft>
                <a:spcPts val="0"/>
              </a:spcAft>
              <a:buClrTx/>
              <a:buSzTx/>
              <a:buFont typeface="Perpetua"/>
              <a:buChar char="-"/>
              <a:tabLst>
                <a:tab pos="809625" algn="l"/>
              </a:tabLst>
              <a:defRPr/>
            </a:pP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pe</a:t>
            </a:r>
            <a:r>
              <a:rPr lang="id-ID" sz="2000" kern="0" spc="-30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yimpan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n dan pemusn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h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n.</a:t>
            </a:r>
            <a:endParaRPr lang="id-ID" sz="2000" kern="0" dirty="0">
              <a:solidFill>
                <a:prstClr val="black"/>
              </a:solidFill>
              <a:latin typeface="+mn-lt"/>
              <a:cs typeface="Perpetua"/>
            </a:endParaRPr>
          </a:p>
          <a:p>
            <a:pPr marL="536575" marR="0" lvl="1" indent="-274638" defTabSz="914400" eaLnBrk="1" fontAlgn="auto" latinLnBrk="0" hangingPunct="1">
              <a:spcBef>
                <a:spcPts val="1"/>
              </a:spcBef>
              <a:spcAft>
                <a:spcPts val="0"/>
              </a:spcAft>
              <a:buClrTx/>
              <a:buSzTx/>
              <a:buFont typeface="Perpetua"/>
              <a:buChar char="-"/>
              <a:tabLst/>
              <a:defRPr/>
            </a:pPr>
            <a:endParaRPr lang="id-ID" sz="1200" kern="0" dirty="0">
              <a:solidFill>
                <a:prstClr val="black"/>
              </a:solidFill>
              <a:latin typeface="+mn-lt"/>
            </a:endParaRPr>
          </a:p>
          <a:p>
            <a:pPr marL="536575" marR="12700" lvl="0" indent="-274638" defTabSz="91440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ct val="85000"/>
              <a:buFont typeface="Wingdings 2"/>
              <a:buChar char="·"/>
              <a:tabLst>
                <a:tab pos="399416" algn="l"/>
              </a:tabLst>
              <a:defRPr/>
            </a:pP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Do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k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um</a:t>
            </a:r>
            <a:r>
              <a:rPr lang="id-ID" sz="2000" kern="0" dirty="0">
                <a:solidFill>
                  <a:prstClr val="black"/>
                </a:solidFill>
                <a:latin typeface="+mn-lt"/>
                <a:cs typeface="Perpetua"/>
              </a:rPr>
              <a:t>e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1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/ 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ekaman ekste</a:t>
            </a:r>
            <a:r>
              <a:rPr lang="id-ID" sz="2000" kern="0" spc="20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nalunt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u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k</a:t>
            </a:r>
            <a:r>
              <a:rPr lang="id-ID" sz="2000" kern="0" spc="2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25" dirty="0">
                <a:solidFill>
                  <a:prstClr val="black"/>
                </a:solidFill>
                <a:latin typeface="+mn-lt"/>
                <a:cs typeface="Perpetua"/>
              </a:rPr>
              <a:t>k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ep</a:t>
            </a:r>
            <a:r>
              <a:rPr lang="id-ID" sz="2000" kern="0" dirty="0">
                <a:solidFill>
                  <a:prstClr val="black"/>
                </a:solidFill>
                <a:latin typeface="+mn-lt"/>
                <a:cs typeface="Perpetua"/>
              </a:rPr>
              <a:t>e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dirty="0">
                <a:solidFill>
                  <a:prstClr val="black"/>
                </a:solidFill>
                <a:latin typeface="+mn-lt"/>
                <a:cs typeface="Perpetua"/>
              </a:rPr>
              <a:t>l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uan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perencan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an</a:t>
            </a:r>
            <a:r>
              <a:rPr lang="id-ID" sz="2000" kern="0" spc="1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dan ope</a:t>
            </a:r>
            <a:r>
              <a:rPr lang="id-ID" sz="2000" kern="0" spc="25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sional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QMS</a:t>
            </a:r>
            <a:r>
              <a:rPr lang="id-ID" sz="2000" kern="0" spc="1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h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20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us diidentifikasi</a:t>
            </a:r>
            <a:r>
              <a:rPr lang="id-ID" sz="2000" kern="0" spc="2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dan di</a:t>
            </a:r>
            <a:r>
              <a:rPr lang="id-ID" sz="2000" kern="0" spc="-25" dirty="0">
                <a:solidFill>
                  <a:prstClr val="black"/>
                </a:solidFill>
                <a:latin typeface="+mn-lt"/>
                <a:cs typeface="Perpetua"/>
              </a:rPr>
              <a:t>k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endalik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n.</a:t>
            </a:r>
            <a:r>
              <a:rPr lang="id-ID" sz="2000" kern="0" spc="-20" dirty="0">
                <a:solidFill>
                  <a:prstClr val="black"/>
                </a:solidFill>
                <a:latin typeface="+mn-lt"/>
                <a:cs typeface="Perpetua"/>
              </a:rPr>
              <a:t>D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okumen</a:t>
            </a:r>
            <a:r>
              <a:rPr lang="id-ID" sz="2000" kern="0" spc="4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da</a:t>
            </a:r>
            <a:r>
              <a:rPr lang="id-ID" sz="2000" kern="0" spc="20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i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luar</a:t>
            </a:r>
            <a:r>
              <a:rPr lang="id-ID" sz="2000" kern="0" spc="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dap</a:t>
            </a:r>
            <a:r>
              <a:rPr lang="id-ID" sz="2000" kern="0" spc="-2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t</a:t>
            </a:r>
            <a:r>
              <a:rPr lang="id-ID" sz="2000" kern="0" spc="1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be</a:t>
            </a:r>
            <a:r>
              <a:rPr lang="id-ID" sz="2000" kern="0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as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l da</a:t>
            </a:r>
            <a:r>
              <a:rPr lang="id-ID" sz="2000" kern="0" spc="20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i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pelang</a:t>
            </a:r>
            <a:r>
              <a:rPr lang="id-ID" sz="2000" kern="0" spc="5" dirty="0">
                <a:solidFill>
                  <a:prstClr val="black"/>
                </a:solidFill>
                <a:latin typeface="+mn-lt"/>
                <a:cs typeface="Perpetua"/>
              </a:rPr>
              <a:t>g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an </a:t>
            </a:r>
            <a:r>
              <a:rPr lang="id-ID" sz="2000" kern="0" spc="-2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t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u</a:t>
            </a:r>
            <a:r>
              <a:rPr lang="id-ID" sz="2000" kern="0" spc="1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be</a:t>
            </a:r>
            <a:r>
              <a:rPr lang="id-ID" sz="2000" kern="0" spc="25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upa st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ndard inte</a:t>
            </a:r>
            <a:r>
              <a:rPr lang="id-ID" sz="2000" kern="0" spc="25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nasion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l.</a:t>
            </a:r>
            <a:endParaRPr lang="id-ID" sz="2000" kern="0" dirty="0">
              <a:solidFill>
                <a:prstClr val="black"/>
              </a:solidFill>
              <a:latin typeface="+mn-lt"/>
              <a:cs typeface="Perpetua"/>
            </a:endParaRPr>
          </a:p>
          <a:p>
            <a:pPr marL="325031" algn="just">
              <a:lnSpc>
                <a:spcPct val="115000"/>
              </a:lnSpc>
            </a:pPr>
            <a:endParaRPr lang="en-US" sz="20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813089" y="421429"/>
            <a:ext cx="24595" cy="597758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96562" y="0"/>
            <a:ext cx="2384854" cy="6858000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oon 7"/>
          <p:cNvSpPr/>
          <p:nvPr/>
        </p:nvSpPr>
        <p:spPr>
          <a:xfrm flipH="1">
            <a:off x="-35627" y="233173"/>
            <a:ext cx="415918" cy="502028"/>
          </a:xfrm>
          <a:prstGeom prst="moon">
            <a:avLst>
              <a:gd name="adj" fmla="val 52752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oon 8"/>
          <p:cNvSpPr/>
          <p:nvPr/>
        </p:nvSpPr>
        <p:spPr>
          <a:xfrm flipH="1">
            <a:off x="215036" y="297503"/>
            <a:ext cx="273158" cy="369767"/>
          </a:xfrm>
          <a:prstGeom prst="moon">
            <a:avLst>
              <a:gd name="adj" fmla="val 19786"/>
            </a:avLst>
          </a:prstGeom>
          <a:solidFill>
            <a:srgbClr val="E34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69333" y="3770850"/>
            <a:ext cx="2557531" cy="2646016"/>
            <a:chOff x="169333" y="3770850"/>
            <a:chExt cx="2557531" cy="2646016"/>
          </a:xfrm>
        </p:grpSpPr>
        <p:sp>
          <p:nvSpPr>
            <p:cNvPr id="11" name="Rectangle 10"/>
            <p:cNvSpPr/>
            <p:nvPr/>
          </p:nvSpPr>
          <p:spPr>
            <a:xfrm>
              <a:off x="1648276" y="3770850"/>
              <a:ext cx="508648" cy="2117599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 flipH="1" flipV="1">
              <a:off x="1636701" y="5886486"/>
              <a:ext cx="54291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32273" y="5479318"/>
              <a:ext cx="472776" cy="932750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168500" y="5886486"/>
              <a:ext cx="55836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Triangle 14"/>
            <p:cNvSpPr/>
            <p:nvPr/>
          </p:nvSpPr>
          <p:spPr>
            <a:xfrm flipH="1">
              <a:off x="2250448" y="4953042"/>
              <a:ext cx="449144" cy="528142"/>
            </a:xfrm>
            <a:prstGeom prst="rtTriangle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Triangle 15"/>
            <p:cNvSpPr/>
            <p:nvPr/>
          </p:nvSpPr>
          <p:spPr>
            <a:xfrm rot="5400000">
              <a:off x="2220452" y="4994721"/>
              <a:ext cx="472590" cy="496604"/>
            </a:xfrm>
            <a:prstGeom prst="rtTriangle">
              <a:avLst/>
            </a:prstGeom>
            <a:pattFill prst="narHorz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6064" y="4992214"/>
              <a:ext cx="1926207" cy="488969"/>
            </a:xfrm>
            <a:prstGeom prst="rect">
              <a:avLst/>
            </a:prstGeom>
            <a:pattFill prst="narHorz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69333" y="5018464"/>
              <a:ext cx="2248444" cy="387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2000" l="16000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87943" y="1652534"/>
            <a:ext cx="4162995" cy="4162995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416496" y="607542"/>
            <a:ext cx="2021694" cy="44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000" b="1" dirty="0"/>
              <a:t>7.5 Documented</a:t>
            </a:r>
          </a:p>
          <a:p>
            <a:pPr algn="ctr"/>
            <a:r>
              <a:rPr lang="en-US" sz="2000" b="1" dirty="0"/>
              <a:t>Information</a:t>
            </a:r>
            <a:endParaRPr lang="en-US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939278D-D343-4202-A5E2-3245D16D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26220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40509"/>
            <a:ext cx="9906000" cy="524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116632"/>
            <a:ext cx="60462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ym typeface="Wingdings" pitchFamily="2" charset="2"/>
              </a:rPr>
              <a:t>Perubahan</a:t>
            </a:r>
            <a:r>
              <a:rPr lang="en-US" sz="2800" b="1" dirty="0" smtClean="0">
                <a:sym typeface="Wingdings" pitchFamily="2" charset="2"/>
              </a:rPr>
              <a:t> </a:t>
            </a:r>
            <a:r>
              <a:rPr lang="en-US" sz="2800" b="1" dirty="0">
                <a:sym typeface="Wingdings" pitchFamily="2" charset="2"/>
              </a:rPr>
              <a:t>Sistem </a:t>
            </a:r>
            <a:r>
              <a:rPr lang="en-US" sz="2800" b="1" dirty="0" err="1">
                <a:sym typeface="Wingdings" pitchFamily="2" charset="2"/>
              </a:rPr>
              <a:t>dan</a:t>
            </a:r>
            <a:r>
              <a:rPr lang="en-US" sz="2800" b="1" dirty="0">
                <a:sym typeface="Wingdings" pitchFamily="2" charset="2"/>
              </a:rPr>
              <a:t> </a:t>
            </a:r>
            <a:r>
              <a:rPr lang="en-US" sz="2800" b="1" dirty="0" err="1">
                <a:sym typeface="Wingdings" pitchFamily="2" charset="2"/>
              </a:rPr>
              <a:t>Kebiasaan</a:t>
            </a:r>
            <a:r>
              <a:rPr lang="en-US" sz="2800" b="1" dirty="0"/>
              <a:t>  </a:t>
            </a:r>
          </a:p>
        </p:txBody>
      </p:sp>
      <p:sp>
        <p:nvSpPr>
          <p:cNvPr id="54279" name="TextBox 12"/>
          <p:cNvSpPr txBox="1">
            <a:spLocks noChangeArrowheads="1"/>
          </p:cNvSpPr>
          <p:nvPr/>
        </p:nvSpPr>
        <p:spPr bwMode="auto">
          <a:xfrm>
            <a:off x="56456" y="2636912"/>
            <a:ext cx="3146933" cy="859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62" u="sng" dirty="0" err="1"/>
              <a:t>Perubahan</a:t>
            </a:r>
            <a:r>
              <a:rPr lang="en-US" sz="1662" u="sng" dirty="0"/>
              <a:t> </a:t>
            </a:r>
            <a:r>
              <a:rPr lang="en-US" sz="1662" u="sng" dirty="0" err="1"/>
              <a:t>Pola</a:t>
            </a:r>
            <a:r>
              <a:rPr lang="en-US" sz="1662" u="sng" dirty="0"/>
              <a:t> </a:t>
            </a:r>
            <a:r>
              <a:rPr lang="en-US" sz="1662" u="sng" dirty="0" err="1"/>
              <a:t>Pikir</a:t>
            </a:r>
            <a:r>
              <a:rPr lang="en-US" sz="1662" u="sng" dirty="0"/>
              <a:t> </a:t>
            </a:r>
            <a:r>
              <a:rPr lang="en-US" sz="1662" dirty="0"/>
              <a:t> </a:t>
            </a:r>
          </a:p>
          <a:p>
            <a:pPr algn="ctr"/>
            <a:r>
              <a:rPr lang="en-US" sz="1662" dirty="0" err="1"/>
              <a:t>Mengikuti</a:t>
            </a:r>
            <a:r>
              <a:rPr lang="en-US" sz="1662" dirty="0"/>
              <a:t> </a:t>
            </a:r>
            <a:r>
              <a:rPr lang="en-US" sz="1662" dirty="0" err="1"/>
              <a:t>perubahan</a:t>
            </a:r>
            <a:r>
              <a:rPr lang="en-US" sz="1662" dirty="0"/>
              <a:t> </a:t>
            </a:r>
            <a:r>
              <a:rPr lang="en-US" sz="1662" dirty="0" err="1"/>
              <a:t>budaya</a:t>
            </a:r>
            <a:r>
              <a:rPr lang="en-US" sz="1662" dirty="0"/>
              <a:t>, </a:t>
            </a:r>
            <a:r>
              <a:rPr lang="en-US" sz="1662" dirty="0" err="1"/>
              <a:t>iklim</a:t>
            </a:r>
            <a:r>
              <a:rPr lang="en-US" sz="1662" dirty="0"/>
              <a:t> </a:t>
            </a:r>
            <a:r>
              <a:rPr lang="en-US" sz="1662" dirty="0" err="1"/>
              <a:t>bisnis</a:t>
            </a:r>
            <a:r>
              <a:rPr lang="en-US" sz="1662" dirty="0"/>
              <a:t>, </a:t>
            </a:r>
            <a:r>
              <a:rPr lang="en-US" sz="1662" dirty="0" err="1"/>
              <a:t>teknologi</a:t>
            </a:r>
            <a:r>
              <a:rPr lang="en-US" sz="1662" dirty="0"/>
              <a:t> </a:t>
            </a:r>
          </a:p>
        </p:txBody>
      </p:sp>
      <p:sp>
        <p:nvSpPr>
          <p:cNvPr id="54280" name="TextBox 13"/>
          <p:cNvSpPr txBox="1">
            <a:spLocks noChangeArrowheads="1"/>
          </p:cNvSpPr>
          <p:nvPr/>
        </p:nvSpPr>
        <p:spPr bwMode="auto">
          <a:xfrm>
            <a:off x="3778813" y="1268760"/>
            <a:ext cx="2435282" cy="60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62" dirty="0" err="1"/>
              <a:t>Perubahan</a:t>
            </a:r>
            <a:r>
              <a:rPr lang="en-US" sz="1662" dirty="0"/>
              <a:t> </a:t>
            </a:r>
            <a:r>
              <a:rPr lang="en-US" sz="1662" dirty="0" err="1"/>
              <a:t>Organisasi</a:t>
            </a:r>
            <a:r>
              <a:rPr lang="en-US" sz="1662" dirty="0"/>
              <a:t>  </a:t>
            </a:r>
          </a:p>
          <a:p>
            <a:pPr algn="ctr"/>
            <a:r>
              <a:rPr lang="en-US" sz="1662" dirty="0"/>
              <a:t>“</a:t>
            </a:r>
            <a:r>
              <a:rPr lang="en-US" sz="1662" dirty="0" err="1"/>
              <a:t>Menciptakan</a:t>
            </a:r>
            <a:r>
              <a:rPr lang="en-US" sz="1662" dirty="0"/>
              <a:t> </a:t>
            </a:r>
            <a:r>
              <a:rPr lang="en-US" sz="1662" dirty="0" err="1"/>
              <a:t>Budaya</a:t>
            </a:r>
            <a:r>
              <a:rPr lang="en-US" sz="1662" dirty="0"/>
              <a:t>” </a:t>
            </a:r>
          </a:p>
        </p:txBody>
      </p:sp>
      <p:sp>
        <p:nvSpPr>
          <p:cNvPr id="54281" name="TextBox 14"/>
          <p:cNvSpPr txBox="1">
            <a:spLocks noChangeArrowheads="1"/>
          </p:cNvSpPr>
          <p:nvPr/>
        </p:nvSpPr>
        <p:spPr bwMode="auto">
          <a:xfrm>
            <a:off x="6367605" y="2564904"/>
            <a:ext cx="3174266" cy="859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62" u="sng" dirty="0" err="1"/>
              <a:t>Perubahan</a:t>
            </a:r>
            <a:r>
              <a:rPr lang="en-US" sz="1662" u="sng" dirty="0"/>
              <a:t> Sistem </a:t>
            </a:r>
            <a:r>
              <a:rPr lang="en-US" sz="1662" u="sng" dirty="0" err="1"/>
              <a:t>Manajemen</a:t>
            </a:r>
            <a:r>
              <a:rPr lang="en-US" sz="1662" u="sng" dirty="0"/>
              <a:t> </a:t>
            </a:r>
          </a:p>
          <a:p>
            <a:pPr algn="ctr"/>
            <a:r>
              <a:rPr lang="en-US" sz="1662" dirty="0"/>
              <a:t>Sistem </a:t>
            </a:r>
            <a:r>
              <a:rPr lang="en-US" sz="1662" dirty="0" err="1"/>
              <a:t>Manajemen</a:t>
            </a:r>
            <a:r>
              <a:rPr lang="en-US" sz="1662" dirty="0"/>
              <a:t> </a:t>
            </a:r>
          </a:p>
          <a:p>
            <a:pPr algn="ctr"/>
            <a:r>
              <a:rPr lang="en-US" sz="1662" dirty="0" err="1"/>
              <a:t>Berbasis</a:t>
            </a:r>
            <a:r>
              <a:rPr lang="en-US" sz="1662" dirty="0"/>
              <a:t> </a:t>
            </a:r>
            <a:r>
              <a:rPr lang="en-US" sz="1662" dirty="0" err="1"/>
              <a:t>Pencegahan</a:t>
            </a:r>
            <a:r>
              <a:rPr lang="en-US" sz="1662" dirty="0"/>
              <a:t>  </a:t>
            </a:r>
          </a:p>
        </p:txBody>
      </p:sp>
      <p:sp>
        <p:nvSpPr>
          <p:cNvPr id="54282" name="TextBox 15"/>
          <p:cNvSpPr txBox="1">
            <a:spLocks noChangeArrowheads="1"/>
          </p:cNvSpPr>
          <p:nvPr/>
        </p:nvSpPr>
        <p:spPr bwMode="auto">
          <a:xfrm>
            <a:off x="6632652" y="4236734"/>
            <a:ext cx="45427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662" dirty="0"/>
          </a:p>
        </p:txBody>
      </p:sp>
      <p:sp>
        <p:nvSpPr>
          <p:cNvPr id="54283" name="TextBox 16"/>
          <p:cNvSpPr txBox="1">
            <a:spLocks noChangeArrowheads="1"/>
          </p:cNvSpPr>
          <p:nvPr/>
        </p:nvSpPr>
        <p:spPr bwMode="auto">
          <a:xfrm>
            <a:off x="2725500" y="3634472"/>
            <a:ext cx="4531756" cy="188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62" u="sng" dirty="0" err="1"/>
              <a:t>Perubahan</a:t>
            </a:r>
            <a:r>
              <a:rPr lang="en-US" sz="1662" u="sng" dirty="0"/>
              <a:t> </a:t>
            </a:r>
            <a:endParaRPr lang="en-US" sz="1662" dirty="0"/>
          </a:p>
          <a:p>
            <a:pPr algn="ctr">
              <a:buFont typeface="Arial" pitchFamily="34" charset="0"/>
              <a:buChar char="•"/>
            </a:pPr>
            <a:r>
              <a:rPr lang="en-US" sz="1662" dirty="0"/>
              <a:t> </a:t>
            </a:r>
            <a:r>
              <a:rPr lang="en-US" sz="1662" dirty="0" err="1"/>
              <a:t>Ber-adaptasi</a:t>
            </a:r>
            <a:r>
              <a:rPr lang="en-US" sz="1662" dirty="0"/>
              <a:t> </a:t>
            </a:r>
            <a:r>
              <a:rPr lang="en-US" sz="1662" dirty="0" err="1"/>
              <a:t>terhadap</a:t>
            </a:r>
            <a:r>
              <a:rPr lang="en-US" sz="1662" dirty="0"/>
              <a:t> </a:t>
            </a:r>
            <a:r>
              <a:rPr lang="en-US" sz="1662" dirty="0" err="1"/>
              <a:t>perubahan</a:t>
            </a:r>
            <a:r>
              <a:rPr lang="en-US" sz="1662" dirty="0"/>
              <a:t> </a:t>
            </a:r>
            <a:r>
              <a:rPr lang="en-US" sz="1662" dirty="0" err="1"/>
              <a:t>eksternal</a:t>
            </a:r>
            <a:r>
              <a:rPr lang="en-US" sz="1662" dirty="0"/>
              <a:t>  </a:t>
            </a:r>
          </a:p>
          <a:p>
            <a:pPr algn="ctr">
              <a:buFont typeface="Arial" pitchFamily="34" charset="0"/>
              <a:buChar char="•"/>
            </a:pPr>
            <a:r>
              <a:rPr lang="en-US" sz="1662" dirty="0"/>
              <a:t> </a:t>
            </a:r>
            <a:r>
              <a:rPr lang="en-US" sz="1662" dirty="0" err="1"/>
              <a:t>Untuk</a:t>
            </a:r>
            <a:r>
              <a:rPr lang="en-US" sz="1662" dirty="0"/>
              <a:t> </a:t>
            </a:r>
            <a:r>
              <a:rPr lang="en-US" sz="1662" dirty="0" err="1"/>
              <a:t>meningkatkan</a:t>
            </a:r>
            <a:r>
              <a:rPr lang="en-US" sz="1662" dirty="0"/>
              <a:t> </a:t>
            </a:r>
            <a:r>
              <a:rPr lang="en-US" sz="1662" dirty="0" err="1"/>
              <a:t>daya</a:t>
            </a:r>
            <a:r>
              <a:rPr lang="en-US" sz="1662" dirty="0"/>
              <a:t> </a:t>
            </a:r>
            <a:r>
              <a:rPr lang="en-US" sz="1662" dirty="0" err="1"/>
              <a:t>saing</a:t>
            </a:r>
            <a:endParaRPr lang="en-US" sz="1662" dirty="0"/>
          </a:p>
          <a:p>
            <a:pPr algn="ctr">
              <a:buFont typeface="Arial" pitchFamily="34" charset="0"/>
              <a:buChar char="•"/>
            </a:pPr>
            <a:r>
              <a:rPr lang="en-US" sz="1662" dirty="0"/>
              <a:t> Perusahaan </a:t>
            </a:r>
            <a:r>
              <a:rPr lang="en-US" sz="1662" dirty="0" err="1"/>
              <a:t>tidak</a:t>
            </a:r>
            <a:r>
              <a:rPr lang="en-US" sz="1662" dirty="0"/>
              <a:t> </a:t>
            </a:r>
            <a:r>
              <a:rPr lang="en-US" sz="1662" dirty="0" err="1"/>
              <a:t>lagi</a:t>
            </a:r>
            <a:r>
              <a:rPr lang="en-US" sz="1662" dirty="0"/>
              <a:t> </a:t>
            </a:r>
            <a:r>
              <a:rPr lang="en-US" sz="1662" dirty="0" err="1"/>
              <a:t>menghadapi</a:t>
            </a:r>
            <a:r>
              <a:rPr lang="en-US" sz="1662" dirty="0"/>
              <a:t> </a:t>
            </a:r>
            <a:r>
              <a:rPr lang="en-US" sz="1662" dirty="0" err="1"/>
              <a:t>pesaing</a:t>
            </a:r>
            <a:r>
              <a:rPr lang="en-US" sz="1662" dirty="0"/>
              <a:t> </a:t>
            </a:r>
            <a:r>
              <a:rPr lang="en-US" sz="1662" dirty="0" err="1"/>
              <a:t>lokal</a:t>
            </a:r>
            <a:r>
              <a:rPr lang="en-US" sz="1662" dirty="0"/>
              <a:t>, Perusahaan </a:t>
            </a:r>
            <a:r>
              <a:rPr lang="en-US" sz="1662" dirty="0" err="1"/>
              <a:t>menghadapi</a:t>
            </a:r>
            <a:r>
              <a:rPr lang="en-US" sz="1662" dirty="0"/>
              <a:t> </a:t>
            </a:r>
            <a:r>
              <a:rPr lang="en-US" sz="1662" dirty="0" err="1"/>
              <a:t>persaingan</a:t>
            </a:r>
            <a:r>
              <a:rPr lang="en-US" sz="1662" dirty="0"/>
              <a:t> Global </a:t>
            </a:r>
          </a:p>
          <a:p>
            <a:pPr algn="ctr"/>
            <a:endParaRPr lang="en-US" sz="1662" dirty="0"/>
          </a:p>
        </p:txBody>
      </p:sp>
      <p:pic>
        <p:nvPicPr>
          <p:cNvPr id="54285" name="Picture 18" descr="organisasi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04014" y="2020821"/>
            <a:ext cx="2157046" cy="125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7" name="Picture 20" descr="Beat the giant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8904" y="5262386"/>
            <a:ext cx="1702777" cy="1062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 descr="http://cdn.sindonews.net/dyn/620/content/2015/06/17/132/1013726/indonesia-bisa-bicara-banyak-di-bisnis-tik-fF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11" y="3356992"/>
            <a:ext cx="2272023" cy="151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https://www.mpi-systems.com/elements/images/maintenance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902" y="3674021"/>
            <a:ext cx="1224136" cy="153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5"/>
          <p:cNvSpPr>
            <a:spLocks/>
          </p:cNvSpPr>
          <p:nvPr/>
        </p:nvSpPr>
        <p:spPr bwMode="auto">
          <a:xfrm rot="17328901" flipH="1">
            <a:off x="2759635" y="4774369"/>
            <a:ext cx="621109" cy="1332237"/>
          </a:xfrm>
          <a:custGeom>
            <a:avLst/>
            <a:gdLst>
              <a:gd name="T0" fmla="*/ 2147483647 w 511"/>
              <a:gd name="T1" fmla="*/ 2147483647 h 1125"/>
              <a:gd name="T2" fmla="*/ 2147483647 w 511"/>
              <a:gd name="T3" fmla="*/ 2147483647 h 1125"/>
              <a:gd name="T4" fmla="*/ 2147483647 w 511"/>
              <a:gd name="T5" fmla="*/ 2147483647 h 1125"/>
              <a:gd name="T6" fmla="*/ 2147483647 w 511"/>
              <a:gd name="T7" fmla="*/ 2147483647 h 1125"/>
              <a:gd name="T8" fmla="*/ 2147483647 w 511"/>
              <a:gd name="T9" fmla="*/ 2147483647 h 1125"/>
              <a:gd name="T10" fmla="*/ 2147483647 w 511"/>
              <a:gd name="T11" fmla="*/ 2147483647 h 1125"/>
              <a:gd name="T12" fmla="*/ 2147483647 w 511"/>
              <a:gd name="T13" fmla="*/ 2147483647 h 1125"/>
              <a:gd name="T14" fmla="*/ 2147483647 w 511"/>
              <a:gd name="T15" fmla="*/ 2147483647 h 1125"/>
              <a:gd name="T16" fmla="*/ 2147483647 w 511"/>
              <a:gd name="T17" fmla="*/ 2147483647 h 1125"/>
              <a:gd name="T18" fmla="*/ 2147483647 w 511"/>
              <a:gd name="T19" fmla="*/ 2147483647 h 1125"/>
              <a:gd name="T20" fmla="*/ 2147483647 w 511"/>
              <a:gd name="T21" fmla="*/ 2147483647 h 1125"/>
              <a:gd name="T22" fmla="*/ 2147483647 w 511"/>
              <a:gd name="T23" fmla="*/ 2147483647 h 1125"/>
              <a:gd name="T24" fmla="*/ 2147483647 w 511"/>
              <a:gd name="T25" fmla="*/ 2147483647 h 1125"/>
              <a:gd name="T26" fmla="*/ 2147483647 w 511"/>
              <a:gd name="T27" fmla="*/ 2147483647 h 1125"/>
              <a:gd name="T28" fmla="*/ 2147483647 w 511"/>
              <a:gd name="T29" fmla="*/ 2147483647 h 1125"/>
              <a:gd name="T30" fmla="*/ 2147483647 w 511"/>
              <a:gd name="T31" fmla="*/ 2147483647 h 1125"/>
              <a:gd name="T32" fmla="*/ 2147483647 w 511"/>
              <a:gd name="T33" fmla="*/ 2147483647 h 1125"/>
              <a:gd name="T34" fmla="*/ 2147483647 w 511"/>
              <a:gd name="T35" fmla="*/ 2147483647 h 1125"/>
              <a:gd name="T36" fmla="*/ 2147483647 w 511"/>
              <a:gd name="T37" fmla="*/ 2147483647 h 1125"/>
              <a:gd name="T38" fmla="*/ 2147483647 w 511"/>
              <a:gd name="T39" fmla="*/ 2147483647 h 1125"/>
              <a:gd name="T40" fmla="*/ 2147483647 w 511"/>
              <a:gd name="T41" fmla="*/ 2147483647 h 1125"/>
              <a:gd name="T42" fmla="*/ 2147483647 w 511"/>
              <a:gd name="T43" fmla="*/ 2147483647 h 1125"/>
              <a:gd name="T44" fmla="*/ 2147483647 w 511"/>
              <a:gd name="T45" fmla="*/ 2147483647 h 1125"/>
              <a:gd name="T46" fmla="*/ 2147483647 w 511"/>
              <a:gd name="T47" fmla="*/ 2147483647 h 1125"/>
              <a:gd name="T48" fmla="*/ 2147483647 w 511"/>
              <a:gd name="T49" fmla="*/ 2147483647 h 1125"/>
              <a:gd name="T50" fmla="*/ 2147483647 w 511"/>
              <a:gd name="T51" fmla="*/ 2147483647 h 1125"/>
              <a:gd name="T52" fmla="*/ 2147483647 w 511"/>
              <a:gd name="T53" fmla="*/ 2147483647 h 1125"/>
              <a:gd name="T54" fmla="*/ 2147483647 w 511"/>
              <a:gd name="T55" fmla="*/ 2147483647 h 1125"/>
              <a:gd name="T56" fmla="*/ 2147483647 w 511"/>
              <a:gd name="T57" fmla="*/ 2147483647 h 1125"/>
              <a:gd name="T58" fmla="*/ 0 w 511"/>
              <a:gd name="T59" fmla="*/ 2147483647 h 1125"/>
              <a:gd name="T60" fmla="*/ 2147483647 w 511"/>
              <a:gd name="T61" fmla="*/ 2147483647 h 1125"/>
              <a:gd name="T62" fmla="*/ 2147483647 w 511"/>
              <a:gd name="T63" fmla="*/ 2147483647 h 1125"/>
              <a:gd name="T64" fmla="*/ 2147483647 w 511"/>
              <a:gd name="T65" fmla="*/ 2147483647 h 1125"/>
              <a:gd name="T66" fmla="*/ 2147483647 w 511"/>
              <a:gd name="T67" fmla="*/ 2147483647 h 1125"/>
              <a:gd name="T68" fmla="*/ 2147483647 w 511"/>
              <a:gd name="T69" fmla="*/ 2147483647 h 1125"/>
              <a:gd name="T70" fmla="*/ 2147483647 w 511"/>
              <a:gd name="T71" fmla="*/ 2147483647 h 1125"/>
              <a:gd name="T72" fmla="*/ 2147483647 w 511"/>
              <a:gd name="T73" fmla="*/ 2147483647 h 1125"/>
              <a:gd name="T74" fmla="*/ 2147483647 w 511"/>
              <a:gd name="T75" fmla="*/ 2147483647 h 1125"/>
              <a:gd name="T76" fmla="*/ 2147483647 w 511"/>
              <a:gd name="T77" fmla="*/ 2147483647 h 1125"/>
              <a:gd name="T78" fmla="*/ 2147483647 w 511"/>
              <a:gd name="T79" fmla="*/ 2147483647 h 1125"/>
              <a:gd name="T80" fmla="*/ 2147483647 w 511"/>
              <a:gd name="T81" fmla="*/ 2147483647 h 112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511"/>
              <a:gd name="T124" fmla="*/ 0 h 1125"/>
              <a:gd name="T125" fmla="*/ 511 w 511"/>
              <a:gd name="T126" fmla="*/ 1125 h 112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511" h="1125">
                <a:moveTo>
                  <a:pt x="370" y="1124"/>
                </a:moveTo>
                <a:lnTo>
                  <a:pt x="405" y="1079"/>
                </a:lnTo>
                <a:lnTo>
                  <a:pt x="420" y="1056"/>
                </a:lnTo>
                <a:lnTo>
                  <a:pt x="438" y="1028"/>
                </a:lnTo>
                <a:lnTo>
                  <a:pt x="453" y="1000"/>
                </a:lnTo>
                <a:lnTo>
                  <a:pt x="467" y="972"/>
                </a:lnTo>
                <a:lnTo>
                  <a:pt x="479" y="943"/>
                </a:lnTo>
                <a:lnTo>
                  <a:pt x="487" y="915"/>
                </a:lnTo>
                <a:lnTo>
                  <a:pt x="495" y="883"/>
                </a:lnTo>
                <a:lnTo>
                  <a:pt x="503" y="844"/>
                </a:lnTo>
                <a:lnTo>
                  <a:pt x="505" y="806"/>
                </a:lnTo>
                <a:lnTo>
                  <a:pt x="509" y="771"/>
                </a:lnTo>
                <a:lnTo>
                  <a:pt x="510" y="730"/>
                </a:lnTo>
                <a:lnTo>
                  <a:pt x="508" y="689"/>
                </a:lnTo>
                <a:lnTo>
                  <a:pt x="505" y="647"/>
                </a:lnTo>
                <a:lnTo>
                  <a:pt x="500" y="611"/>
                </a:lnTo>
                <a:lnTo>
                  <a:pt x="496" y="571"/>
                </a:lnTo>
                <a:lnTo>
                  <a:pt x="491" y="536"/>
                </a:lnTo>
                <a:lnTo>
                  <a:pt x="483" y="496"/>
                </a:lnTo>
                <a:lnTo>
                  <a:pt x="476" y="456"/>
                </a:lnTo>
                <a:lnTo>
                  <a:pt x="463" y="413"/>
                </a:lnTo>
                <a:lnTo>
                  <a:pt x="454" y="376"/>
                </a:lnTo>
                <a:lnTo>
                  <a:pt x="438" y="332"/>
                </a:lnTo>
                <a:lnTo>
                  <a:pt x="424" y="292"/>
                </a:lnTo>
                <a:lnTo>
                  <a:pt x="408" y="253"/>
                </a:lnTo>
                <a:lnTo>
                  <a:pt x="387" y="216"/>
                </a:lnTo>
                <a:lnTo>
                  <a:pt x="370" y="186"/>
                </a:lnTo>
                <a:lnTo>
                  <a:pt x="349" y="156"/>
                </a:lnTo>
                <a:lnTo>
                  <a:pt x="503" y="0"/>
                </a:lnTo>
                <a:lnTo>
                  <a:pt x="465" y="16"/>
                </a:lnTo>
                <a:lnTo>
                  <a:pt x="432" y="26"/>
                </a:lnTo>
                <a:lnTo>
                  <a:pt x="397" y="41"/>
                </a:lnTo>
                <a:lnTo>
                  <a:pt x="367" y="48"/>
                </a:lnTo>
                <a:lnTo>
                  <a:pt x="338" y="55"/>
                </a:lnTo>
                <a:lnTo>
                  <a:pt x="315" y="62"/>
                </a:lnTo>
                <a:lnTo>
                  <a:pt x="286" y="64"/>
                </a:lnTo>
                <a:lnTo>
                  <a:pt x="259" y="68"/>
                </a:lnTo>
                <a:lnTo>
                  <a:pt x="229" y="72"/>
                </a:lnTo>
                <a:lnTo>
                  <a:pt x="192" y="73"/>
                </a:lnTo>
                <a:lnTo>
                  <a:pt x="155" y="76"/>
                </a:lnTo>
                <a:lnTo>
                  <a:pt x="122" y="76"/>
                </a:lnTo>
                <a:lnTo>
                  <a:pt x="84" y="75"/>
                </a:lnTo>
                <a:lnTo>
                  <a:pt x="52" y="73"/>
                </a:lnTo>
                <a:lnTo>
                  <a:pt x="51" y="92"/>
                </a:lnTo>
                <a:lnTo>
                  <a:pt x="56" y="115"/>
                </a:lnTo>
                <a:lnTo>
                  <a:pt x="57" y="137"/>
                </a:lnTo>
                <a:lnTo>
                  <a:pt x="58" y="162"/>
                </a:lnTo>
                <a:lnTo>
                  <a:pt x="58" y="188"/>
                </a:lnTo>
                <a:lnTo>
                  <a:pt x="57" y="211"/>
                </a:lnTo>
                <a:lnTo>
                  <a:pt x="53" y="231"/>
                </a:lnTo>
                <a:lnTo>
                  <a:pt x="51" y="256"/>
                </a:lnTo>
                <a:lnTo>
                  <a:pt x="46" y="280"/>
                </a:lnTo>
                <a:lnTo>
                  <a:pt x="43" y="305"/>
                </a:lnTo>
                <a:lnTo>
                  <a:pt x="38" y="328"/>
                </a:lnTo>
                <a:lnTo>
                  <a:pt x="35" y="351"/>
                </a:lnTo>
                <a:lnTo>
                  <a:pt x="28" y="374"/>
                </a:lnTo>
                <a:lnTo>
                  <a:pt x="23" y="396"/>
                </a:lnTo>
                <a:lnTo>
                  <a:pt x="18" y="417"/>
                </a:lnTo>
                <a:lnTo>
                  <a:pt x="12" y="442"/>
                </a:lnTo>
                <a:lnTo>
                  <a:pt x="0" y="472"/>
                </a:lnTo>
                <a:lnTo>
                  <a:pt x="174" y="321"/>
                </a:lnTo>
                <a:lnTo>
                  <a:pt x="207" y="360"/>
                </a:lnTo>
                <a:lnTo>
                  <a:pt x="228" y="394"/>
                </a:lnTo>
                <a:lnTo>
                  <a:pt x="268" y="457"/>
                </a:lnTo>
                <a:lnTo>
                  <a:pt x="286" y="490"/>
                </a:lnTo>
                <a:lnTo>
                  <a:pt x="301" y="523"/>
                </a:lnTo>
                <a:lnTo>
                  <a:pt x="327" y="579"/>
                </a:lnTo>
                <a:lnTo>
                  <a:pt x="342" y="613"/>
                </a:lnTo>
                <a:lnTo>
                  <a:pt x="360" y="653"/>
                </a:lnTo>
                <a:lnTo>
                  <a:pt x="371" y="687"/>
                </a:lnTo>
                <a:lnTo>
                  <a:pt x="382" y="716"/>
                </a:lnTo>
                <a:lnTo>
                  <a:pt x="392" y="744"/>
                </a:lnTo>
                <a:lnTo>
                  <a:pt x="400" y="776"/>
                </a:lnTo>
                <a:lnTo>
                  <a:pt x="408" y="810"/>
                </a:lnTo>
                <a:lnTo>
                  <a:pt x="411" y="840"/>
                </a:lnTo>
                <a:lnTo>
                  <a:pt x="416" y="872"/>
                </a:lnTo>
                <a:lnTo>
                  <a:pt x="415" y="906"/>
                </a:lnTo>
                <a:lnTo>
                  <a:pt x="413" y="937"/>
                </a:lnTo>
                <a:lnTo>
                  <a:pt x="406" y="970"/>
                </a:lnTo>
                <a:lnTo>
                  <a:pt x="401" y="1002"/>
                </a:lnTo>
                <a:lnTo>
                  <a:pt x="394" y="1035"/>
                </a:lnTo>
                <a:lnTo>
                  <a:pt x="385" y="1070"/>
                </a:lnTo>
                <a:lnTo>
                  <a:pt x="370" y="1124"/>
                </a:lnTo>
              </a:path>
            </a:pathLst>
          </a:cu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 w="25400">
            <a:solidFill>
              <a:srgbClr val="0033CC"/>
            </a:solidFill>
            <a:round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/>
          <a:p>
            <a:endParaRPr lang="id-ID">
              <a:latin typeface="Calibri" pitchFamily="34" charset="0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2304201" flipH="1">
            <a:off x="2520916" y="1502279"/>
            <a:ext cx="621109" cy="1332237"/>
          </a:xfrm>
          <a:custGeom>
            <a:avLst/>
            <a:gdLst>
              <a:gd name="T0" fmla="*/ 2147483647 w 511"/>
              <a:gd name="T1" fmla="*/ 2147483647 h 1125"/>
              <a:gd name="T2" fmla="*/ 2147483647 w 511"/>
              <a:gd name="T3" fmla="*/ 2147483647 h 1125"/>
              <a:gd name="T4" fmla="*/ 2147483647 w 511"/>
              <a:gd name="T5" fmla="*/ 2147483647 h 1125"/>
              <a:gd name="T6" fmla="*/ 2147483647 w 511"/>
              <a:gd name="T7" fmla="*/ 2147483647 h 1125"/>
              <a:gd name="T8" fmla="*/ 2147483647 w 511"/>
              <a:gd name="T9" fmla="*/ 2147483647 h 1125"/>
              <a:gd name="T10" fmla="*/ 2147483647 w 511"/>
              <a:gd name="T11" fmla="*/ 2147483647 h 1125"/>
              <a:gd name="T12" fmla="*/ 2147483647 w 511"/>
              <a:gd name="T13" fmla="*/ 2147483647 h 1125"/>
              <a:gd name="T14" fmla="*/ 2147483647 w 511"/>
              <a:gd name="T15" fmla="*/ 2147483647 h 1125"/>
              <a:gd name="T16" fmla="*/ 2147483647 w 511"/>
              <a:gd name="T17" fmla="*/ 2147483647 h 1125"/>
              <a:gd name="T18" fmla="*/ 2147483647 w 511"/>
              <a:gd name="T19" fmla="*/ 2147483647 h 1125"/>
              <a:gd name="T20" fmla="*/ 2147483647 w 511"/>
              <a:gd name="T21" fmla="*/ 2147483647 h 1125"/>
              <a:gd name="T22" fmla="*/ 2147483647 w 511"/>
              <a:gd name="T23" fmla="*/ 2147483647 h 1125"/>
              <a:gd name="T24" fmla="*/ 2147483647 w 511"/>
              <a:gd name="T25" fmla="*/ 2147483647 h 1125"/>
              <a:gd name="T26" fmla="*/ 2147483647 w 511"/>
              <a:gd name="T27" fmla="*/ 2147483647 h 1125"/>
              <a:gd name="T28" fmla="*/ 2147483647 w 511"/>
              <a:gd name="T29" fmla="*/ 2147483647 h 1125"/>
              <a:gd name="T30" fmla="*/ 2147483647 w 511"/>
              <a:gd name="T31" fmla="*/ 2147483647 h 1125"/>
              <a:gd name="T32" fmla="*/ 2147483647 w 511"/>
              <a:gd name="T33" fmla="*/ 2147483647 h 1125"/>
              <a:gd name="T34" fmla="*/ 2147483647 w 511"/>
              <a:gd name="T35" fmla="*/ 2147483647 h 1125"/>
              <a:gd name="T36" fmla="*/ 2147483647 w 511"/>
              <a:gd name="T37" fmla="*/ 2147483647 h 1125"/>
              <a:gd name="T38" fmla="*/ 2147483647 w 511"/>
              <a:gd name="T39" fmla="*/ 2147483647 h 1125"/>
              <a:gd name="T40" fmla="*/ 2147483647 w 511"/>
              <a:gd name="T41" fmla="*/ 2147483647 h 1125"/>
              <a:gd name="T42" fmla="*/ 2147483647 w 511"/>
              <a:gd name="T43" fmla="*/ 2147483647 h 1125"/>
              <a:gd name="T44" fmla="*/ 2147483647 w 511"/>
              <a:gd name="T45" fmla="*/ 2147483647 h 1125"/>
              <a:gd name="T46" fmla="*/ 2147483647 w 511"/>
              <a:gd name="T47" fmla="*/ 2147483647 h 1125"/>
              <a:gd name="T48" fmla="*/ 2147483647 w 511"/>
              <a:gd name="T49" fmla="*/ 2147483647 h 1125"/>
              <a:gd name="T50" fmla="*/ 2147483647 w 511"/>
              <a:gd name="T51" fmla="*/ 2147483647 h 1125"/>
              <a:gd name="T52" fmla="*/ 2147483647 w 511"/>
              <a:gd name="T53" fmla="*/ 2147483647 h 1125"/>
              <a:gd name="T54" fmla="*/ 2147483647 w 511"/>
              <a:gd name="T55" fmla="*/ 2147483647 h 1125"/>
              <a:gd name="T56" fmla="*/ 2147483647 w 511"/>
              <a:gd name="T57" fmla="*/ 2147483647 h 1125"/>
              <a:gd name="T58" fmla="*/ 0 w 511"/>
              <a:gd name="T59" fmla="*/ 2147483647 h 1125"/>
              <a:gd name="T60" fmla="*/ 2147483647 w 511"/>
              <a:gd name="T61" fmla="*/ 2147483647 h 1125"/>
              <a:gd name="T62" fmla="*/ 2147483647 w 511"/>
              <a:gd name="T63" fmla="*/ 2147483647 h 1125"/>
              <a:gd name="T64" fmla="*/ 2147483647 w 511"/>
              <a:gd name="T65" fmla="*/ 2147483647 h 1125"/>
              <a:gd name="T66" fmla="*/ 2147483647 w 511"/>
              <a:gd name="T67" fmla="*/ 2147483647 h 1125"/>
              <a:gd name="T68" fmla="*/ 2147483647 w 511"/>
              <a:gd name="T69" fmla="*/ 2147483647 h 1125"/>
              <a:gd name="T70" fmla="*/ 2147483647 w 511"/>
              <a:gd name="T71" fmla="*/ 2147483647 h 1125"/>
              <a:gd name="T72" fmla="*/ 2147483647 w 511"/>
              <a:gd name="T73" fmla="*/ 2147483647 h 1125"/>
              <a:gd name="T74" fmla="*/ 2147483647 w 511"/>
              <a:gd name="T75" fmla="*/ 2147483647 h 1125"/>
              <a:gd name="T76" fmla="*/ 2147483647 w 511"/>
              <a:gd name="T77" fmla="*/ 2147483647 h 1125"/>
              <a:gd name="T78" fmla="*/ 2147483647 w 511"/>
              <a:gd name="T79" fmla="*/ 2147483647 h 1125"/>
              <a:gd name="T80" fmla="*/ 2147483647 w 511"/>
              <a:gd name="T81" fmla="*/ 2147483647 h 112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511"/>
              <a:gd name="T124" fmla="*/ 0 h 1125"/>
              <a:gd name="T125" fmla="*/ 511 w 511"/>
              <a:gd name="T126" fmla="*/ 1125 h 112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511" h="1125">
                <a:moveTo>
                  <a:pt x="370" y="1124"/>
                </a:moveTo>
                <a:lnTo>
                  <a:pt x="405" y="1079"/>
                </a:lnTo>
                <a:lnTo>
                  <a:pt x="420" y="1056"/>
                </a:lnTo>
                <a:lnTo>
                  <a:pt x="438" y="1028"/>
                </a:lnTo>
                <a:lnTo>
                  <a:pt x="453" y="1000"/>
                </a:lnTo>
                <a:lnTo>
                  <a:pt x="467" y="972"/>
                </a:lnTo>
                <a:lnTo>
                  <a:pt x="479" y="943"/>
                </a:lnTo>
                <a:lnTo>
                  <a:pt x="487" y="915"/>
                </a:lnTo>
                <a:lnTo>
                  <a:pt x="495" y="883"/>
                </a:lnTo>
                <a:lnTo>
                  <a:pt x="503" y="844"/>
                </a:lnTo>
                <a:lnTo>
                  <a:pt x="505" y="806"/>
                </a:lnTo>
                <a:lnTo>
                  <a:pt x="509" y="771"/>
                </a:lnTo>
                <a:lnTo>
                  <a:pt x="510" y="730"/>
                </a:lnTo>
                <a:lnTo>
                  <a:pt x="508" y="689"/>
                </a:lnTo>
                <a:lnTo>
                  <a:pt x="505" y="647"/>
                </a:lnTo>
                <a:lnTo>
                  <a:pt x="500" y="611"/>
                </a:lnTo>
                <a:lnTo>
                  <a:pt x="496" y="571"/>
                </a:lnTo>
                <a:lnTo>
                  <a:pt x="491" y="536"/>
                </a:lnTo>
                <a:lnTo>
                  <a:pt x="483" y="496"/>
                </a:lnTo>
                <a:lnTo>
                  <a:pt x="476" y="456"/>
                </a:lnTo>
                <a:lnTo>
                  <a:pt x="463" y="413"/>
                </a:lnTo>
                <a:lnTo>
                  <a:pt x="454" y="376"/>
                </a:lnTo>
                <a:lnTo>
                  <a:pt x="438" y="332"/>
                </a:lnTo>
                <a:lnTo>
                  <a:pt x="424" y="292"/>
                </a:lnTo>
                <a:lnTo>
                  <a:pt x="408" y="253"/>
                </a:lnTo>
                <a:lnTo>
                  <a:pt x="387" y="216"/>
                </a:lnTo>
                <a:lnTo>
                  <a:pt x="370" y="186"/>
                </a:lnTo>
                <a:lnTo>
                  <a:pt x="349" y="156"/>
                </a:lnTo>
                <a:lnTo>
                  <a:pt x="503" y="0"/>
                </a:lnTo>
                <a:lnTo>
                  <a:pt x="465" y="16"/>
                </a:lnTo>
                <a:lnTo>
                  <a:pt x="432" y="26"/>
                </a:lnTo>
                <a:lnTo>
                  <a:pt x="397" y="41"/>
                </a:lnTo>
                <a:lnTo>
                  <a:pt x="367" y="48"/>
                </a:lnTo>
                <a:lnTo>
                  <a:pt x="338" y="55"/>
                </a:lnTo>
                <a:lnTo>
                  <a:pt x="315" y="62"/>
                </a:lnTo>
                <a:lnTo>
                  <a:pt x="286" y="64"/>
                </a:lnTo>
                <a:lnTo>
                  <a:pt x="259" y="68"/>
                </a:lnTo>
                <a:lnTo>
                  <a:pt x="229" y="72"/>
                </a:lnTo>
                <a:lnTo>
                  <a:pt x="192" y="73"/>
                </a:lnTo>
                <a:lnTo>
                  <a:pt x="155" y="76"/>
                </a:lnTo>
                <a:lnTo>
                  <a:pt x="122" y="76"/>
                </a:lnTo>
                <a:lnTo>
                  <a:pt x="84" y="75"/>
                </a:lnTo>
                <a:lnTo>
                  <a:pt x="52" y="73"/>
                </a:lnTo>
                <a:lnTo>
                  <a:pt x="51" y="92"/>
                </a:lnTo>
                <a:lnTo>
                  <a:pt x="56" y="115"/>
                </a:lnTo>
                <a:lnTo>
                  <a:pt x="57" y="137"/>
                </a:lnTo>
                <a:lnTo>
                  <a:pt x="58" y="162"/>
                </a:lnTo>
                <a:lnTo>
                  <a:pt x="58" y="188"/>
                </a:lnTo>
                <a:lnTo>
                  <a:pt x="57" y="211"/>
                </a:lnTo>
                <a:lnTo>
                  <a:pt x="53" y="231"/>
                </a:lnTo>
                <a:lnTo>
                  <a:pt x="51" y="256"/>
                </a:lnTo>
                <a:lnTo>
                  <a:pt x="46" y="280"/>
                </a:lnTo>
                <a:lnTo>
                  <a:pt x="43" y="305"/>
                </a:lnTo>
                <a:lnTo>
                  <a:pt x="38" y="328"/>
                </a:lnTo>
                <a:lnTo>
                  <a:pt x="35" y="351"/>
                </a:lnTo>
                <a:lnTo>
                  <a:pt x="28" y="374"/>
                </a:lnTo>
                <a:lnTo>
                  <a:pt x="23" y="396"/>
                </a:lnTo>
                <a:lnTo>
                  <a:pt x="18" y="417"/>
                </a:lnTo>
                <a:lnTo>
                  <a:pt x="12" y="442"/>
                </a:lnTo>
                <a:lnTo>
                  <a:pt x="0" y="472"/>
                </a:lnTo>
                <a:lnTo>
                  <a:pt x="174" y="321"/>
                </a:lnTo>
                <a:lnTo>
                  <a:pt x="207" y="360"/>
                </a:lnTo>
                <a:lnTo>
                  <a:pt x="228" y="394"/>
                </a:lnTo>
                <a:lnTo>
                  <a:pt x="268" y="457"/>
                </a:lnTo>
                <a:lnTo>
                  <a:pt x="286" y="490"/>
                </a:lnTo>
                <a:lnTo>
                  <a:pt x="301" y="523"/>
                </a:lnTo>
                <a:lnTo>
                  <a:pt x="327" y="579"/>
                </a:lnTo>
                <a:lnTo>
                  <a:pt x="342" y="613"/>
                </a:lnTo>
                <a:lnTo>
                  <a:pt x="360" y="653"/>
                </a:lnTo>
                <a:lnTo>
                  <a:pt x="371" y="687"/>
                </a:lnTo>
                <a:lnTo>
                  <a:pt x="382" y="716"/>
                </a:lnTo>
                <a:lnTo>
                  <a:pt x="392" y="744"/>
                </a:lnTo>
                <a:lnTo>
                  <a:pt x="400" y="776"/>
                </a:lnTo>
                <a:lnTo>
                  <a:pt x="408" y="810"/>
                </a:lnTo>
                <a:lnTo>
                  <a:pt x="411" y="840"/>
                </a:lnTo>
                <a:lnTo>
                  <a:pt x="416" y="872"/>
                </a:lnTo>
                <a:lnTo>
                  <a:pt x="415" y="906"/>
                </a:lnTo>
                <a:lnTo>
                  <a:pt x="413" y="937"/>
                </a:lnTo>
                <a:lnTo>
                  <a:pt x="406" y="970"/>
                </a:lnTo>
                <a:lnTo>
                  <a:pt x="401" y="1002"/>
                </a:lnTo>
                <a:lnTo>
                  <a:pt x="394" y="1035"/>
                </a:lnTo>
                <a:lnTo>
                  <a:pt x="385" y="1070"/>
                </a:lnTo>
                <a:lnTo>
                  <a:pt x="370" y="1124"/>
                </a:lnTo>
              </a:path>
            </a:pathLst>
          </a:custGeom>
          <a:gradFill flip="none" rotWithShape="1">
            <a:gsLst>
              <a:gs pos="0">
                <a:srgbClr val="FABA1A">
                  <a:shade val="30000"/>
                  <a:satMod val="115000"/>
                </a:srgbClr>
              </a:gs>
              <a:gs pos="50000">
                <a:srgbClr val="FABA1A">
                  <a:shade val="67500"/>
                  <a:satMod val="115000"/>
                </a:srgbClr>
              </a:gs>
              <a:gs pos="100000">
                <a:srgbClr val="FABA1A">
                  <a:shade val="100000"/>
                  <a:satMod val="115000"/>
                </a:srgbClr>
              </a:gs>
            </a:gsLst>
            <a:lin ang="2700000" scaled="1"/>
            <a:tileRect/>
          </a:gradFill>
          <a:ln w="25400">
            <a:solidFill>
              <a:srgbClr val="0033CC"/>
            </a:solidFill>
            <a:round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/>
          <a:p>
            <a:endParaRPr lang="id-ID">
              <a:latin typeface="Calibri" pitchFamily="34" charset="0"/>
            </a:endParaRP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4240522">
            <a:off x="6469983" y="4839198"/>
            <a:ext cx="783665" cy="1328917"/>
          </a:xfrm>
          <a:custGeom>
            <a:avLst/>
            <a:gdLst>
              <a:gd name="T0" fmla="*/ 2147483647 w 511"/>
              <a:gd name="T1" fmla="*/ 2147483647 h 1125"/>
              <a:gd name="T2" fmla="*/ 2147483647 w 511"/>
              <a:gd name="T3" fmla="*/ 2147483647 h 1125"/>
              <a:gd name="T4" fmla="*/ 2147483647 w 511"/>
              <a:gd name="T5" fmla="*/ 2147483647 h 1125"/>
              <a:gd name="T6" fmla="*/ 2147483647 w 511"/>
              <a:gd name="T7" fmla="*/ 2147483647 h 1125"/>
              <a:gd name="T8" fmla="*/ 2147483647 w 511"/>
              <a:gd name="T9" fmla="*/ 2147483647 h 1125"/>
              <a:gd name="T10" fmla="*/ 2147483647 w 511"/>
              <a:gd name="T11" fmla="*/ 2147483647 h 1125"/>
              <a:gd name="T12" fmla="*/ 2147483647 w 511"/>
              <a:gd name="T13" fmla="*/ 2147483647 h 1125"/>
              <a:gd name="T14" fmla="*/ 2147483647 w 511"/>
              <a:gd name="T15" fmla="*/ 2147483647 h 1125"/>
              <a:gd name="T16" fmla="*/ 2147483647 w 511"/>
              <a:gd name="T17" fmla="*/ 2147483647 h 1125"/>
              <a:gd name="T18" fmla="*/ 2147483647 w 511"/>
              <a:gd name="T19" fmla="*/ 2147483647 h 1125"/>
              <a:gd name="T20" fmla="*/ 2147483647 w 511"/>
              <a:gd name="T21" fmla="*/ 2147483647 h 1125"/>
              <a:gd name="T22" fmla="*/ 2147483647 w 511"/>
              <a:gd name="T23" fmla="*/ 2147483647 h 1125"/>
              <a:gd name="T24" fmla="*/ 2147483647 w 511"/>
              <a:gd name="T25" fmla="*/ 2147483647 h 1125"/>
              <a:gd name="T26" fmla="*/ 2147483647 w 511"/>
              <a:gd name="T27" fmla="*/ 2147483647 h 1125"/>
              <a:gd name="T28" fmla="*/ 2147483647 w 511"/>
              <a:gd name="T29" fmla="*/ 2147483647 h 1125"/>
              <a:gd name="T30" fmla="*/ 2147483647 w 511"/>
              <a:gd name="T31" fmla="*/ 2147483647 h 1125"/>
              <a:gd name="T32" fmla="*/ 2147483647 w 511"/>
              <a:gd name="T33" fmla="*/ 2147483647 h 1125"/>
              <a:gd name="T34" fmla="*/ 2147483647 w 511"/>
              <a:gd name="T35" fmla="*/ 2147483647 h 1125"/>
              <a:gd name="T36" fmla="*/ 2147483647 w 511"/>
              <a:gd name="T37" fmla="*/ 2147483647 h 1125"/>
              <a:gd name="T38" fmla="*/ 2147483647 w 511"/>
              <a:gd name="T39" fmla="*/ 2147483647 h 1125"/>
              <a:gd name="T40" fmla="*/ 2147483647 w 511"/>
              <a:gd name="T41" fmla="*/ 2147483647 h 1125"/>
              <a:gd name="T42" fmla="*/ 2147483647 w 511"/>
              <a:gd name="T43" fmla="*/ 2147483647 h 1125"/>
              <a:gd name="T44" fmla="*/ 2147483647 w 511"/>
              <a:gd name="T45" fmla="*/ 2147483647 h 1125"/>
              <a:gd name="T46" fmla="*/ 2147483647 w 511"/>
              <a:gd name="T47" fmla="*/ 2147483647 h 1125"/>
              <a:gd name="T48" fmla="*/ 2147483647 w 511"/>
              <a:gd name="T49" fmla="*/ 2147483647 h 1125"/>
              <a:gd name="T50" fmla="*/ 2147483647 w 511"/>
              <a:gd name="T51" fmla="*/ 2147483647 h 1125"/>
              <a:gd name="T52" fmla="*/ 2147483647 w 511"/>
              <a:gd name="T53" fmla="*/ 2147483647 h 1125"/>
              <a:gd name="T54" fmla="*/ 2147483647 w 511"/>
              <a:gd name="T55" fmla="*/ 2147483647 h 1125"/>
              <a:gd name="T56" fmla="*/ 2147483647 w 511"/>
              <a:gd name="T57" fmla="*/ 2147483647 h 1125"/>
              <a:gd name="T58" fmla="*/ 0 w 511"/>
              <a:gd name="T59" fmla="*/ 2147483647 h 1125"/>
              <a:gd name="T60" fmla="*/ 2147483647 w 511"/>
              <a:gd name="T61" fmla="*/ 2147483647 h 1125"/>
              <a:gd name="T62" fmla="*/ 2147483647 w 511"/>
              <a:gd name="T63" fmla="*/ 2147483647 h 1125"/>
              <a:gd name="T64" fmla="*/ 2147483647 w 511"/>
              <a:gd name="T65" fmla="*/ 2147483647 h 1125"/>
              <a:gd name="T66" fmla="*/ 2147483647 w 511"/>
              <a:gd name="T67" fmla="*/ 2147483647 h 1125"/>
              <a:gd name="T68" fmla="*/ 2147483647 w 511"/>
              <a:gd name="T69" fmla="*/ 2147483647 h 1125"/>
              <a:gd name="T70" fmla="*/ 2147483647 w 511"/>
              <a:gd name="T71" fmla="*/ 2147483647 h 1125"/>
              <a:gd name="T72" fmla="*/ 2147483647 w 511"/>
              <a:gd name="T73" fmla="*/ 2147483647 h 1125"/>
              <a:gd name="T74" fmla="*/ 2147483647 w 511"/>
              <a:gd name="T75" fmla="*/ 2147483647 h 1125"/>
              <a:gd name="T76" fmla="*/ 2147483647 w 511"/>
              <a:gd name="T77" fmla="*/ 2147483647 h 1125"/>
              <a:gd name="T78" fmla="*/ 2147483647 w 511"/>
              <a:gd name="T79" fmla="*/ 2147483647 h 1125"/>
              <a:gd name="T80" fmla="*/ 2147483647 w 511"/>
              <a:gd name="T81" fmla="*/ 2147483647 h 112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511"/>
              <a:gd name="T124" fmla="*/ 0 h 1125"/>
              <a:gd name="T125" fmla="*/ 511 w 511"/>
              <a:gd name="T126" fmla="*/ 1125 h 112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511" h="1125">
                <a:moveTo>
                  <a:pt x="370" y="1124"/>
                </a:moveTo>
                <a:lnTo>
                  <a:pt x="405" y="1079"/>
                </a:lnTo>
                <a:lnTo>
                  <a:pt x="420" y="1056"/>
                </a:lnTo>
                <a:lnTo>
                  <a:pt x="438" y="1028"/>
                </a:lnTo>
                <a:lnTo>
                  <a:pt x="453" y="1000"/>
                </a:lnTo>
                <a:lnTo>
                  <a:pt x="467" y="972"/>
                </a:lnTo>
                <a:lnTo>
                  <a:pt x="479" y="943"/>
                </a:lnTo>
                <a:lnTo>
                  <a:pt x="487" y="915"/>
                </a:lnTo>
                <a:lnTo>
                  <a:pt x="495" y="883"/>
                </a:lnTo>
                <a:lnTo>
                  <a:pt x="503" y="844"/>
                </a:lnTo>
                <a:lnTo>
                  <a:pt x="505" y="806"/>
                </a:lnTo>
                <a:lnTo>
                  <a:pt x="509" y="771"/>
                </a:lnTo>
                <a:lnTo>
                  <a:pt x="510" y="730"/>
                </a:lnTo>
                <a:lnTo>
                  <a:pt x="508" y="689"/>
                </a:lnTo>
                <a:lnTo>
                  <a:pt x="505" y="647"/>
                </a:lnTo>
                <a:lnTo>
                  <a:pt x="500" y="611"/>
                </a:lnTo>
                <a:lnTo>
                  <a:pt x="496" y="571"/>
                </a:lnTo>
                <a:lnTo>
                  <a:pt x="491" y="536"/>
                </a:lnTo>
                <a:lnTo>
                  <a:pt x="483" y="496"/>
                </a:lnTo>
                <a:lnTo>
                  <a:pt x="476" y="456"/>
                </a:lnTo>
                <a:lnTo>
                  <a:pt x="463" y="413"/>
                </a:lnTo>
                <a:lnTo>
                  <a:pt x="454" y="376"/>
                </a:lnTo>
                <a:lnTo>
                  <a:pt x="438" y="332"/>
                </a:lnTo>
                <a:lnTo>
                  <a:pt x="424" y="292"/>
                </a:lnTo>
                <a:lnTo>
                  <a:pt x="408" y="253"/>
                </a:lnTo>
                <a:lnTo>
                  <a:pt x="387" y="216"/>
                </a:lnTo>
                <a:lnTo>
                  <a:pt x="370" y="186"/>
                </a:lnTo>
                <a:lnTo>
                  <a:pt x="349" y="156"/>
                </a:lnTo>
                <a:lnTo>
                  <a:pt x="503" y="0"/>
                </a:lnTo>
                <a:lnTo>
                  <a:pt x="465" y="16"/>
                </a:lnTo>
                <a:lnTo>
                  <a:pt x="432" y="26"/>
                </a:lnTo>
                <a:lnTo>
                  <a:pt x="397" y="41"/>
                </a:lnTo>
                <a:lnTo>
                  <a:pt x="367" y="48"/>
                </a:lnTo>
                <a:lnTo>
                  <a:pt x="338" y="55"/>
                </a:lnTo>
                <a:lnTo>
                  <a:pt x="315" y="62"/>
                </a:lnTo>
                <a:lnTo>
                  <a:pt x="286" y="64"/>
                </a:lnTo>
                <a:lnTo>
                  <a:pt x="259" y="68"/>
                </a:lnTo>
                <a:lnTo>
                  <a:pt x="229" y="72"/>
                </a:lnTo>
                <a:lnTo>
                  <a:pt x="192" y="73"/>
                </a:lnTo>
                <a:lnTo>
                  <a:pt x="155" y="76"/>
                </a:lnTo>
                <a:lnTo>
                  <a:pt x="122" y="76"/>
                </a:lnTo>
                <a:lnTo>
                  <a:pt x="84" y="75"/>
                </a:lnTo>
                <a:lnTo>
                  <a:pt x="52" y="73"/>
                </a:lnTo>
                <a:lnTo>
                  <a:pt x="51" y="92"/>
                </a:lnTo>
                <a:lnTo>
                  <a:pt x="56" y="115"/>
                </a:lnTo>
                <a:lnTo>
                  <a:pt x="57" y="137"/>
                </a:lnTo>
                <a:lnTo>
                  <a:pt x="58" y="162"/>
                </a:lnTo>
                <a:lnTo>
                  <a:pt x="58" y="188"/>
                </a:lnTo>
                <a:lnTo>
                  <a:pt x="57" y="211"/>
                </a:lnTo>
                <a:lnTo>
                  <a:pt x="53" y="231"/>
                </a:lnTo>
                <a:lnTo>
                  <a:pt x="51" y="256"/>
                </a:lnTo>
                <a:lnTo>
                  <a:pt x="46" y="280"/>
                </a:lnTo>
                <a:lnTo>
                  <a:pt x="43" y="305"/>
                </a:lnTo>
                <a:lnTo>
                  <a:pt x="38" y="328"/>
                </a:lnTo>
                <a:lnTo>
                  <a:pt x="35" y="351"/>
                </a:lnTo>
                <a:lnTo>
                  <a:pt x="28" y="374"/>
                </a:lnTo>
                <a:lnTo>
                  <a:pt x="23" y="396"/>
                </a:lnTo>
                <a:lnTo>
                  <a:pt x="18" y="417"/>
                </a:lnTo>
                <a:lnTo>
                  <a:pt x="12" y="442"/>
                </a:lnTo>
                <a:lnTo>
                  <a:pt x="0" y="472"/>
                </a:lnTo>
                <a:lnTo>
                  <a:pt x="174" y="321"/>
                </a:lnTo>
                <a:lnTo>
                  <a:pt x="207" y="360"/>
                </a:lnTo>
                <a:lnTo>
                  <a:pt x="228" y="394"/>
                </a:lnTo>
                <a:lnTo>
                  <a:pt x="268" y="457"/>
                </a:lnTo>
                <a:lnTo>
                  <a:pt x="286" y="490"/>
                </a:lnTo>
                <a:lnTo>
                  <a:pt x="301" y="523"/>
                </a:lnTo>
                <a:lnTo>
                  <a:pt x="327" y="579"/>
                </a:lnTo>
                <a:lnTo>
                  <a:pt x="342" y="613"/>
                </a:lnTo>
                <a:lnTo>
                  <a:pt x="360" y="653"/>
                </a:lnTo>
                <a:lnTo>
                  <a:pt x="371" y="687"/>
                </a:lnTo>
                <a:lnTo>
                  <a:pt x="382" y="716"/>
                </a:lnTo>
                <a:lnTo>
                  <a:pt x="392" y="744"/>
                </a:lnTo>
                <a:lnTo>
                  <a:pt x="400" y="776"/>
                </a:lnTo>
                <a:lnTo>
                  <a:pt x="408" y="810"/>
                </a:lnTo>
                <a:lnTo>
                  <a:pt x="411" y="840"/>
                </a:lnTo>
                <a:lnTo>
                  <a:pt x="416" y="872"/>
                </a:lnTo>
                <a:lnTo>
                  <a:pt x="415" y="906"/>
                </a:lnTo>
                <a:lnTo>
                  <a:pt x="413" y="937"/>
                </a:lnTo>
                <a:lnTo>
                  <a:pt x="406" y="970"/>
                </a:lnTo>
                <a:lnTo>
                  <a:pt x="401" y="1002"/>
                </a:lnTo>
                <a:lnTo>
                  <a:pt x="394" y="1035"/>
                </a:lnTo>
                <a:lnTo>
                  <a:pt x="385" y="1070"/>
                </a:lnTo>
                <a:lnTo>
                  <a:pt x="370" y="1124"/>
                </a:lnTo>
              </a:path>
            </a:pathLst>
          </a:custGeom>
          <a:gradFill flip="none" rotWithShape="1">
            <a:gsLst>
              <a:gs pos="0">
                <a:srgbClr val="FABA1A">
                  <a:shade val="30000"/>
                  <a:satMod val="115000"/>
                </a:srgbClr>
              </a:gs>
              <a:gs pos="50000">
                <a:srgbClr val="FABA1A">
                  <a:shade val="67500"/>
                  <a:satMod val="115000"/>
                </a:srgbClr>
              </a:gs>
              <a:gs pos="100000">
                <a:srgbClr val="FABA1A">
                  <a:shade val="100000"/>
                  <a:satMod val="115000"/>
                </a:srgbClr>
              </a:gs>
            </a:gsLst>
            <a:lin ang="10800000" scaled="1"/>
            <a:tileRect/>
          </a:gradFill>
          <a:ln w="25400">
            <a:solidFill>
              <a:srgbClr val="0033CC"/>
            </a:solidFill>
            <a:round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/>
          <a:p>
            <a:endParaRPr lang="id-ID">
              <a:latin typeface="Calibri" pitchFamily="34" charset="0"/>
            </a:endParaRPr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9690258">
            <a:off x="6686017" y="1490044"/>
            <a:ext cx="783665" cy="1328917"/>
          </a:xfrm>
          <a:custGeom>
            <a:avLst/>
            <a:gdLst>
              <a:gd name="T0" fmla="*/ 2147483647 w 511"/>
              <a:gd name="T1" fmla="*/ 2147483647 h 1125"/>
              <a:gd name="T2" fmla="*/ 2147483647 w 511"/>
              <a:gd name="T3" fmla="*/ 2147483647 h 1125"/>
              <a:gd name="T4" fmla="*/ 2147483647 w 511"/>
              <a:gd name="T5" fmla="*/ 2147483647 h 1125"/>
              <a:gd name="T6" fmla="*/ 2147483647 w 511"/>
              <a:gd name="T7" fmla="*/ 2147483647 h 1125"/>
              <a:gd name="T8" fmla="*/ 2147483647 w 511"/>
              <a:gd name="T9" fmla="*/ 2147483647 h 1125"/>
              <a:gd name="T10" fmla="*/ 2147483647 w 511"/>
              <a:gd name="T11" fmla="*/ 2147483647 h 1125"/>
              <a:gd name="T12" fmla="*/ 2147483647 w 511"/>
              <a:gd name="T13" fmla="*/ 2147483647 h 1125"/>
              <a:gd name="T14" fmla="*/ 2147483647 w 511"/>
              <a:gd name="T15" fmla="*/ 2147483647 h 1125"/>
              <a:gd name="T16" fmla="*/ 2147483647 w 511"/>
              <a:gd name="T17" fmla="*/ 2147483647 h 1125"/>
              <a:gd name="T18" fmla="*/ 2147483647 w 511"/>
              <a:gd name="T19" fmla="*/ 2147483647 h 1125"/>
              <a:gd name="T20" fmla="*/ 2147483647 w 511"/>
              <a:gd name="T21" fmla="*/ 2147483647 h 1125"/>
              <a:gd name="T22" fmla="*/ 2147483647 w 511"/>
              <a:gd name="T23" fmla="*/ 2147483647 h 1125"/>
              <a:gd name="T24" fmla="*/ 2147483647 w 511"/>
              <a:gd name="T25" fmla="*/ 2147483647 h 1125"/>
              <a:gd name="T26" fmla="*/ 2147483647 w 511"/>
              <a:gd name="T27" fmla="*/ 2147483647 h 1125"/>
              <a:gd name="T28" fmla="*/ 2147483647 w 511"/>
              <a:gd name="T29" fmla="*/ 2147483647 h 1125"/>
              <a:gd name="T30" fmla="*/ 2147483647 w 511"/>
              <a:gd name="T31" fmla="*/ 2147483647 h 1125"/>
              <a:gd name="T32" fmla="*/ 2147483647 w 511"/>
              <a:gd name="T33" fmla="*/ 2147483647 h 1125"/>
              <a:gd name="T34" fmla="*/ 2147483647 w 511"/>
              <a:gd name="T35" fmla="*/ 2147483647 h 1125"/>
              <a:gd name="T36" fmla="*/ 2147483647 w 511"/>
              <a:gd name="T37" fmla="*/ 2147483647 h 1125"/>
              <a:gd name="T38" fmla="*/ 2147483647 w 511"/>
              <a:gd name="T39" fmla="*/ 2147483647 h 1125"/>
              <a:gd name="T40" fmla="*/ 2147483647 w 511"/>
              <a:gd name="T41" fmla="*/ 2147483647 h 1125"/>
              <a:gd name="T42" fmla="*/ 2147483647 w 511"/>
              <a:gd name="T43" fmla="*/ 2147483647 h 1125"/>
              <a:gd name="T44" fmla="*/ 2147483647 w 511"/>
              <a:gd name="T45" fmla="*/ 2147483647 h 1125"/>
              <a:gd name="T46" fmla="*/ 2147483647 w 511"/>
              <a:gd name="T47" fmla="*/ 2147483647 h 1125"/>
              <a:gd name="T48" fmla="*/ 2147483647 w 511"/>
              <a:gd name="T49" fmla="*/ 2147483647 h 1125"/>
              <a:gd name="T50" fmla="*/ 2147483647 w 511"/>
              <a:gd name="T51" fmla="*/ 2147483647 h 1125"/>
              <a:gd name="T52" fmla="*/ 2147483647 w 511"/>
              <a:gd name="T53" fmla="*/ 2147483647 h 1125"/>
              <a:gd name="T54" fmla="*/ 2147483647 w 511"/>
              <a:gd name="T55" fmla="*/ 2147483647 h 1125"/>
              <a:gd name="T56" fmla="*/ 2147483647 w 511"/>
              <a:gd name="T57" fmla="*/ 2147483647 h 1125"/>
              <a:gd name="T58" fmla="*/ 0 w 511"/>
              <a:gd name="T59" fmla="*/ 2147483647 h 1125"/>
              <a:gd name="T60" fmla="*/ 2147483647 w 511"/>
              <a:gd name="T61" fmla="*/ 2147483647 h 1125"/>
              <a:gd name="T62" fmla="*/ 2147483647 w 511"/>
              <a:gd name="T63" fmla="*/ 2147483647 h 1125"/>
              <a:gd name="T64" fmla="*/ 2147483647 w 511"/>
              <a:gd name="T65" fmla="*/ 2147483647 h 1125"/>
              <a:gd name="T66" fmla="*/ 2147483647 w 511"/>
              <a:gd name="T67" fmla="*/ 2147483647 h 1125"/>
              <a:gd name="T68" fmla="*/ 2147483647 w 511"/>
              <a:gd name="T69" fmla="*/ 2147483647 h 1125"/>
              <a:gd name="T70" fmla="*/ 2147483647 w 511"/>
              <a:gd name="T71" fmla="*/ 2147483647 h 1125"/>
              <a:gd name="T72" fmla="*/ 2147483647 w 511"/>
              <a:gd name="T73" fmla="*/ 2147483647 h 1125"/>
              <a:gd name="T74" fmla="*/ 2147483647 w 511"/>
              <a:gd name="T75" fmla="*/ 2147483647 h 1125"/>
              <a:gd name="T76" fmla="*/ 2147483647 w 511"/>
              <a:gd name="T77" fmla="*/ 2147483647 h 1125"/>
              <a:gd name="T78" fmla="*/ 2147483647 w 511"/>
              <a:gd name="T79" fmla="*/ 2147483647 h 1125"/>
              <a:gd name="T80" fmla="*/ 2147483647 w 511"/>
              <a:gd name="T81" fmla="*/ 2147483647 h 112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511"/>
              <a:gd name="T124" fmla="*/ 0 h 1125"/>
              <a:gd name="T125" fmla="*/ 511 w 511"/>
              <a:gd name="T126" fmla="*/ 1125 h 112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511" h="1125">
                <a:moveTo>
                  <a:pt x="370" y="1124"/>
                </a:moveTo>
                <a:lnTo>
                  <a:pt x="405" y="1079"/>
                </a:lnTo>
                <a:lnTo>
                  <a:pt x="420" y="1056"/>
                </a:lnTo>
                <a:lnTo>
                  <a:pt x="438" y="1028"/>
                </a:lnTo>
                <a:lnTo>
                  <a:pt x="453" y="1000"/>
                </a:lnTo>
                <a:lnTo>
                  <a:pt x="467" y="972"/>
                </a:lnTo>
                <a:lnTo>
                  <a:pt x="479" y="943"/>
                </a:lnTo>
                <a:lnTo>
                  <a:pt x="487" y="915"/>
                </a:lnTo>
                <a:lnTo>
                  <a:pt x="495" y="883"/>
                </a:lnTo>
                <a:lnTo>
                  <a:pt x="503" y="844"/>
                </a:lnTo>
                <a:lnTo>
                  <a:pt x="505" y="806"/>
                </a:lnTo>
                <a:lnTo>
                  <a:pt x="509" y="771"/>
                </a:lnTo>
                <a:lnTo>
                  <a:pt x="510" y="730"/>
                </a:lnTo>
                <a:lnTo>
                  <a:pt x="508" y="689"/>
                </a:lnTo>
                <a:lnTo>
                  <a:pt x="505" y="647"/>
                </a:lnTo>
                <a:lnTo>
                  <a:pt x="500" y="611"/>
                </a:lnTo>
                <a:lnTo>
                  <a:pt x="496" y="571"/>
                </a:lnTo>
                <a:lnTo>
                  <a:pt x="491" y="536"/>
                </a:lnTo>
                <a:lnTo>
                  <a:pt x="483" y="496"/>
                </a:lnTo>
                <a:lnTo>
                  <a:pt x="476" y="456"/>
                </a:lnTo>
                <a:lnTo>
                  <a:pt x="463" y="413"/>
                </a:lnTo>
                <a:lnTo>
                  <a:pt x="454" y="376"/>
                </a:lnTo>
                <a:lnTo>
                  <a:pt x="438" y="332"/>
                </a:lnTo>
                <a:lnTo>
                  <a:pt x="424" y="292"/>
                </a:lnTo>
                <a:lnTo>
                  <a:pt x="408" y="253"/>
                </a:lnTo>
                <a:lnTo>
                  <a:pt x="387" y="216"/>
                </a:lnTo>
                <a:lnTo>
                  <a:pt x="370" y="186"/>
                </a:lnTo>
                <a:lnTo>
                  <a:pt x="349" y="156"/>
                </a:lnTo>
                <a:lnTo>
                  <a:pt x="503" y="0"/>
                </a:lnTo>
                <a:lnTo>
                  <a:pt x="465" y="16"/>
                </a:lnTo>
                <a:lnTo>
                  <a:pt x="432" y="26"/>
                </a:lnTo>
                <a:lnTo>
                  <a:pt x="397" y="41"/>
                </a:lnTo>
                <a:lnTo>
                  <a:pt x="367" y="48"/>
                </a:lnTo>
                <a:lnTo>
                  <a:pt x="338" y="55"/>
                </a:lnTo>
                <a:lnTo>
                  <a:pt x="315" y="62"/>
                </a:lnTo>
                <a:lnTo>
                  <a:pt x="286" y="64"/>
                </a:lnTo>
                <a:lnTo>
                  <a:pt x="259" y="68"/>
                </a:lnTo>
                <a:lnTo>
                  <a:pt x="229" y="72"/>
                </a:lnTo>
                <a:lnTo>
                  <a:pt x="192" y="73"/>
                </a:lnTo>
                <a:lnTo>
                  <a:pt x="155" y="76"/>
                </a:lnTo>
                <a:lnTo>
                  <a:pt x="122" y="76"/>
                </a:lnTo>
                <a:lnTo>
                  <a:pt x="84" y="75"/>
                </a:lnTo>
                <a:lnTo>
                  <a:pt x="52" y="73"/>
                </a:lnTo>
                <a:lnTo>
                  <a:pt x="51" y="92"/>
                </a:lnTo>
                <a:lnTo>
                  <a:pt x="56" y="115"/>
                </a:lnTo>
                <a:lnTo>
                  <a:pt x="57" y="137"/>
                </a:lnTo>
                <a:lnTo>
                  <a:pt x="58" y="162"/>
                </a:lnTo>
                <a:lnTo>
                  <a:pt x="58" y="188"/>
                </a:lnTo>
                <a:lnTo>
                  <a:pt x="57" y="211"/>
                </a:lnTo>
                <a:lnTo>
                  <a:pt x="53" y="231"/>
                </a:lnTo>
                <a:lnTo>
                  <a:pt x="51" y="256"/>
                </a:lnTo>
                <a:lnTo>
                  <a:pt x="46" y="280"/>
                </a:lnTo>
                <a:lnTo>
                  <a:pt x="43" y="305"/>
                </a:lnTo>
                <a:lnTo>
                  <a:pt x="38" y="328"/>
                </a:lnTo>
                <a:lnTo>
                  <a:pt x="35" y="351"/>
                </a:lnTo>
                <a:lnTo>
                  <a:pt x="28" y="374"/>
                </a:lnTo>
                <a:lnTo>
                  <a:pt x="23" y="396"/>
                </a:lnTo>
                <a:lnTo>
                  <a:pt x="18" y="417"/>
                </a:lnTo>
                <a:lnTo>
                  <a:pt x="12" y="442"/>
                </a:lnTo>
                <a:lnTo>
                  <a:pt x="0" y="472"/>
                </a:lnTo>
                <a:lnTo>
                  <a:pt x="174" y="321"/>
                </a:lnTo>
                <a:lnTo>
                  <a:pt x="207" y="360"/>
                </a:lnTo>
                <a:lnTo>
                  <a:pt x="228" y="394"/>
                </a:lnTo>
                <a:lnTo>
                  <a:pt x="268" y="457"/>
                </a:lnTo>
                <a:lnTo>
                  <a:pt x="286" y="490"/>
                </a:lnTo>
                <a:lnTo>
                  <a:pt x="301" y="523"/>
                </a:lnTo>
                <a:lnTo>
                  <a:pt x="327" y="579"/>
                </a:lnTo>
                <a:lnTo>
                  <a:pt x="342" y="613"/>
                </a:lnTo>
                <a:lnTo>
                  <a:pt x="360" y="653"/>
                </a:lnTo>
                <a:lnTo>
                  <a:pt x="371" y="687"/>
                </a:lnTo>
                <a:lnTo>
                  <a:pt x="382" y="716"/>
                </a:lnTo>
                <a:lnTo>
                  <a:pt x="392" y="744"/>
                </a:lnTo>
                <a:lnTo>
                  <a:pt x="400" y="776"/>
                </a:lnTo>
                <a:lnTo>
                  <a:pt x="408" y="810"/>
                </a:lnTo>
                <a:lnTo>
                  <a:pt x="411" y="840"/>
                </a:lnTo>
                <a:lnTo>
                  <a:pt x="416" y="872"/>
                </a:lnTo>
                <a:lnTo>
                  <a:pt x="415" y="906"/>
                </a:lnTo>
                <a:lnTo>
                  <a:pt x="413" y="937"/>
                </a:lnTo>
                <a:lnTo>
                  <a:pt x="406" y="970"/>
                </a:lnTo>
                <a:lnTo>
                  <a:pt x="401" y="1002"/>
                </a:lnTo>
                <a:lnTo>
                  <a:pt x="394" y="1035"/>
                </a:lnTo>
                <a:lnTo>
                  <a:pt x="385" y="1070"/>
                </a:lnTo>
                <a:lnTo>
                  <a:pt x="370" y="1124"/>
                </a:lnTo>
              </a:path>
            </a:pathLst>
          </a:custGeom>
          <a:gradFill flip="none" rotWithShape="1">
            <a:gsLst>
              <a:gs pos="0">
                <a:srgbClr val="FABA1A">
                  <a:shade val="30000"/>
                  <a:satMod val="115000"/>
                </a:srgbClr>
              </a:gs>
              <a:gs pos="50000">
                <a:srgbClr val="FABA1A">
                  <a:shade val="67500"/>
                  <a:satMod val="115000"/>
                </a:srgbClr>
              </a:gs>
              <a:gs pos="100000">
                <a:srgbClr val="FABA1A">
                  <a:shade val="100000"/>
                  <a:satMod val="115000"/>
                </a:srgbClr>
              </a:gs>
            </a:gsLst>
            <a:lin ang="10800000" scaled="1"/>
            <a:tileRect/>
          </a:gradFill>
          <a:ln w="25400">
            <a:solidFill>
              <a:srgbClr val="0033CC"/>
            </a:solidFill>
            <a:round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/>
          <a:p>
            <a:endParaRPr lang="id-ID">
              <a:latin typeface="Calibri" pitchFamily="34" charset="0"/>
            </a:endParaRPr>
          </a:p>
        </p:txBody>
      </p:sp>
      <p:sp>
        <p:nvSpPr>
          <p:cNvPr id="23" name="Left-Right Arrow 22"/>
          <p:cNvSpPr/>
          <p:nvPr/>
        </p:nvSpPr>
        <p:spPr>
          <a:xfrm>
            <a:off x="3439466" y="3222561"/>
            <a:ext cx="2895600" cy="356089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E85B78-FF2D-4232-AFFB-22F38FDEF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490352"/>
      </p:ext>
    </p:extLst>
  </p:cSld>
  <p:clrMapOvr>
    <a:masterClrMapping/>
  </p:clrMapOvr>
  <p:transition spd="slow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MGR\AppData\Roaming\PixelMetrics\CaptureWiz\Temp\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822"/>
            <a:ext cx="9905999" cy="686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hevron 4"/>
          <p:cNvSpPr/>
          <p:nvPr/>
        </p:nvSpPr>
        <p:spPr>
          <a:xfrm>
            <a:off x="1307177" y="286723"/>
            <a:ext cx="245587" cy="247534"/>
          </a:xfrm>
          <a:prstGeom prst="chevron">
            <a:avLst>
              <a:gd name="adj" fmla="val 5579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1462901" y="285013"/>
            <a:ext cx="188009" cy="247534"/>
          </a:xfrm>
          <a:prstGeom prst="chevron">
            <a:avLst>
              <a:gd name="adj" fmla="val 7113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1542367" y="285013"/>
            <a:ext cx="166121" cy="247534"/>
          </a:xfrm>
          <a:prstGeom prst="chevron">
            <a:avLst>
              <a:gd name="adj" fmla="val 824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50" y="18018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3256558"/>
            <a:ext cx="9906000" cy="360145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06715" y="6506393"/>
            <a:ext cx="1982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344488" y="3356992"/>
            <a:ext cx="362957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4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Arial Unicode MS" panose="020B0604020202020204" pitchFamily="34" charset="-128"/>
                <a:cs typeface="Calibri" panose="020F0502020204030204" pitchFamily="34" charset="0"/>
              </a:rPr>
              <a:t>PERSYARATAN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86796" y="3833172"/>
            <a:ext cx="49696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id-ID" sz="66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Browallia New" panose="020B0604020202020204" pitchFamily="34" charset="-34"/>
              </a:rPr>
              <a:t>AS9120B</a:t>
            </a:r>
            <a:r>
              <a:rPr lang="en-US" sz="66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Browallia New" panose="020B0604020202020204" pitchFamily="34" charset="-34"/>
              </a:rPr>
              <a:t>:2</a:t>
            </a:r>
            <a:r>
              <a:rPr lang="id-ID" sz="66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Browallia New" panose="020B0604020202020204" pitchFamily="34" charset="-34"/>
              </a:rPr>
              <a:t>016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  <a:cs typeface="Browallia New" panose="020B0604020202020204" pitchFamily="34" charset="-34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38670" y="4653136"/>
            <a:ext cx="520847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600" dirty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Impact" panose="020B0806030902050204" pitchFamily="34" charset="0"/>
                <a:cs typeface="Browallia New" panose="020B0604020202020204" pitchFamily="34" charset="-34"/>
              </a:rPr>
              <a:t>8. </a:t>
            </a:r>
            <a:r>
              <a:rPr lang="en-US" sz="9600" dirty="0" err="1">
                <a:ln w="18415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Impact" panose="020B0806030902050204" pitchFamily="34" charset="0"/>
                <a:cs typeface="Browallia New" panose="020B0604020202020204" pitchFamily="34" charset="-34"/>
              </a:rPr>
              <a:t>Operasi</a:t>
            </a:r>
            <a:endParaRPr lang="en-US" sz="9600" dirty="0">
              <a:ln w="18415" cmpd="sng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latin typeface="Impact" panose="020B0806030902050204" pitchFamily="34" charset="0"/>
              <a:cs typeface="Browallia New" panose="020B0604020202020204" pitchFamily="34" charset="-34"/>
            </a:endParaRPr>
          </a:p>
        </p:txBody>
      </p:sp>
      <p:grpSp>
        <p:nvGrpSpPr>
          <p:cNvPr id="28" name="Group 214"/>
          <p:cNvGrpSpPr>
            <a:grpSpLocks/>
          </p:cNvGrpSpPr>
          <p:nvPr/>
        </p:nvGrpSpPr>
        <p:grpSpPr bwMode="auto">
          <a:xfrm>
            <a:off x="74354" y="6482059"/>
            <a:ext cx="412432" cy="281363"/>
            <a:chOff x="0" y="2704"/>
            <a:chExt cx="1014" cy="678"/>
          </a:xfrm>
        </p:grpSpPr>
        <p:sp>
          <p:nvSpPr>
            <p:cNvPr id="35" name="Freeform 167"/>
            <p:cNvSpPr>
              <a:spLocks/>
            </p:cNvSpPr>
            <p:nvPr/>
          </p:nvSpPr>
          <p:spPr bwMode="auto">
            <a:xfrm rot="10800000">
              <a:off x="284" y="2704"/>
              <a:ext cx="730" cy="509"/>
            </a:xfrm>
            <a:custGeom>
              <a:avLst/>
              <a:gdLst>
                <a:gd name="T0" fmla="*/ 0 w 59"/>
                <a:gd name="T1" fmla="*/ 5587 h 42"/>
                <a:gd name="T2" fmla="*/ 4281 w 59"/>
                <a:gd name="T3" fmla="*/ 5429 h 42"/>
                <a:gd name="T4" fmla="*/ 6434 w 59"/>
                <a:gd name="T5" fmla="*/ 1030 h 42"/>
                <a:gd name="T6" fmla="*/ 8723 w 59"/>
                <a:gd name="T7" fmla="*/ 0 h 42"/>
                <a:gd name="T8" fmla="*/ 4900 w 59"/>
                <a:gd name="T9" fmla="*/ 885 h 42"/>
                <a:gd name="T10" fmla="*/ 3056 w 59"/>
                <a:gd name="T11" fmla="*/ 4557 h 42"/>
                <a:gd name="T12" fmla="*/ 0 w 59"/>
                <a:gd name="T13" fmla="*/ 5587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"/>
                <a:gd name="T22" fmla="*/ 0 h 42"/>
                <a:gd name="T23" fmla="*/ 59 w 59"/>
                <a:gd name="T24" fmla="*/ 42 h 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" h="42">
                  <a:moveTo>
                    <a:pt x="0" y="38"/>
                  </a:moveTo>
                  <a:cubicBezTo>
                    <a:pt x="2" y="39"/>
                    <a:pt x="21" y="42"/>
                    <a:pt x="28" y="37"/>
                  </a:cubicBezTo>
                  <a:cubicBezTo>
                    <a:pt x="34" y="32"/>
                    <a:pt x="37" y="13"/>
                    <a:pt x="42" y="7"/>
                  </a:cubicBezTo>
                  <a:cubicBezTo>
                    <a:pt x="47" y="1"/>
                    <a:pt x="59" y="0"/>
                    <a:pt x="57" y="0"/>
                  </a:cubicBezTo>
                  <a:cubicBezTo>
                    <a:pt x="55" y="0"/>
                    <a:pt x="39" y="1"/>
                    <a:pt x="32" y="6"/>
                  </a:cubicBezTo>
                  <a:cubicBezTo>
                    <a:pt x="26" y="11"/>
                    <a:pt x="25" y="26"/>
                    <a:pt x="20" y="31"/>
                  </a:cubicBezTo>
                  <a:cubicBezTo>
                    <a:pt x="15" y="36"/>
                    <a:pt x="4" y="37"/>
                    <a:pt x="0" y="38"/>
                  </a:cubicBezTo>
                  <a:close/>
                </a:path>
              </a:pathLst>
            </a:custGeom>
            <a:solidFill>
              <a:srgbClr val="0033CC"/>
            </a:solidFill>
            <a:ln w="9525">
              <a:solidFill>
                <a:srgbClr val="0033CC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/>
            </a:p>
          </p:txBody>
        </p:sp>
        <p:sp>
          <p:nvSpPr>
            <p:cNvPr id="40" name="Freeform 168"/>
            <p:cNvSpPr>
              <a:spLocks/>
            </p:cNvSpPr>
            <p:nvPr/>
          </p:nvSpPr>
          <p:spPr bwMode="auto">
            <a:xfrm>
              <a:off x="0" y="2873"/>
              <a:ext cx="730" cy="509"/>
            </a:xfrm>
            <a:custGeom>
              <a:avLst/>
              <a:gdLst>
                <a:gd name="T0" fmla="*/ 0 w 59"/>
                <a:gd name="T1" fmla="*/ 5587 h 42"/>
                <a:gd name="T2" fmla="*/ 4281 w 59"/>
                <a:gd name="T3" fmla="*/ 5429 h 42"/>
                <a:gd name="T4" fmla="*/ 6434 w 59"/>
                <a:gd name="T5" fmla="*/ 1030 h 42"/>
                <a:gd name="T6" fmla="*/ 8723 w 59"/>
                <a:gd name="T7" fmla="*/ 0 h 42"/>
                <a:gd name="T8" fmla="*/ 4900 w 59"/>
                <a:gd name="T9" fmla="*/ 885 h 42"/>
                <a:gd name="T10" fmla="*/ 3056 w 59"/>
                <a:gd name="T11" fmla="*/ 4557 h 42"/>
                <a:gd name="T12" fmla="*/ 0 w 59"/>
                <a:gd name="T13" fmla="*/ 5587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"/>
                <a:gd name="T22" fmla="*/ 0 h 42"/>
                <a:gd name="T23" fmla="*/ 59 w 59"/>
                <a:gd name="T24" fmla="*/ 42 h 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" h="42">
                  <a:moveTo>
                    <a:pt x="0" y="38"/>
                  </a:moveTo>
                  <a:cubicBezTo>
                    <a:pt x="2" y="39"/>
                    <a:pt x="21" y="42"/>
                    <a:pt x="28" y="37"/>
                  </a:cubicBezTo>
                  <a:cubicBezTo>
                    <a:pt x="34" y="32"/>
                    <a:pt x="37" y="13"/>
                    <a:pt x="42" y="7"/>
                  </a:cubicBezTo>
                  <a:cubicBezTo>
                    <a:pt x="47" y="1"/>
                    <a:pt x="59" y="0"/>
                    <a:pt x="57" y="0"/>
                  </a:cubicBezTo>
                  <a:cubicBezTo>
                    <a:pt x="55" y="0"/>
                    <a:pt x="39" y="1"/>
                    <a:pt x="32" y="6"/>
                  </a:cubicBezTo>
                  <a:cubicBezTo>
                    <a:pt x="26" y="11"/>
                    <a:pt x="25" y="26"/>
                    <a:pt x="20" y="31"/>
                  </a:cubicBezTo>
                  <a:cubicBezTo>
                    <a:pt x="15" y="36"/>
                    <a:pt x="4" y="37"/>
                    <a:pt x="0" y="38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/>
            </a:p>
          </p:txBody>
        </p:sp>
        <p:sp>
          <p:nvSpPr>
            <p:cNvPr id="41" name="Oval 172"/>
            <p:cNvSpPr>
              <a:spLocks noChangeArrowheads="1"/>
            </p:cNvSpPr>
            <p:nvPr/>
          </p:nvSpPr>
          <p:spPr bwMode="auto">
            <a:xfrm>
              <a:off x="24" y="3054"/>
              <a:ext cx="211" cy="211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4354" y="6452435"/>
            <a:ext cx="8169470" cy="310967"/>
            <a:chOff x="74354" y="6521597"/>
            <a:chExt cx="8169470" cy="241806"/>
          </a:xfrm>
        </p:grpSpPr>
        <p:sp>
          <p:nvSpPr>
            <p:cNvPr id="44" name="Rectangle 43"/>
            <p:cNvSpPr/>
            <p:nvPr/>
          </p:nvSpPr>
          <p:spPr>
            <a:xfrm flipV="1">
              <a:off x="602299" y="6521597"/>
              <a:ext cx="7641525" cy="494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45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2" cy="218786"/>
              <a:chOff x="0" y="2704"/>
              <a:chExt cx="1014" cy="678"/>
            </a:xfrm>
          </p:grpSpPr>
          <p:sp>
            <p:nvSpPr>
              <p:cNvPr id="46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7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8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49" name="TextBox 48"/>
          <p:cNvSpPr txBox="1"/>
          <p:nvPr/>
        </p:nvSpPr>
        <p:spPr>
          <a:xfrm>
            <a:off x="8374704" y="6332754"/>
            <a:ext cx="15808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Sentral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Sistem</a:t>
            </a:r>
            <a:r>
              <a:rPr lang="en-US" sz="800" dirty="0">
                <a:solidFill>
                  <a:schemeClr val="bg1"/>
                </a:solidFill>
              </a:rPr>
              <a:t> ISO 9001:2015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DE02BEE-C480-4BC5-A69E-2508C81A5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33017"/>
      </p:ext>
    </p:extLst>
  </p:cSld>
  <p:clrMapOvr>
    <a:masterClrMapping/>
  </p:clrMapOvr>
  <p:transition spd="slow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53645" y="649432"/>
            <a:ext cx="5956300" cy="5842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b="1" dirty="0"/>
              <a:t>8. </a:t>
            </a:r>
            <a:r>
              <a:rPr lang="en-US" b="1" dirty="0" err="1"/>
              <a:t>Operasi</a:t>
            </a:r>
            <a:endParaRPr lang="en-US" b="1" dirty="0"/>
          </a:p>
        </p:txBody>
      </p:sp>
      <p:sp>
        <p:nvSpPr>
          <p:cNvPr id="82950" name="Rectangle 8"/>
          <p:cNvSpPr>
            <a:spLocks noChangeArrowheads="1"/>
          </p:cNvSpPr>
          <p:nvPr/>
        </p:nvSpPr>
        <p:spPr bwMode="auto">
          <a:xfrm>
            <a:off x="3353645" y="1371768"/>
            <a:ext cx="6520171" cy="3335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275" dirty="0" err="1">
                <a:solidFill>
                  <a:srgbClr val="000000"/>
                </a:solidFill>
                <a:latin typeface="Tahoma" pitchFamily="34" charset="0"/>
              </a:rPr>
              <a:t>Terdiri</a:t>
            </a:r>
            <a:r>
              <a:rPr lang="en-US" sz="2275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275" dirty="0" err="1">
                <a:solidFill>
                  <a:srgbClr val="000000"/>
                </a:solidFill>
                <a:latin typeface="Tahoma" pitchFamily="34" charset="0"/>
              </a:rPr>
              <a:t>dari</a:t>
            </a:r>
            <a:r>
              <a:rPr lang="en-US" sz="2275" dirty="0">
                <a:solidFill>
                  <a:srgbClr val="000000"/>
                </a:solidFill>
                <a:latin typeface="Tahoma" pitchFamily="34" charset="0"/>
              </a:rPr>
              <a:t> :</a:t>
            </a:r>
            <a:r>
              <a:rPr lang="en-US" sz="2275" i="1" u="sng" dirty="0">
                <a:solidFill>
                  <a:srgbClr val="000000"/>
                </a:solidFill>
                <a:latin typeface="Tahoma" pitchFamily="34" charset="0"/>
              </a:rPr>
              <a:t>  </a:t>
            </a:r>
          </a:p>
          <a:p>
            <a:pPr marL="584282" indent="-584282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275" b="1" dirty="0"/>
              <a:t>8.1 </a:t>
            </a:r>
            <a:r>
              <a:rPr lang="en-US" sz="2275" b="1" dirty="0" err="1"/>
              <a:t>Perencanaan</a:t>
            </a:r>
            <a:r>
              <a:rPr lang="en-US" sz="2275" b="1" dirty="0"/>
              <a:t> </a:t>
            </a:r>
            <a:r>
              <a:rPr lang="en-US" sz="2275" b="1" dirty="0" err="1"/>
              <a:t>Pelaksanaan</a:t>
            </a:r>
            <a:r>
              <a:rPr lang="en-US" sz="2275" b="1" dirty="0"/>
              <a:t> </a:t>
            </a:r>
            <a:r>
              <a:rPr lang="en-US" sz="2275" b="1" dirty="0" err="1"/>
              <a:t>dan</a:t>
            </a:r>
            <a:r>
              <a:rPr lang="en-US" sz="2275" b="1" dirty="0"/>
              <a:t> </a:t>
            </a:r>
            <a:r>
              <a:rPr lang="en-US" sz="2275" b="1" dirty="0" err="1"/>
              <a:t>Pengendalian</a:t>
            </a:r>
            <a:endParaRPr lang="en-US" sz="2275" dirty="0"/>
          </a:p>
          <a:p>
            <a:pPr latinLnBrk="1"/>
            <a:r>
              <a:rPr lang="en-US" sz="2275" b="1" dirty="0"/>
              <a:t>8.2 </a:t>
            </a:r>
            <a:r>
              <a:rPr lang="en-US" sz="2275" b="1" dirty="0" err="1"/>
              <a:t>Persyaratan</a:t>
            </a:r>
            <a:r>
              <a:rPr lang="en-US" sz="2275" b="1" dirty="0"/>
              <a:t> </a:t>
            </a:r>
            <a:r>
              <a:rPr lang="en-US" sz="2275" b="1" dirty="0" err="1"/>
              <a:t>Produk</a:t>
            </a:r>
            <a:r>
              <a:rPr lang="en-US" sz="2275" b="1" dirty="0"/>
              <a:t> </a:t>
            </a:r>
            <a:r>
              <a:rPr lang="en-US" sz="2275" b="1" dirty="0" err="1"/>
              <a:t>dan</a:t>
            </a:r>
            <a:r>
              <a:rPr lang="en-US" sz="2275" b="1" dirty="0"/>
              <a:t> </a:t>
            </a:r>
            <a:r>
              <a:rPr lang="en-US" sz="2275" b="1" dirty="0" err="1"/>
              <a:t>Jasa</a:t>
            </a:r>
            <a:endParaRPr lang="en-US" sz="2275" dirty="0"/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275" b="1" i="1" dirty="0"/>
              <a:t>8.3 </a:t>
            </a:r>
            <a:r>
              <a:rPr lang="en-US" sz="2275" b="1" i="1" dirty="0" err="1"/>
              <a:t>Desain</a:t>
            </a:r>
            <a:r>
              <a:rPr lang="en-US" sz="2275" b="1" i="1" dirty="0"/>
              <a:t> </a:t>
            </a:r>
            <a:r>
              <a:rPr lang="en-US" sz="2275" b="1" i="1" dirty="0" err="1"/>
              <a:t>dan</a:t>
            </a:r>
            <a:r>
              <a:rPr lang="en-US" sz="2275" b="1" i="1" dirty="0"/>
              <a:t> </a:t>
            </a:r>
            <a:r>
              <a:rPr lang="en-US" sz="2275" b="1" i="1" dirty="0" err="1"/>
              <a:t>Pengembangan</a:t>
            </a:r>
            <a:r>
              <a:rPr lang="en-US" sz="2275" b="1" i="1" dirty="0"/>
              <a:t> </a:t>
            </a:r>
            <a:r>
              <a:rPr lang="en-US" sz="2275" b="1" i="1" dirty="0" err="1"/>
              <a:t>Produk</a:t>
            </a:r>
            <a:r>
              <a:rPr lang="en-US" sz="2275" b="1" i="1" dirty="0"/>
              <a:t> </a:t>
            </a:r>
            <a:r>
              <a:rPr lang="en-US" sz="2275" b="1" i="1" dirty="0" err="1"/>
              <a:t>dan</a:t>
            </a:r>
            <a:r>
              <a:rPr lang="en-US" sz="2275" b="1" i="1" dirty="0"/>
              <a:t> </a:t>
            </a:r>
            <a:r>
              <a:rPr lang="en-US" sz="2275" b="1" i="1" dirty="0" err="1"/>
              <a:t>Jasa</a:t>
            </a:r>
            <a:endParaRPr lang="en-US" sz="2275" i="1" u="sng" dirty="0">
              <a:solidFill>
                <a:srgbClr val="000000"/>
              </a:solidFill>
              <a:latin typeface="Tahoma" pitchFamily="34" charset="0"/>
            </a:endParaRPr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275" b="1" i="1" dirty="0"/>
              <a:t>8.4 </a:t>
            </a:r>
            <a:r>
              <a:rPr lang="en-US" sz="2275" b="1" i="1" dirty="0" err="1"/>
              <a:t>Pengendalian</a:t>
            </a:r>
            <a:r>
              <a:rPr lang="en-US" sz="2275" b="1" i="1" dirty="0"/>
              <a:t> Proses </a:t>
            </a:r>
            <a:r>
              <a:rPr lang="en-US" sz="2275" b="1" i="1" dirty="0" err="1"/>
              <a:t>Eksternal</a:t>
            </a:r>
            <a:r>
              <a:rPr lang="en-US" sz="2275" b="1" i="1" dirty="0"/>
              <a:t>, </a:t>
            </a:r>
            <a:r>
              <a:rPr lang="en-US" sz="2275" b="1" i="1" dirty="0" err="1"/>
              <a:t>Produk</a:t>
            </a:r>
            <a:r>
              <a:rPr lang="en-US" sz="2275" b="1" i="1" dirty="0"/>
              <a:t> </a:t>
            </a:r>
            <a:r>
              <a:rPr lang="en-US" sz="2275" b="1" i="1" dirty="0" err="1"/>
              <a:t>dan</a:t>
            </a:r>
            <a:r>
              <a:rPr lang="en-US" sz="2275" b="1" i="1" dirty="0"/>
              <a:t> </a:t>
            </a:r>
            <a:r>
              <a:rPr lang="en-US" sz="2275" b="1" i="1" dirty="0" err="1"/>
              <a:t>Jasa</a:t>
            </a:r>
            <a:r>
              <a:rPr lang="en-US" sz="2275" i="1" u="sng" dirty="0">
                <a:solidFill>
                  <a:srgbClr val="000000"/>
                </a:solidFill>
                <a:latin typeface="Tahoma" pitchFamily="34" charset="0"/>
              </a:rPr>
              <a:t>.</a:t>
            </a:r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275" b="1" dirty="0"/>
              <a:t>8.5 </a:t>
            </a:r>
            <a:r>
              <a:rPr lang="en-US" sz="2275" b="1" dirty="0" err="1"/>
              <a:t>Produksi</a:t>
            </a:r>
            <a:r>
              <a:rPr lang="en-US" sz="2275" b="1" dirty="0"/>
              <a:t> </a:t>
            </a:r>
            <a:r>
              <a:rPr lang="en-US" sz="2275" b="1" dirty="0" err="1"/>
              <a:t>dan</a:t>
            </a:r>
            <a:r>
              <a:rPr lang="en-US" sz="2275" b="1" dirty="0"/>
              <a:t> </a:t>
            </a:r>
            <a:r>
              <a:rPr lang="en-US" sz="2275" b="1" dirty="0" err="1"/>
              <a:t>Penyediaan</a:t>
            </a:r>
            <a:r>
              <a:rPr lang="en-US" sz="2275" b="1" dirty="0"/>
              <a:t> </a:t>
            </a:r>
            <a:r>
              <a:rPr lang="en-US" sz="2275" b="1" dirty="0" err="1"/>
              <a:t>Jasa</a:t>
            </a:r>
            <a:endParaRPr lang="en-US" sz="2275" b="1" dirty="0"/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275" b="1" i="1" dirty="0"/>
              <a:t>8.6 </a:t>
            </a:r>
            <a:r>
              <a:rPr lang="en-US" sz="2275" b="1" i="1" dirty="0" err="1"/>
              <a:t>Pelepasan</a:t>
            </a:r>
            <a:r>
              <a:rPr lang="en-US" sz="2275" b="1" i="1" dirty="0"/>
              <a:t> </a:t>
            </a:r>
            <a:r>
              <a:rPr lang="en-US" sz="2275" b="1" i="1" dirty="0" err="1"/>
              <a:t>Produk</a:t>
            </a:r>
            <a:r>
              <a:rPr lang="en-US" sz="2275" b="1" i="1" dirty="0"/>
              <a:t> </a:t>
            </a:r>
            <a:r>
              <a:rPr lang="en-US" sz="2275" b="1" i="1" dirty="0" err="1"/>
              <a:t>dan</a:t>
            </a:r>
            <a:r>
              <a:rPr lang="en-US" sz="2275" b="1" i="1" dirty="0"/>
              <a:t> </a:t>
            </a:r>
            <a:r>
              <a:rPr lang="en-US" sz="2275" b="1" i="1" dirty="0" err="1"/>
              <a:t>Jasa</a:t>
            </a:r>
            <a:r>
              <a:rPr lang="en-US" sz="2275" b="1" i="1" dirty="0"/>
              <a:t> </a:t>
            </a:r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275" b="1" i="1" dirty="0"/>
              <a:t>8.7 </a:t>
            </a:r>
            <a:r>
              <a:rPr lang="en-US" sz="2275" b="1" i="1" dirty="0" err="1"/>
              <a:t>Pengendalian</a:t>
            </a:r>
            <a:r>
              <a:rPr lang="en-US" sz="2275" b="1" i="1" dirty="0"/>
              <a:t> Output yang </a:t>
            </a:r>
            <a:r>
              <a:rPr lang="en-US" sz="2275" b="1" i="1" dirty="0" err="1"/>
              <a:t>Tidak</a:t>
            </a:r>
            <a:r>
              <a:rPr lang="en-US" sz="2275" b="1" i="1" dirty="0"/>
              <a:t> </a:t>
            </a:r>
            <a:r>
              <a:rPr lang="en-US" sz="2275" b="1" i="1" dirty="0" err="1"/>
              <a:t>Sesuai</a:t>
            </a:r>
            <a:r>
              <a:rPr lang="en-US" sz="2275" b="1" i="1" dirty="0"/>
              <a:t> </a:t>
            </a:r>
            <a:endParaRPr lang="en-US" sz="2275" dirty="0"/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endParaRPr lang="en-US" sz="2275" i="1" u="sng" dirty="0">
              <a:solidFill>
                <a:srgbClr val="000000"/>
              </a:solidFill>
              <a:latin typeface="Tahoma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8660" y="392094"/>
            <a:ext cx="24595" cy="597758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" y="0"/>
            <a:ext cx="2069254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5187" y="0"/>
            <a:ext cx="2557531" cy="6416866"/>
            <a:chOff x="153307" y="0"/>
            <a:chExt cx="2557531" cy="6416866"/>
          </a:xfrm>
        </p:grpSpPr>
        <p:sp>
          <p:nvSpPr>
            <p:cNvPr id="17" name="Rectangle 16"/>
            <p:cNvSpPr/>
            <p:nvPr/>
          </p:nvSpPr>
          <p:spPr>
            <a:xfrm>
              <a:off x="1648276" y="0"/>
              <a:ext cx="508648" cy="5888449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flipH="1" flipV="1">
              <a:off x="1636701" y="5886486"/>
              <a:ext cx="54291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219401" y="4919870"/>
              <a:ext cx="491437" cy="1492198"/>
            </a:xfrm>
            <a:custGeom>
              <a:avLst/>
              <a:gdLst>
                <a:gd name="connsiteX0" fmla="*/ 0 w 472776"/>
                <a:gd name="connsiteY0" fmla="*/ 0 h 1398892"/>
                <a:gd name="connsiteX1" fmla="*/ 472776 w 472776"/>
                <a:gd name="connsiteY1" fmla="*/ 0 h 1398892"/>
                <a:gd name="connsiteX2" fmla="*/ 472776 w 472776"/>
                <a:gd name="connsiteY2" fmla="*/ 1398892 h 1398892"/>
                <a:gd name="connsiteX3" fmla="*/ 0 w 472776"/>
                <a:gd name="connsiteY3" fmla="*/ 1398892 h 1398892"/>
                <a:gd name="connsiteX4" fmla="*/ 0 w 472776"/>
                <a:gd name="connsiteY4" fmla="*/ 0 h 1398892"/>
                <a:gd name="connsiteX0" fmla="*/ 0 w 491437"/>
                <a:gd name="connsiteY0" fmla="*/ 410547 h 1398892"/>
                <a:gd name="connsiteX1" fmla="*/ 491437 w 491437"/>
                <a:gd name="connsiteY1" fmla="*/ 0 h 1398892"/>
                <a:gd name="connsiteX2" fmla="*/ 491437 w 491437"/>
                <a:gd name="connsiteY2" fmla="*/ 1398892 h 1398892"/>
                <a:gd name="connsiteX3" fmla="*/ 18661 w 491437"/>
                <a:gd name="connsiteY3" fmla="*/ 1398892 h 1398892"/>
                <a:gd name="connsiteX4" fmla="*/ 0 w 491437"/>
                <a:gd name="connsiteY4" fmla="*/ 410547 h 1398892"/>
                <a:gd name="connsiteX0" fmla="*/ 0 w 491437"/>
                <a:gd name="connsiteY0" fmla="*/ 503853 h 1492198"/>
                <a:gd name="connsiteX1" fmla="*/ 491437 w 491437"/>
                <a:gd name="connsiteY1" fmla="*/ 0 h 1492198"/>
                <a:gd name="connsiteX2" fmla="*/ 491437 w 491437"/>
                <a:gd name="connsiteY2" fmla="*/ 1492198 h 1492198"/>
                <a:gd name="connsiteX3" fmla="*/ 18661 w 491437"/>
                <a:gd name="connsiteY3" fmla="*/ 1492198 h 1492198"/>
                <a:gd name="connsiteX4" fmla="*/ 0 w 491437"/>
                <a:gd name="connsiteY4" fmla="*/ 503853 h 149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437" h="1492198">
                  <a:moveTo>
                    <a:pt x="0" y="503853"/>
                  </a:moveTo>
                  <a:lnTo>
                    <a:pt x="491437" y="0"/>
                  </a:lnTo>
                  <a:lnTo>
                    <a:pt x="491437" y="1492198"/>
                  </a:lnTo>
                  <a:lnTo>
                    <a:pt x="18661" y="1492198"/>
                  </a:lnTo>
                  <a:lnTo>
                    <a:pt x="0" y="503853"/>
                  </a:lnTo>
                  <a:close/>
                </a:path>
              </a:pathLst>
            </a:cu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>
              <a:off x="2168500" y="5886486"/>
              <a:ext cx="542338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53307" y="4941169"/>
              <a:ext cx="2545268" cy="507630"/>
            </a:xfrm>
            <a:custGeom>
              <a:avLst/>
              <a:gdLst>
                <a:gd name="connsiteX0" fmla="*/ 0 w 2545268"/>
                <a:gd name="connsiteY0" fmla="*/ 0 h 488969"/>
                <a:gd name="connsiteX1" fmla="*/ 2545268 w 2545268"/>
                <a:gd name="connsiteY1" fmla="*/ 0 h 488969"/>
                <a:gd name="connsiteX2" fmla="*/ 2545268 w 2545268"/>
                <a:gd name="connsiteY2" fmla="*/ 488969 h 488969"/>
                <a:gd name="connsiteX3" fmla="*/ 0 w 2545268"/>
                <a:gd name="connsiteY3" fmla="*/ 488969 h 488969"/>
                <a:gd name="connsiteX4" fmla="*/ 0 w 2545268"/>
                <a:gd name="connsiteY4" fmla="*/ 0 h 488969"/>
                <a:gd name="connsiteX0" fmla="*/ 0 w 2545268"/>
                <a:gd name="connsiteY0" fmla="*/ 0 h 488969"/>
                <a:gd name="connsiteX1" fmla="*/ 2545268 w 2545268"/>
                <a:gd name="connsiteY1" fmla="*/ 0 h 488969"/>
                <a:gd name="connsiteX2" fmla="*/ 2097399 w 2545268"/>
                <a:gd name="connsiteY2" fmla="*/ 488969 h 488969"/>
                <a:gd name="connsiteX3" fmla="*/ 0 w 2545268"/>
                <a:gd name="connsiteY3" fmla="*/ 488969 h 488969"/>
                <a:gd name="connsiteX4" fmla="*/ 0 w 2545268"/>
                <a:gd name="connsiteY4" fmla="*/ 0 h 488969"/>
                <a:gd name="connsiteX0" fmla="*/ 0 w 2545268"/>
                <a:gd name="connsiteY0" fmla="*/ 0 h 507630"/>
                <a:gd name="connsiteX1" fmla="*/ 2545268 w 2545268"/>
                <a:gd name="connsiteY1" fmla="*/ 0 h 507630"/>
                <a:gd name="connsiteX2" fmla="*/ 2097399 w 2545268"/>
                <a:gd name="connsiteY2" fmla="*/ 488969 h 507630"/>
                <a:gd name="connsiteX3" fmla="*/ 597160 w 2545268"/>
                <a:gd name="connsiteY3" fmla="*/ 507630 h 507630"/>
                <a:gd name="connsiteX4" fmla="*/ 0 w 2545268"/>
                <a:gd name="connsiteY4" fmla="*/ 0 h 50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268" h="507630">
                  <a:moveTo>
                    <a:pt x="0" y="0"/>
                  </a:moveTo>
                  <a:lnTo>
                    <a:pt x="2545268" y="0"/>
                  </a:lnTo>
                  <a:lnTo>
                    <a:pt x="2097399" y="488969"/>
                  </a:lnTo>
                  <a:lnTo>
                    <a:pt x="597160" y="507630"/>
                  </a:lnTo>
                  <a:lnTo>
                    <a:pt x="0" y="0"/>
                  </a:lnTo>
                  <a:close/>
                </a:path>
              </a:pathLst>
            </a:custGeom>
            <a:pattFill prst="narHorz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69333" y="5018464"/>
              <a:ext cx="2248444" cy="387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Oval 12">
            <a:hlinkClick r:id="rId3" action="ppaction://hlinksldjump"/>
          </p:cNvPr>
          <p:cNvSpPr/>
          <p:nvPr/>
        </p:nvSpPr>
        <p:spPr>
          <a:xfrm>
            <a:off x="463195" y="229948"/>
            <a:ext cx="1191491" cy="645178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Moon 13"/>
          <p:cNvSpPr/>
          <p:nvPr/>
        </p:nvSpPr>
        <p:spPr>
          <a:xfrm flipH="1">
            <a:off x="1477222" y="302551"/>
            <a:ext cx="415918" cy="502028"/>
          </a:xfrm>
          <a:prstGeom prst="moon">
            <a:avLst>
              <a:gd name="adj" fmla="val 52752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oon 14"/>
          <p:cNvSpPr/>
          <p:nvPr/>
        </p:nvSpPr>
        <p:spPr>
          <a:xfrm flipH="1">
            <a:off x="1727885" y="366881"/>
            <a:ext cx="273158" cy="369767"/>
          </a:xfrm>
          <a:prstGeom prst="moon">
            <a:avLst>
              <a:gd name="adj" fmla="val 19786"/>
            </a:avLst>
          </a:prstGeom>
          <a:solidFill>
            <a:srgbClr val="E34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905762" y="1908390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10846" y="3042376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919119" y="3852606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893464" y="2618251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906170" y="4581128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910845" y="5013176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910846" y="5445224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CD3451-595D-46C2-B9E3-2F9D15DFA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26496"/>
      </p:ext>
    </p:extLst>
  </p:cSld>
  <p:clrMapOvr>
    <a:masterClrMapping/>
  </p:clrMapOvr>
  <p:transition spd="slow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TextBox 3"/>
          <p:cNvSpPr txBox="1">
            <a:spLocks noChangeArrowheads="1"/>
          </p:cNvSpPr>
          <p:nvPr/>
        </p:nvSpPr>
        <p:spPr bwMode="auto">
          <a:xfrm>
            <a:off x="1" y="10"/>
            <a:ext cx="9906000" cy="492443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600" b="1" u="sng" dirty="0" err="1">
                <a:solidFill>
                  <a:schemeClr val="tx1"/>
                </a:solidFill>
              </a:rPr>
              <a:t>Ilustrasi</a:t>
            </a:r>
            <a:r>
              <a:rPr lang="en-US" sz="2600" b="1" u="sng" dirty="0">
                <a:solidFill>
                  <a:schemeClr val="tx1"/>
                </a:solidFill>
              </a:rPr>
              <a:t> </a:t>
            </a:r>
            <a:r>
              <a:rPr lang="en-US" sz="2600" b="1" u="sng" dirty="0" err="1">
                <a:solidFill>
                  <a:schemeClr val="tx1"/>
                </a:solidFill>
              </a:rPr>
              <a:t>Operasional</a:t>
            </a:r>
            <a:endParaRPr lang="en-US" sz="2600" b="1" u="sng" dirty="0">
              <a:solidFill>
                <a:schemeClr val="tx1"/>
              </a:solidFill>
            </a:endParaRPr>
          </a:p>
        </p:txBody>
      </p:sp>
      <p:graphicFrame>
        <p:nvGraphicFramePr>
          <p:cNvPr id="150530" name="Object 2"/>
          <p:cNvGraphicFramePr>
            <a:graphicFrameLocks noChangeAspect="1"/>
          </p:cNvGraphicFramePr>
          <p:nvPr>
            <p:extLst/>
          </p:nvPr>
        </p:nvGraphicFramePr>
        <p:xfrm>
          <a:off x="101456" y="866274"/>
          <a:ext cx="9804549" cy="5490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3" name="Visio" r:id="rId3" imgW="10648897" imgH="5842982" progId="Visio.Drawing.11">
                  <p:embed/>
                </p:oleObj>
              </mc:Choice>
              <mc:Fallback>
                <p:oleObj name="Visio" r:id="rId3" imgW="10648897" imgH="5842982" progId="Visio.Drawing.11">
                  <p:embed/>
                  <p:pic>
                    <p:nvPicPr>
                      <p:cNvPr id="0" name="Picture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56" y="866274"/>
                        <a:ext cx="9804549" cy="54900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29C13F7-63B4-40E0-92FB-B5264F3DF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293"/>
      </p:ext>
    </p:extLst>
  </p:cSld>
  <p:clrMapOvr>
    <a:masterClrMapping/>
  </p:clrMapOvr>
  <p:transition spd="slow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10" name="Rectangle 28"/>
          <p:cNvSpPr>
            <a:spLocks noChangeArrowheads="1"/>
          </p:cNvSpPr>
          <p:nvPr/>
        </p:nvSpPr>
        <p:spPr bwMode="auto">
          <a:xfrm>
            <a:off x="595052" y="1295400"/>
            <a:ext cx="8320347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2438" marR="351791" lvl="0" indent="-333375" defTabSz="914400" eaLnBrk="1" fontAlgn="auto" latinLnBrk="0" hangingPunct="1">
              <a:spcBef>
                <a:spcPts val="300"/>
              </a:spcBef>
              <a:spcAft>
                <a:spcPts val="0"/>
              </a:spcAft>
              <a:buClr>
                <a:srgbClr val="D34817"/>
              </a:buClr>
              <a:buSzPct val="84615"/>
              <a:buFont typeface="Wingdings 2"/>
              <a:buChar char="·"/>
              <a:tabLst>
                <a:tab pos="452438" algn="l"/>
              </a:tabLst>
              <a:defRPr/>
            </a:pP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Orga</a:t>
            </a:r>
            <a:r>
              <a:rPr lang="id-ID" sz="2000" kern="0" spc="-20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isasi</a:t>
            </a:r>
            <a:r>
              <a:rPr lang="id-ID" sz="2000" kern="0" spc="3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h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25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us</a:t>
            </a:r>
            <a:r>
              <a:rPr lang="id-ID" sz="2000" kern="0" spc="1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me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enca</a:t>
            </a:r>
            <a:r>
              <a:rPr lang="id-ID" sz="2000" kern="0" spc="-20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20" dirty="0">
                <a:solidFill>
                  <a:prstClr val="black"/>
                </a:solidFill>
                <a:latin typeface="+mn-lt"/>
                <a:cs typeface="Perpetua"/>
              </a:rPr>
              <a:t>k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25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,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m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e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5" dirty="0">
                <a:solidFill>
                  <a:prstClr val="black"/>
                </a:solidFill>
                <a:latin typeface="+mn-lt"/>
                <a:cs typeface="Perpetua"/>
              </a:rPr>
              <a:t>g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implementasikan</a:t>
            </a:r>
            <a:r>
              <a:rPr lang="id-ID" sz="2000" kern="0" spc="3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d</a:t>
            </a:r>
            <a:r>
              <a:rPr lang="id-ID" sz="2000" kern="0" spc="-20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n m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e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-20" dirty="0">
                <a:solidFill>
                  <a:prstClr val="black"/>
                </a:solidFill>
                <a:latin typeface="+mn-lt"/>
                <a:cs typeface="Perpetua"/>
              </a:rPr>
              <a:t>g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en</a:t>
            </a:r>
            <a:r>
              <a:rPr lang="id-ID" sz="2000" kern="0" spc="-20" dirty="0">
                <a:solidFill>
                  <a:prstClr val="black"/>
                </a:solidFill>
                <a:latin typeface="+mn-lt"/>
                <a:cs typeface="Perpetua"/>
              </a:rPr>
              <a:t>d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alik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3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p</a:t>
            </a:r>
            <a:r>
              <a:rPr lang="id-ID" sz="2000" kern="0" spc="-25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oses </a:t>
            </a:r>
            <a:r>
              <a:rPr lang="id-ID" sz="2000" kern="0" spc="1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25" dirty="0">
                <a:solidFill>
                  <a:prstClr val="black"/>
                </a:solidFill>
                <a:latin typeface="+mn-lt"/>
                <a:cs typeface="Perpetua"/>
              </a:rPr>
              <a:t>y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25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g</a:t>
            </a:r>
            <a:r>
              <a:rPr lang="id-ID" sz="2000" kern="0" spc="1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di</a:t>
            </a:r>
            <a:r>
              <a:rPr lang="id-ID" sz="2000" kern="0" spc="-20" dirty="0">
                <a:solidFill>
                  <a:prstClr val="black"/>
                </a:solidFill>
                <a:latin typeface="+mn-lt"/>
                <a:cs typeface="Perpetua"/>
              </a:rPr>
              <a:t>p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erlu</a:t>
            </a:r>
            <a:r>
              <a:rPr lang="id-ID" sz="2000" kern="0" spc="-20" dirty="0">
                <a:solidFill>
                  <a:prstClr val="black"/>
                </a:solidFill>
                <a:latin typeface="+mn-lt"/>
                <a:cs typeface="Perpetua"/>
              </a:rPr>
              <a:t>k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an</a:t>
            </a:r>
            <a:r>
              <a:rPr lang="id-ID" sz="2000" kern="0" spc="3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u</a:t>
            </a:r>
            <a:r>
              <a:rPr lang="id-ID" sz="2000" kern="0" spc="-25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tuk</a:t>
            </a:r>
            <a:r>
              <a:rPr lang="id-ID" sz="2000" kern="0" spc="1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me</a:t>
            </a:r>
            <a:r>
              <a:rPr lang="id-ID" sz="2000" kern="0" dirty="0">
                <a:solidFill>
                  <a:prstClr val="black"/>
                </a:solidFill>
                <a:latin typeface="+mn-lt"/>
                <a:cs typeface="Perpetua"/>
              </a:rPr>
              <a:t>m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en</a:t>
            </a:r>
            <a:r>
              <a:rPr lang="id-ID" sz="2000" kern="0" spc="-20" dirty="0">
                <a:solidFill>
                  <a:prstClr val="black"/>
                </a:solidFill>
                <a:latin typeface="+mn-lt"/>
                <a:cs typeface="Perpetua"/>
              </a:rPr>
              <a:t>u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hi</a:t>
            </a:r>
            <a:r>
              <a:rPr lang="id-ID" sz="2000" kern="0" spc="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40" dirty="0">
                <a:solidFill>
                  <a:prstClr val="black"/>
                </a:solidFill>
                <a:latin typeface="+mn-lt"/>
                <a:cs typeface="Perpetua"/>
              </a:rPr>
              <a:t>k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ein</a:t>
            </a:r>
            <a:r>
              <a:rPr lang="id-ID" sz="2000" kern="0" spc="10" dirty="0">
                <a:solidFill>
                  <a:prstClr val="black"/>
                </a:solidFill>
                <a:latin typeface="+mn-lt"/>
                <a:cs typeface="Perpetua"/>
              </a:rPr>
              <a:t>g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in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 pel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-20" dirty="0">
                <a:solidFill>
                  <a:prstClr val="black"/>
                </a:solidFill>
                <a:latin typeface="+mn-lt"/>
                <a:cs typeface="Perpetua"/>
              </a:rPr>
              <a:t>g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gan</a:t>
            </a:r>
            <a:r>
              <a:rPr lang="id-ID" sz="2000" kern="0" spc="3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m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elal</a:t>
            </a:r>
            <a:r>
              <a:rPr lang="id-ID" sz="2000" kern="0" spc="-20" dirty="0">
                <a:solidFill>
                  <a:prstClr val="black"/>
                </a:solidFill>
                <a:latin typeface="+mn-lt"/>
                <a:cs typeface="Perpetua"/>
              </a:rPr>
              <a:t>u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i:</a:t>
            </a:r>
            <a:endParaRPr lang="id-ID" sz="2000" kern="0" dirty="0">
              <a:solidFill>
                <a:prstClr val="black"/>
              </a:solidFill>
              <a:latin typeface="+mn-lt"/>
              <a:cs typeface="Perpetua"/>
            </a:endParaRPr>
          </a:p>
          <a:p>
            <a:pPr marL="809625" marR="0" lvl="1" indent="-357188" defTabSz="91440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Perpetua"/>
              <a:buChar char="-"/>
              <a:tabLst>
                <a:tab pos="809625" algn="l"/>
              </a:tabLst>
              <a:defRPr/>
            </a:pPr>
            <a:r>
              <a:rPr lang="id-ID" sz="2000" kern="0" spc="-10" dirty="0" smtClean="0">
                <a:solidFill>
                  <a:prstClr val="black"/>
                </a:solidFill>
                <a:latin typeface="+mn-lt"/>
                <a:cs typeface="Perpetua"/>
              </a:rPr>
              <a:t>pe</a:t>
            </a:r>
            <a:r>
              <a:rPr lang="id-ID" sz="2000" kern="0" spc="-20" dirty="0" smtClean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-10" dirty="0" smtClean="0">
                <a:solidFill>
                  <a:prstClr val="black"/>
                </a:solidFill>
                <a:latin typeface="+mn-lt"/>
                <a:cs typeface="Perpetua"/>
              </a:rPr>
              <a:t>e</a:t>
            </a:r>
            <a:r>
              <a:rPr lang="id-ID" sz="2000" kern="0" dirty="0" smtClean="0">
                <a:solidFill>
                  <a:prstClr val="black"/>
                </a:solidFill>
                <a:latin typeface="+mn-lt"/>
                <a:cs typeface="Perpetua"/>
              </a:rPr>
              <a:t>t</a:t>
            </a:r>
            <a:r>
              <a:rPr lang="id-ID" sz="2000" kern="0" spc="-5" dirty="0" smtClean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25" dirty="0" smtClean="0">
                <a:solidFill>
                  <a:prstClr val="black"/>
                </a:solidFill>
                <a:latin typeface="+mn-lt"/>
                <a:cs typeface="Perpetua"/>
              </a:rPr>
              <a:t>p</a:t>
            </a:r>
            <a:r>
              <a:rPr lang="id-ID" sz="2000" kern="0" spc="-10" dirty="0" smtClean="0">
                <a:solidFill>
                  <a:prstClr val="black"/>
                </a:solidFill>
                <a:latin typeface="+mn-lt"/>
                <a:cs typeface="Perpetua"/>
              </a:rPr>
              <a:t>an</a:t>
            </a:r>
            <a:r>
              <a:rPr lang="id-ID" sz="2000" kern="0" spc="20" dirty="0" smtClean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10" dirty="0" smtClean="0">
                <a:solidFill>
                  <a:prstClr val="black"/>
                </a:solidFill>
                <a:latin typeface="+mn-lt"/>
                <a:cs typeface="Perpetua"/>
              </a:rPr>
              <a:t>k</a:t>
            </a:r>
            <a:r>
              <a:rPr lang="id-ID" sz="2000" kern="0" spc="10" dirty="0" smtClean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 smtClean="0">
                <a:solidFill>
                  <a:prstClr val="black"/>
                </a:solidFill>
                <a:latin typeface="+mn-lt"/>
                <a:cs typeface="Perpetua"/>
              </a:rPr>
              <a:t>i</a:t>
            </a:r>
            <a:r>
              <a:rPr lang="id-ID" sz="2000" kern="0" dirty="0" smtClean="0">
                <a:solidFill>
                  <a:prstClr val="black"/>
                </a:solidFill>
                <a:latin typeface="+mn-lt"/>
                <a:cs typeface="Perpetua"/>
              </a:rPr>
              <a:t>t</a:t>
            </a:r>
            <a:r>
              <a:rPr lang="id-ID" sz="2000" kern="0" spc="-10" dirty="0" smtClean="0">
                <a:solidFill>
                  <a:prstClr val="black"/>
                </a:solidFill>
                <a:latin typeface="+mn-lt"/>
                <a:cs typeface="Perpetua"/>
              </a:rPr>
              <a:t>e</a:t>
            </a:r>
            <a:r>
              <a:rPr lang="id-ID" sz="2000" kern="0" spc="15" dirty="0" smtClean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 smtClean="0">
                <a:solidFill>
                  <a:prstClr val="black"/>
                </a:solidFill>
                <a:latin typeface="+mn-lt"/>
                <a:cs typeface="Perpetua"/>
              </a:rPr>
              <a:t>ia</a:t>
            </a:r>
            <a:r>
              <a:rPr lang="id-ID" sz="2000" kern="0" spc="15" dirty="0" smtClean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10" dirty="0" smtClean="0">
                <a:solidFill>
                  <a:prstClr val="black"/>
                </a:solidFill>
                <a:latin typeface="+mn-lt"/>
                <a:cs typeface="Perpetua"/>
              </a:rPr>
              <a:t>p</a:t>
            </a:r>
            <a:r>
              <a:rPr lang="id-ID" sz="2000" kern="0" spc="-25" dirty="0" smtClean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 smtClean="0">
                <a:solidFill>
                  <a:prstClr val="black"/>
                </a:solidFill>
                <a:latin typeface="+mn-lt"/>
                <a:cs typeface="Perpetua"/>
              </a:rPr>
              <a:t>oses</a:t>
            </a:r>
          </a:p>
          <a:p>
            <a:pPr marL="809625" marR="0" lvl="1" indent="-357188" defTabSz="91440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Perpetua"/>
              <a:buChar char="-"/>
              <a:tabLst>
                <a:tab pos="809625" algn="l"/>
              </a:tabLst>
              <a:defRPr/>
            </a:pPr>
            <a:r>
              <a:rPr lang="id-ID" sz="2000" kern="0" spc="-5" dirty="0" smtClean="0">
                <a:solidFill>
                  <a:prstClr val="black"/>
                </a:solidFill>
                <a:latin typeface="+mn-lt"/>
                <a:cs typeface="Perpetua"/>
              </a:rPr>
              <a:t>Penetapan persyaratan produk dan jasa dengan  mempertimbangkan diantaranya:</a:t>
            </a:r>
          </a:p>
          <a:p>
            <a:pPr marL="909637" marR="0" lvl="1" indent="-457200" defTabSz="91440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>
                <a:tab pos="809625" algn="l"/>
              </a:tabLst>
              <a:defRPr/>
            </a:pPr>
            <a:r>
              <a:rPr lang="id-ID" sz="2000" kern="0" spc="-5" dirty="0" smtClean="0">
                <a:solidFill>
                  <a:prstClr val="black"/>
                </a:solidFill>
                <a:latin typeface="+mn-lt"/>
                <a:cs typeface="Perpetua"/>
              </a:rPr>
              <a:t>Personal dan produk safety</a:t>
            </a:r>
          </a:p>
          <a:p>
            <a:pPr marL="909637" marR="0" lvl="1" indent="-457200" defTabSz="91440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>
                <a:tab pos="809625" algn="l"/>
              </a:tabLst>
              <a:defRPr/>
            </a:pPr>
            <a:r>
              <a:rPr lang="id-ID" sz="2000" kern="0" spc="-5" dirty="0" smtClean="0">
                <a:solidFill>
                  <a:prstClr val="black"/>
                </a:solidFill>
                <a:latin typeface="+mn-lt"/>
                <a:cs typeface="Perpetua"/>
              </a:rPr>
              <a:t>Ketersediaan dan kemampuan periksa</a:t>
            </a:r>
          </a:p>
          <a:p>
            <a:pPr marL="909637" marR="0" lvl="1" indent="-457200" defTabSz="91440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>
                <a:tab pos="809625" algn="l"/>
              </a:tabLst>
              <a:defRPr/>
            </a:pPr>
            <a:r>
              <a:rPr lang="id-ID" sz="2000" kern="0" spc="-5" dirty="0" smtClean="0">
                <a:solidFill>
                  <a:prstClr val="black"/>
                </a:solidFill>
                <a:latin typeface="+mn-lt"/>
                <a:cs typeface="Perpetua"/>
              </a:rPr>
              <a:t>Keusangan produk</a:t>
            </a:r>
          </a:p>
          <a:p>
            <a:pPr marL="909637" marR="0" lvl="1" indent="-457200" defTabSz="91440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>
                <a:tab pos="809625" algn="l"/>
              </a:tabLst>
              <a:defRPr/>
            </a:pPr>
            <a:r>
              <a:rPr lang="id-ID" sz="2000" kern="0" spc="-5" dirty="0" smtClean="0">
                <a:solidFill>
                  <a:prstClr val="black"/>
                </a:solidFill>
                <a:latin typeface="+mn-lt"/>
                <a:cs typeface="Perpetua"/>
              </a:rPr>
              <a:t>Pencegahan, deteksi dan menghilangkan object asing (foreign object)</a:t>
            </a:r>
          </a:p>
          <a:p>
            <a:pPr marL="909637" marR="0" lvl="1" indent="-457200" defTabSz="91440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>
                <a:tab pos="809625" algn="l"/>
              </a:tabLst>
              <a:defRPr/>
            </a:pPr>
            <a:r>
              <a:rPr lang="id-ID" sz="2000" kern="0" spc="-5" dirty="0" smtClean="0">
                <a:solidFill>
                  <a:prstClr val="black"/>
                </a:solidFill>
                <a:latin typeface="+mn-lt"/>
                <a:cs typeface="Perpetua"/>
              </a:rPr>
              <a:t>Handling, packing dan penyimpanan</a:t>
            </a:r>
          </a:p>
          <a:p>
            <a:pPr marL="909637" marR="0" lvl="1" indent="-457200" defTabSz="91440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>
                <a:tab pos="809625" algn="l"/>
              </a:tabLst>
              <a:defRPr/>
            </a:pPr>
            <a:r>
              <a:rPr lang="id-ID" sz="2000" kern="0" spc="-5" dirty="0" smtClean="0">
                <a:solidFill>
                  <a:prstClr val="black"/>
                </a:solidFill>
                <a:latin typeface="+mn-lt"/>
                <a:cs typeface="Perpetua"/>
              </a:rPr>
              <a:t>Pemusnahan akhir produk</a:t>
            </a:r>
            <a:endParaRPr lang="id-ID" sz="2000" kern="0" dirty="0">
              <a:solidFill>
                <a:prstClr val="black"/>
              </a:solidFill>
              <a:latin typeface="+mn-lt"/>
              <a:cs typeface="Perpetua"/>
            </a:endParaRPr>
          </a:p>
          <a:p>
            <a:pPr marL="809625" marR="0" lvl="1" indent="-357188" defTabSz="91440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Perpetua"/>
              <a:buChar char="-"/>
              <a:tabLst>
                <a:tab pos="809625" algn="l"/>
              </a:tabLst>
              <a:defRPr/>
            </a:pP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pe</a:t>
            </a:r>
            <a:r>
              <a:rPr lang="id-ID" sz="2000" kern="0" spc="-20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era</a:t>
            </a:r>
            <a:r>
              <a:rPr lang="id-ID" sz="2000" kern="0" spc="-25" dirty="0">
                <a:solidFill>
                  <a:prstClr val="black"/>
                </a:solidFill>
                <a:latin typeface="+mn-lt"/>
                <a:cs typeface="Perpetua"/>
              </a:rPr>
              <a:t>p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an</a:t>
            </a:r>
            <a:r>
              <a:rPr lang="id-ID" sz="2000" kern="0" spc="3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pe</a:t>
            </a:r>
            <a:r>
              <a:rPr lang="id-ID" sz="2000" kern="0" spc="-20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gen</a:t>
            </a:r>
            <a:r>
              <a:rPr lang="id-ID" sz="2000" kern="0" spc="-20" dirty="0">
                <a:solidFill>
                  <a:prstClr val="black"/>
                </a:solidFill>
                <a:latin typeface="+mn-lt"/>
                <a:cs typeface="Perpetua"/>
              </a:rPr>
              <a:t>d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alian</a:t>
            </a:r>
            <a:r>
              <a:rPr lang="id-ID" sz="2000" kern="0" spc="3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p</a:t>
            </a:r>
            <a:r>
              <a:rPr lang="id-ID" sz="2000" kern="0" spc="-25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oses</a:t>
            </a:r>
            <a:r>
              <a:rPr lang="id-ID" sz="2000" kern="0" spc="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se</a:t>
            </a:r>
            <a:r>
              <a:rPr lang="id-ID" sz="2000" kern="0" dirty="0">
                <a:solidFill>
                  <a:prstClr val="black"/>
                </a:solidFill>
                <a:latin typeface="+mn-lt"/>
                <a:cs typeface="Perpetua"/>
              </a:rPr>
              <a:t>s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u</a:t>
            </a:r>
            <a:r>
              <a:rPr lang="id-ID" sz="2000" kern="0" spc="-20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i</a:t>
            </a:r>
            <a:r>
              <a:rPr lang="id-ID" sz="2000" kern="0" spc="1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de</a:t>
            </a:r>
            <a:r>
              <a:rPr lang="id-ID" sz="2000" kern="0" spc="-20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gan</a:t>
            </a:r>
            <a:r>
              <a:rPr lang="id-ID" sz="2000" kern="0" spc="2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k</a:t>
            </a:r>
            <a:r>
              <a:rPr lang="id-ID" sz="2000" kern="0" spc="10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i</a:t>
            </a:r>
            <a:r>
              <a:rPr lang="id-ID" sz="2000" kern="0" dirty="0">
                <a:solidFill>
                  <a:prstClr val="black"/>
                </a:solidFill>
                <a:latin typeface="+mn-lt"/>
                <a:cs typeface="Perpetua"/>
              </a:rPr>
              <a:t>t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e</a:t>
            </a:r>
            <a:r>
              <a:rPr lang="id-ID" sz="2000" kern="0" spc="15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ia</a:t>
            </a:r>
            <a:r>
              <a:rPr lang="id-ID" sz="2000" kern="0" spc="1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te</a:t>
            </a:r>
            <a:r>
              <a:rPr lang="id-ID" sz="2000" kern="0" spc="15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se</a:t>
            </a:r>
            <a:r>
              <a:rPr lang="id-ID" sz="2000" kern="0" spc="-25" dirty="0">
                <a:solidFill>
                  <a:prstClr val="black"/>
                </a:solidFill>
                <a:latin typeface="+mn-lt"/>
                <a:cs typeface="Perpetua"/>
              </a:rPr>
              <a:t>b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ut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.</a:t>
            </a:r>
            <a:endParaRPr lang="id-ID" sz="2000" kern="0" dirty="0">
              <a:solidFill>
                <a:prstClr val="black"/>
              </a:solidFill>
              <a:latin typeface="+mn-lt"/>
              <a:cs typeface="Perpetua"/>
            </a:endParaRPr>
          </a:p>
          <a:p>
            <a:pPr marL="809625" marR="297816" lvl="1" indent="-357188" defTabSz="914400" eaLnBrk="1" fontAlgn="auto" latinLnBrk="0" hangingPunct="1">
              <a:spcBef>
                <a:spcPts val="110"/>
              </a:spcBef>
              <a:spcAft>
                <a:spcPts val="0"/>
              </a:spcAft>
              <a:buClrTx/>
              <a:buSzTx/>
              <a:buFont typeface="Perpetua"/>
              <a:buChar char="-"/>
              <a:tabLst>
                <a:tab pos="809625" algn="l"/>
              </a:tabLst>
              <a:defRPr/>
            </a:pP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pe</a:t>
            </a:r>
            <a:r>
              <a:rPr lang="id-ID" sz="2000" kern="0" spc="-20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entu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2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d</a:t>
            </a:r>
            <a:r>
              <a:rPr lang="id-ID" sz="2000" kern="0" spc="-20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1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pem</a:t>
            </a:r>
            <a:r>
              <a:rPr lang="id-ID" sz="2000" kern="0" spc="-30" dirty="0">
                <a:solidFill>
                  <a:prstClr val="black"/>
                </a:solidFill>
                <a:latin typeface="+mn-lt"/>
                <a:cs typeface="Perpetua"/>
              </a:rPr>
              <a:t>b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u</a:t>
            </a:r>
            <a:r>
              <a:rPr lang="id-ID" sz="2000" kern="0" spc="-30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tan </a:t>
            </a:r>
            <a:r>
              <a:rPr lang="id-ID" sz="2000" kern="0" spc="3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d</a:t>
            </a:r>
            <a:r>
              <a:rPr lang="id-ID" sz="2000" kern="0" spc="-25" dirty="0">
                <a:solidFill>
                  <a:prstClr val="black"/>
                </a:solidFill>
                <a:latin typeface="+mn-lt"/>
                <a:cs typeface="Perpetua"/>
              </a:rPr>
              <a:t>o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k</a:t>
            </a:r>
            <a:r>
              <a:rPr lang="id-ID" sz="2000" kern="0" spc="-20" dirty="0">
                <a:solidFill>
                  <a:prstClr val="black"/>
                </a:solidFill>
                <a:latin typeface="+mn-lt"/>
                <a:cs typeface="Perpetua"/>
              </a:rPr>
              <a:t>u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m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e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1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/</a:t>
            </a:r>
            <a:r>
              <a:rPr lang="id-ID" sz="2000" kern="0" spc="-20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ek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man</a:t>
            </a:r>
            <a:r>
              <a:rPr lang="id-ID" sz="2000" kern="0" spc="2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u</a:t>
            </a:r>
            <a:r>
              <a:rPr lang="id-ID" sz="2000" kern="0" spc="-25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tuk</a:t>
            </a:r>
            <a:r>
              <a:rPr lang="id-ID" sz="2000" kern="0" spc="1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m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e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mas</a:t>
            </a:r>
            <a:r>
              <a:rPr lang="id-ID" sz="2000" kern="0" dirty="0">
                <a:solidFill>
                  <a:prstClr val="black"/>
                </a:solidFill>
                <a:latin typeface="+mn-lt"/>
                <a:cs typeface="Perpetua"/>
              </a:rPr>
              <a:t>t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ikan b</a:t>
            </a:r>
            <a:r>
              <a:rPr lang="id-ID" sz="2000" kern="0" spc="-1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h</a:t>
            </a:r>
            <a:r>
              <a:rPr lang="id-ID" sz="2000" kern="0" spc="-30" dirty="0">
                <a:solidFill>
                  <a:prstClr val="black"/>
                </a:solidFill>
                <a:latin typeface="+mn-lt"/>
                <a:cs typeface="Perpetua"/>
              </a:rPr>
              <a:t>w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2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p</a:t>
            </a:r>
            <a:r>
              <a:rPr lang="id-ID" sz="2000" kern="0" spc="-25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oses</a:t>
            </a:r>
            <a:r>
              <a:rPr lang="id-ID" sz="2000" kern="0" spc="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telah se</a:t>
            </a:r>
            <a:r>
              <a:rPr lang="id-ID" sz="2000" kern="0" dirty="0">
                <a:solidFill>
                  <a:prstClr val="black"/>
                </a:solidFill>
                <a:latin typeface="+mn-lt"/>
                <a:cs typeface="Perpetua"/>
              </a:rPr>
              <a:t>s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u</a:t>
            </a:r>
            <a:r>
              <a:rPr lang="id-ID" sz="2000" kern="0" spc="-20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i</a:t>
            </a:r>
            <a:r>
              <a:rPr lang="id-ID" sz="2000" kern="0" spc="5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de</a:t>
            </a:r>
            <a:r>
              <a:rPr lang="id-ID" sz="2000" kern="0" spc="-20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gan</a:t>
            </a:r>
            <a:r>
              <a:rPr lang="id-ID" sz="2000" kern="0" spc="20" dirty="0">
                <a:solidFill>
                  <a:prstClr val="black"/>
                </a:solidFill>
                <a:latin typeface="+mn-lt"/>
                <a:cs typeface="Perpetua"/>
              </a:rPr>
              <a:t> </a:t>
            </a:r>
            <a:r>
              <a:rPr lang="id-ID" sz="2000" kern="0" spc="-20" dirty="0">
                <a:solidFill>
                  <a:prstClr val="black"/>
                </a:solidFill>
                <a:latin typeface="+mn-lt"/>
                <a:cs typeface="Perpetua"/>
              </a:rPr>
              <a:t>r</a:t>
            </a:r>
            <a:r>
              <a:rPr lang="id-ID" sz="2000" kern="0" spc="-10" dirty="0">
                <a:solidFill>
                  <a:prstClr val="black"/>
                </a:solidFill>
                <a:latin typeface="+mn-lt"/>
                <a:cs typeface="Perpetua"/>
              </a:rPr>
              <a:t>enca</a:t>
            </a:r>
            <a:r>
              <a:rPr lang="id-ID" sz="2000" kern="0" spc="-20" dirty="0">
                <a:solidFill>
                  <a:prstClr val="black"/>
                </a:solidFill>
                <a:latin typeface="+mn-lt"/>
                <a:cs typeface="Perpetua"/>
              </a:rPr>
              <a:t>n</a:t>
            </a:r>
            <a:r>
              <a:rPr lang="id-ID" sz="2000" kern="0" spc="-5" dirty="0">
                <a:solidFill>
                  <a:prstClr val="black"/>
                </a:solidFill>
                <a:latin typeface="+mn-lt"/>
                <a:cs typeface="Perpetua"/>
              </a:rPr>
              <a:t>a</a:t>
            </a:r>
            <a:endParaRPr lang="id-ID" sz="2000" kern="0" dirty="0">
              <a:solidFill>
                <a:prstClr val="black"/>
              </a:solidFill>
              <a:latin typeface="+mn-lt"/>
              <a:cs typeface="Perpetua"/>
            </a:endParaRPr>
          </a:p>
        </p:txBody>
      </p:sp>
      <p:sp>
        <p:nvSpPr>
          <p:cNvPr id="85011" name="Rectangle 29"/>
          <p:cNvSpPr>
            <a:spLocks noChangeArrowheads="1"/>
          </p:cNvSpPr>
          <p:nvPr/>
        </p:nvSpPr>
        <p:spPr bwMode="auto">
          <a:xfrm>
            <a:off x="1302394" y="296591"/>
            <a:ext cx="7460006" cy="459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84282" indent="-584282" algn="ctr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275" b="1" dirty="0" err="1"/>
              <a:t>Perencanaan</a:t>
            </a:r>
            <a:r>
              <a:rPr lang="en-US" sz="2275" b="1" dirty="0"/>
              <a:t> </a:t>
            </a:r>
            <a:r>
              <a:rPr lang="en-US" sz="2275" b="1" dirty="0" err="1"/>
              <a:t>Pelaksanaan</a:t>
            </a:r>
            <a:r>
              <a:rPr lang="en-US" sz="2275" b="1" dirty="0"/>
              <a:t> </a:t>
            </a:r>
            <a:r>
              <a:rPr lang="en-US" sz="2275" b="1" dirty="0" err="1"/>
              <a:t>dan</a:t>
            </a:r>
            <a:r>
              <a:rPr lang="en-US" sz="2275" b="1" dirty="0"/>
              <a:t> </a:t>
            </a:r>
            <a:r>
              <a:rPr lang="en-US" sz="2275" b="1" dirty="0" err="1"/>
              <a:t>Pengendalian</a:t>
            </a:r>
            <a:r>
              <a:rPr lang="en-US" sz="2275" b="1" dirty="0"/>
              <a:t> (8.1)</a:t>
            </a:r>
            <a:endParaRPr lang="en-US" sz="2275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E8995AF-64FF-44DB-BCF4-AA6F9B8182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35271"/>
      </p:ext>
    </p:extLst>
  </p:cSld>
  <p:clrMapOvr>
    <a:masterClrMapping/>
  </p:clrMapOvr>
  <p:transition spd="slow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9" name="Picture 3" descr="C:\Users\Agus Wahyudi\Pictures\3D man\de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631" y="770021"/>
            <a:ext cx="1774884" cy="137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0" name="Picture 2" descr="D:\H_Miscelleneous\4. My Pictures\gbr\2. 3D People\contractor-300x225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54422" y="795859"/>
            <a:ext cx="2129862" cy="1697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27"/>
          <p:cNvSpPr txBox="1">
            <a:spLocks noChangeArrowheads="1"/>
          </p:cNvSpPr>
          <p:nvPr/>
        </p:nvSpPr>
        <p:spPr bwMode="auto">
          <a:xfrm>
            <a:off x="227992" y="2147224"/>
            <a:ext cx="2093694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950" dirty="0">
                <a:solidFill>
                  <a:srgbClr val="000000"/>
                </a:solidFill>
              </a:rPr>
              <a:t>Terima Order/ Pengembangan Produk</a:t>
            </a:r>
            <a:endParaRPr lang="en-US" sz="1950" dirty="0">
              <a:solidFill>
                <a:srgbClr val="000000"/>
              </a:solidFill>
            </a:endParaRPr>
          </a:p>
        </p:txBody>
      </p:sp>
      <p:sp>
        <p:nvSpPr>
          <p:cNvPr id="10" name="TextBox 27"/>
          <p:cNvSpPr txBox="1">
            <a:spLocks noChangeArrowheads="1"/>
          </p:cNvSpPr>
          <p:nvPr/>
        </p:nvSpPr>
        <p:spPr bwMode="auto">
          <a:xfrm>
            <a:off x="7388614" y="67439"/>
            <a:ext cx="2560750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950" dirty="0"/>
              <a:t>Mem</a:t>
            </a:r>
            <a:r>
              <a:rPr lang="id-ID" sz="1950" dirty="0"/>
              <a:t>persiapkan </a:t>
            </a:r>
            <a:r>
              <a:rPr lang="en-US" sz="1950" dirty="0" err="1"/>
              <a:t>sumber</a:t>
            </a:r>
            <a:r>
              <a:rPr lang="en-US" sz="1950" dirty="0"/>
              <a:t> </a:t>
            </a:r>
            <a:r>
              <a:rPr lang="en-US" sz="1950" dirty="0" err="1"/>
              <a:t>daya</a:t>
            </a:r>
            <a:r>
              <a:rPr lang="id-ID" sz="1950" dirty="0"/>
              <a:t>:</a:t>
            </a:r>
            <a:endParaRPr lang="en-US" sz="1950" dirty="0"/>
          </a:p>
        </p:txBody>
      </p:sp>
      <p:sp>
        <p:nvSpPr>
          <p:cNvPr id="11" name="TextBox 27"/>
          <p:cNvSpPr txBox="1">
            <a:spLocks noChangeArrowheads="1"/>
          </p:cNvSpPr>
          <p:nvPr/>
        </p:nvSpPr>
        <p:spPr bwMode="auto">
          <a:xfrm>
            <a:off x="5152222" y="5985101"/>
            <a:ext cx="2228771" cy="792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517" dirty="0">
                <a:solidFill>
                  <a:srgbClr val="000000"/>
                </a:solidFill>
              </a:rPr>
              <a:t>Membuat Program Kerja Pengembangan</a:t>
            </a:r>
          </a:p>
          <a:p>
            <a:pPr algn="ctr">
              <a:defRPr/>
            </a:pPr>
            <a:r>
              <a:rPr lang="id-ID" sz="1517" dirty="0">
                <a:solidFill>
                  <a:srgbClr val="000000"/>
                </a:solidFill>
              </a:rPr>
              <a:t>(Master Schedule)</a:t>
            </a:r>
            <a:endParaRPr lang="en-US" sz="1517" dirty="0">
              <a:solidFill>
                <a:srgbClr val="000000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381669" y="821092"/>
            <a:ext cx="2392231" cy="5979769"/>
            <a:chOff x="7739063" y="500042"/>
            <a:chExt cx="2208213" cy="5932073"/>
          </a:xfrm>
        </p:grpSpPr>
        <p:sp>
          <p:nvSpPr>
            <p:cNvPr id="12" name="Rectangle 11"/>
            <p:cNvSpPr/>
            <p:nvPr/>
          </p:nvSpPr>
          <p:spPr>
            <a:xfrm>
              <a:off x="7881971" y="500042"/>
              <a:ext cx="1928813" cy="592931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/>
            </a:p>
          </p:txBody>
        </p:sp>
        <p:sp>
          <p:nvSpPr>
            <p:cNvPr id="14" name="TextBox 27"/>
            <p:cNvSpPr txBox="1">
              <a:spLocks noChangeArrowheads="1"/>
            </p:cNvSpPr>
            <p:nvPr/>
          </p:nvSpPr>
          <p:spPr bwMode="auto">
            <a:xfrm>
              <a:off x="7804151" y="1690688"/>
              <a:ext cx="2071687" cy="554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517" dirty="0"/>
                <a:t>Manusia, memenuhi (kompetensi &amp; jumlah)?</a:t>
              </a:r>
            </a:p>
          </p:txBody>
        </p:sp>
        <p:pic>
          <p:nvPicPr>
            <p:cNvPr id="86026" name="Picture 20" descr="http://www.cimg.in/images/2012/05/30/03/126994074_13383595882_large.jpg"/>
            <p:cNvPicPr>
              <a:picLocks noChangeAspect="1" noChangeArrowheads="1"/>
            </p:cNvPicPr>
            <p:nvPr/>
          </p:nvPicPr>
          <p:blipFill>
            <a:blip r:embed="rId4" cstate="print"/>
            <a:srcRect r="38799"/>
            <a:stretch>
              <a:fillRect/>
            </a:stretch>
          </p:blipFill>
          <p:spPr bwMode="auto">
            <a:xfrm>
              <a:off x="8361363" y="2286000"/>
              <a:ext cx="884237" cy="714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27"/>
            <p:cNvSpPr txBox="1">
              <a:spLocks noChangeArrowheads="1"/>
            </p:cNvSpPr>
            <p:nvPr/>
          </p:nvSpPr>
          <p:spPr bwMode="auto">
            <a:xfrm>
              <a:off x="7739063" y="3000375"/>
              <a:ext cx="2000250" cy="554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517" dirty="0"/>
                <a:t>Material, Kapan harus sudah tersedia?</a:t>
              </a:r>
            </a:p>
          </p:txBody>
        </p:sp>
        <p:pic>
          <p:nvPicPr>
            <p:cNvPr id="86028" name="Picture 21" descr="http://nyc-parkingticket.com/media/catalog/product/cache/1/small_image/135x/9df78eab33525d08d6e5fb8d27136e95/n/y/nycparkingticketreport_1.jpg">
              <a:hlinkClick r:id="rId5" action="ppaction://hlinkfile"/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453438" y="3571875"/>
              <a:ext cx="695325" cy="642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7881938" y="4214813"/>
              <a:ext cx="1928812" cy="554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517" dirty="0"/>
                <a:t>Metode, Prosedur/ SOP/ Standard siap?</a:t>
              </a:r>
            </a:p>
          </p:txBody>
        </p:sp>
        <p:pic>
          <p:nvPicPr>
            <p:cNvPr id="86030" name="Picture 4" descr="C:\Users\Agus Wahyudi\Pictures\3D man\d-white-people-as-road-worker-business-man-rendered-illustration-30858657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167688" y="714375"/>
              <a:ext cx="1285875" cy="1071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031" name="Picture 19" descr="http://us.cdn3.123rf.com/168nwm/anatolymas/anatolymas1207/anatolymas120700006/14573937-3d-small-person-cleaner-with-a-mop-and-bucket-3d-image-isolated-white-background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810625" y="5000625"/>
              <a:ext cx="735013" cy="857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7"/>
            <p:cNvSpPr txBox="1">
              <a:spLocks noChangeArrowheads="1"/>
            </p:cNvSpPr>
            <p:nvPr/>
          </p:nvSpPr>
          <p:spPr bwMode="auto">
            <a:xfrm>
              <a:off x="7780338" y="5943600"/>
              <a:ext cx="2166938" cy="488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300" dirty="0"/>
                <a:t>Infrastruktur &amp; Lingkungan Kerja, memadai?</a:t>
              </a:r>
            </a:p>
          </p:txBody>
        </p:sp>
        <p:pic>
          <p:nvPicPr>
            <p:cNvPr id="86033" name="Picture 5" descr="C:\Users\Agus Wahyudi\Pictures\3D man\3d-man-vector-tools-24174548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953375" y="5000625"/>
              <a:ext cx="873125" cy="873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2242" name="AutoShape 6"/>
          <p:cNvSpPr>
            <a:spLocks noChangeArrowheads="1"/>
          </p:cNvSpPr>
          <p:nvPr/>
        </p:nvSpPr>
        <p:spPr bwMode="auto">
          <a:xfrm>
            <a:off x="3389770" y="1449247"/>
            <a:ext cx="1485847" cy="359710"/>
          </a:xfrm>
          <a:prstGeom prst="rightArrow">
            <a:avLst>
              <a:gd name="adj1" fmla="val 50000"/>
              <a:gd name="adj2" fmla="val 5021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sp>
        <p:nvSpPr>
          <p:cNvPr id="52243" name="AutoShape 6"/>
          <p:cNvSpPr>
            <a:spLocks noChangeArrowheads="1"/>
          </p:cNvSpPr>
          <p:nvPr/>
        </p:nvSpPr>
        <p:spPr bwMode="auto">
          <a:xfrm rot="5400000">
            <a:off x="6037280" y="3841890"/>
            <a:ext cx="851943" cy="342196"/>
          </a:xfrm>
          <a:prstGeom prst="rightArrow">
            <a:avLst>
              <a:gd name="adj1" fmla="val 50000"/>
              <a:gd name="adj2" fmla="val 5021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pic>
        <p:nvPicPr>
          <p:cNvPr id="86040" name="Picture 6" descr="C:\Users\Agus Wahyudi\Pictures\3D man\3d-man-gantt-chart-presentation-28615363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023838" y="4568439"/>
            <a:ext cx="2421731" cy="14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45" name="AutoShape 6"/>
          <p:cNvSpPr>
            <a:spLocks noChangeArrowheads="1"/>
          </p:cNvSpPr>
          <p:nvPr/>
        </p:nvSpPr>
        <p:spPr bwMode="auto">
          <a:xfrm rot="-8413146">
            <a:off x="4908819" y="3682911"/>
            <a:ext cx="1031087" cy="359710"/>
          </a:xfrm>
          <a:prstGeom prst="rightArrow">
            <a:avLst>
              <a:gd name="adj1" fmla="val 50000"/>
              <a:gd name="adj2" fmla="val 502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pic>
        <p:nvPicPr>
          <p:cNvPr id="86044" name="Picture 6" descr="http://thumbs.dreamstime.com/thumblarge_366/12345431936l27HZ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44799" y="2071219"/>
            <a:ext cx="1000246" cy="150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7"/>
          <p:cNvSpPr txBox="1">
            <a:spLocks noChangeArrowheads="1"/>
          </p:cNvSpPr>
          <p:nvPr/>
        </p:nvSpPr>
        <p:spPr bwMode="auto">
          <a:xfrm>
            <a:off x="3334637" y="3583162"/>
            <a:ext cx="1350770" cy="559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517" dirty="0">
                <a:solidFill>
                  <a:srgbClr val="000000"/>
                </a:solidFill>
              </a:rPr>
              <a:t>Monitor Pelaksanaan</a:t>
            </a:r>
          </a:p>
        </p:txBody>
      </p:sp>
      <p:pic>
        <p:nvPicPr>
          <p:cNvPr id="86046" name="Picture 2" descr="Check_contractor : 3d people - man, person with a clipboard. Businessman. Builder "/>
          <p:cNvPicPr>
            <a:picLocks noChangeAspect="1" noChangeArrowheads="1"/>
          </p:cNvPicPr>
          <p:nvPr/>
        </p:nvPicPr>
        <p:blipFill>
          <a:blip r:embed="rId12" cstate="print"/>
          <a:srcRect r="24107"/>
          <a:stretch>
            <a:fillRect/>
          </a:stretch>
        </p:blipFill>
        <p:spPr bwMode="auto">
          <a:xfrm>
            <a:off x="296582" y="4562017"/>
            <a:ext cx="1574520" cy="1561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Explosion 2 30"/>
          <p:cNvSpPr/>
          <p:nvPr/>
        </p:nvSpPr>
        <p:spPr>
          <a:xfrm>
            <a:off x="107473" y="2950579"/>
            <a:ext cx="2859121" cy="1561899"/>
          </a:xfrm>
          <a:prstGeom prst="irregularSeal2">
            <a:avLst/>
          </a:prstGeom>
          <a:solidFill>
            <a:srgbClr val="00CCFF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192" dirty="0"/>
          </a:p>
        </p:txBody>
      </p:sp>
      <p:sp>
        <p:nvSpPr>
          <p:cNvPr id="32" name="TextBox 27"/>
          <p:cNvSpPr txBox="1">
            <a:spLocks noChangeArrowheads="1"/>
          </p:cNvSpPr>
          <p:nvPr/>
        </p:nvSpPr>
        <p:spPr bwMode="auto">
          <a:xfrm>
            <a:off x="227993" y="6103751"/>
            <a:ext cx="20937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400" dirty="0">
                <a:solidFill>
                  <a:srgbClr val="000000"/>
                </a:solidFill>
              </a:rPr>
              <a:t>Approval Sistem</a:t>
            </a:r>
          </a:p>
          <a:p>
            <a:pPr algn="ctr">
              <a:defRPr/>
            </a:pPr>
            <a:r>
              <a:rPr lang="id-ID" sz="1400" dirty="0">
                <a:solidFill>
                  <a:srgbClr val="000000"/>
                </a:solidFill>
              </a:rPr>
              <a:t>(standarisasi)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3" name="TextBox 27"/>
          <p:cNvSpPr txBox="1">
            <a:spLocks noChangeArrowheads="1"/>
          </p:cNvSpPr>
          <p:nvPr/>
        </p:nvSpPr>
        <p:spPr bwMode="auto">
          <a:xfrm rot="20435442">
            <a:off x="423770" y="3456808"/>
            <a:ext cx="1981129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400" dirty="0"/>
              <a:t>Operational menjadi teratur, tidak banyak masalah</a:t>
            </a:r>
          </a:p>
        </p:txBody>
      </p:sp>
      <p:sp>
        <p:nvSpPr>
          <p:cNvPr id="52252" name="AutoShape 6"/>
          <p:cNvSpPr>
            <a:spLocks noChangeArrowheads="1"/>
          </p:cNvSpPr>
          <p:nvPr/>
        </p:nvSpPr>
        <p:spPr bwMode="auto">
          <a:xfrm rot="9164285">
            <a:off x="1907287" y="4149272"/>
            <a:ext cx="1416807" cy="359710"/>
          </a:xfrm>
          <a:prstGeom prst="rightArrow">
            <a:avLst>
              <a:gd name="adj1" fmla="val 50000"/>
              <a:gd name="adj2" fmla="val 502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sp>
        <p:nvSpPr>
          <p:cNvPr id="35" name="TextBox 27"/>
          <p:cNvSpPr txBox="1">
            <a:spLocks noChangeArrowheads="1"/>
          </p:cNvSpPr>
          <p:nvPr/>
        </p:nvSpPr>
        <p:spPr bwMode="auto">
          <a:xfrm rot="19994083">
            <a:off x="2351185" y="4446218"/>
            <a:ext cx="879501" cy="325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517" dirty="0">
                <a:solidFill>
                  <a:srgbClr val="000000"/>
                </a:solidFill>
              </a:rPr>
              <a:t>Lancar</a:t>
            </a:r>
            <a:endParaRPr lang="en-US" sz="1517" dirty="0">
              <a:solidFill>
                <a:srgbClr val="000000"/>
              </a:solidFill>
            </a:endParaRPr>
          </a:p>
        </p:txBody>
      </p:sp>
      <p:sp>
        <p:nvSpPr>
          <p:cNvPr id="52254" name="AutoShape 6"/>
          <p:cNvSpPr>
            <a:spLocks noChangeArrowheads="1"/>
          </p:cNvSpPr>
          <p:nvPr/>
        </p:nvSpPr>
        <p:spPr bwMode="auto">
          <a:xfrm rot="5400000">
            <a:off x="3514577" y="4588065"/>
            <a:ext cx="709952" cy="342196"/>
          </a:xfrm>
          <a:prstGeom prst="rightArrow">
            <a:avLst>
              <a:gd name="adj1" fmla="val 50000"/>
              <a:gd name="adj2" fmla="val 50219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pic>
        <p:nvPicPr>
          <p:cNvPr id="86057" name="Picture 12" descr="http://us.cdn3.123rf.com/168nwm/anatolymas/anatolymas1205/anatolymas120500008/13451985-3d-small-people-spend-a-survey-3d-image-isolated-white-background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07347" y="5201818"/>
            <a:ext cx="1153280" cy="120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xtBox 27"/>
          <p:cNvSpPr txBox="1">
            <a:spLocks noChangeArrowheads="1"/>
          </p:cNvSpPr>
          <p:nvPr/>
        </p:nvSpPr>
        <p:spPr bwMode="auto">
          <a:xfrm>
            <a:off x="4188517" y="4462009"/>
            <a:ext cx="1125642" cy="325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517" dirty="0">
                <a:solidFill>
                  <a:srgbClr val="000000"/>
                </a:solidFill>
              </a:rPr>
              <a:t>Terhambat</a:t>
            </a:r>
            <a:endParaRPr lang="en-US" sz="1517" dirty="0">
              <a:solidFill>
                <a:srgbClr val="000000"/>
              </a:solidFill>
            </a:endParaRPr>
          </a:p>
        </p:txBody>
      </p:sp>
      <p:sp>
        <p:nvSpPr>
          <p:cNvPr id="39" name="TextBox 27"/>
          <p:cNvSpPr txBox="1">
            <a:spLocks noChangeArrowheads="1"/>
          </p:cNvSpPr>
          <p:nvPr/>
        </p:nvSpPr>
        <p:spPr bwMode="auto">
          <a:xfrm>
            <a:off x="3002477" y="6258798"/>
            <a:ext cx="209369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600" dirty="0">
                <a:solidFill>
                  <a:srgbClr val="000000"/>
                </a:solidFill>
              </a:rPr>
              <a:t>Lakukan Perbaikan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0" name="TextBox 27"/>
          <p:cNvSpPr txBox="1">
            <a:spLocks noChangeArrowheads="1"/>
          </p:cNvSpPr>
          <p:nvPr/>
        </p:nvSpPr>
        <p:spPr bwMode="auto">
          <a:xfrm>
            <a:off x="5546974" y="2476477"/>
            <a:ext cx="1949629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950" dirty="0">
                <a:solidFill>
                  <a:srgbClr val="000000"/>
                </a:solidFill>
              </a:rPr>
              <a:t>Lakukan Persiapan (4M + 1E)</a:t>
            </a:r>
            <a:endParaRPr lang="en-US" sz="1950" dirty="0">
              <a:solidFill>
                <a:srgbClr val="0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4593" y="39813"/>
            <a:ext cx="7339247" cy="7809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779042" indent="-779042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600" dirty="0">
                <a:solidFill>
                  <a:schemeClr val="tx1"/>
                </a:solidFill>
              </a:rPr>
              <a:t>8.1 </a:t>
            </a:r>
            <a:r>
              <a:rPr lang="en-US" sz="2600" dirty="0" err="1">
                <a:solidFill>
                  <a:schemeClr val="tx1"/>
                </a:solidFill>
              </a:rPr>
              <a:t>Perencanaan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pelaksanaan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dan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pengendalian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36" name="AutoShape 6"/>
          <p:cNvSpPr>
            <a:spLocks noChangeArrowheads="1"/>
          </p:cNvSpPr>
          <p:nvPr/>
        </p:nvSpPr>
        <p:spPr bwMode="auto">
          <a:xfrm rot="12220912">
            <a:off x="2179765" y="5767036"/>
            <a:ext cx="1028686" cy="359709"/>
          </a:xfrm>
          <a:prstGeom prst="rightArrow">
            <a:avLst>
              <a:gd name="adj1" fmla="val 50000"/>
              <a:gd name="adj2" fmla="val 502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BDE7B06-1742-4DB8-84F6-C6D076868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9DA66AF-C8B0-466C-9382-6B3299B70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51597"/>
      </p:ext>
    </p:extLst>
  </p:cSld>
  <p:clrMapOvr>
    <a:masterClrMapping/>
  </p:clrMapOvr>
  <p:transition spd="slow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77966" y="626801"/>
            <a:ext cx="6596814" cy="820737"/>
          </a:xfrm>
        </p:spPr>
        <p:txBody>
          <a:bodyPr/>
          <a:lstStyle/>
          <a:p>
            <a:pPr eaLnBrk="1" hangingPunct="1"/>
            <a:r>
              <a:rPr lang="en-US" altLang="en-US" sz="2925" dirty="0"/>
              <a:t>8.2.1. </a:t>
            </a:r>
            <a:r>
              <a:rPr lang="en-US" altLang="en-US" sz="2925" dirty="0" err="1"/>
              <a:t>Komunikasi</a:t>
            </a:r>
            <a:r>
              <a:rPr lang="en-US" altLang="en-US" sz="2925" dirty="0"/>
              <a:t> </a:t>
            </a:r>
            <a:r>
              <a:rPr lang="en-US" altLang="en-US" sz="2925" dirty="0" err="1"/>
              <a:t>dengan</a:t>
            </a:r>
            <a:r>
              <a:rPr lang="en-US" altLang="en-US" sz="2925" dirty="0"/>
              <a:t> </a:t>
            </a:r>
            <a:r>
              <a:rPr lang="en-US" altLang="en-US" sz="2925" dirty="0" err="1"/>
              <a:t>pelanggan</a:t>
            </a:r>
            <a:r>
              <a:rPr lang="en-US" altLang="en-US" sz="2925" dirty="0"/>
              <a:t> </a:t>
            </a:r>
          </a:p>
        </p:txBody>
      </p:sp>
      <p:sp>
        <p:nvSpPr>
          <p:cNvPr id="16896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987485" y="2057905"/>
            <a:ext cx="6777789" cy="38877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sz="2600" i="1" dirty="0" err="1"/>
              <a:t>Menetapkan</a:t>
            </a:r>
            <a:r>
              <a:rPr lang="en-US" altLang="en-US" sz="2600" i="1" dirty="0"/>
              <a:t> </a:t>
            </a:r>
            <a:r>
              <a:rPr lang="en-US" altLang="en-US" sz="2600" i="1" dirty="0" err="1"/>
              <a:t>dan</a:t>
            </a:r>
            <a:r>
              <a:rPr lang="en-US" altLang="en-US" sz="2600" i="1" dirty="0"/>
              <a:t> </a:t>
            </a:r>
            <a:r>
              <a:rPr lang="en-US" altLang="en-US" sz="2600" i="1" dirty="0" err="1"/>
              <a:t>mengimplementasikan</a:t>
            </a:r>
            <a:r>
              <a:rPr lang="en-US" altLang="en-US" sz="2600" i="1" dirty="0"/>
              <a:t> </a:t>
            </a:r>
            <a:r>
              <a:rPr lang="en-US" altLang="en-US" sz="2600" i="1" dirty="0" err="1"/>
              <a:t>sistem</a:t>
            </a:r>
            <a:r>
              <a:rPr lang="en-US" altLang="en-US" sz="2600" i="1" dirty="0"/>
              <a:t> </a:t>
            </a:r>
            <a:r>
              <a:rPr lang="en-US" altLang="en-US" sz="2600" i="1" dirty="0" err="1"/>
              <a:t>komunikasi</a:t>
            </a:r>
            <a:r>
              <a:rPr lang="en-US" altLang="en-US" sz="2600" i="1" dirty="0"/>
              <a:t> yang </a:t>
            </a:r>
            <a:r>
              <a:rPr lang="en-US" altLang="en-US" sz="2600" i="1" dirty="0" err="1"/>
              <a:t>efektif</a:t>
            </a:r>
            <a:r>
              <a:rPr lang="en-US" altLang="en-US" sz="2600" i="1" dirty="0"/>
              <a:t> </a:t>
            </a:r>
            <a:r>
              <a:rPr lang="en-US" altLang="en-US" sz="2600" i="1" dirty="0" err="1"/>
              <a:t>dengan</a:t>
            </a:r>
            <a:r>
              <a:rPr lang="en-US" altLang="en-US" sz="2600" i="1" dirty="0"/>
              <a:t> </a:t>
            </a:r>
            <a:r>
              <a:rPr lang="en-US" altLang="en-US" sz="2600" i="1" dirty="0" err="1"/>
              <a:t>pelanggan</a:t>
            </a:r>
            <a:r>
              <a:rPr lang="en-US" altLang="en-US" sz="2600" i="1" dirty="0"/>
              <a:t> </a:t>
            </a:r>
            <a:r>
              <a:rPr lang="en-US" altLang="en-US" sz="2600" i="1" dirty="0" err="1"/>
              <a:t>terkait</a:t>
            </a:r>
            <a:r>
              <a:rPr lang="en-US" altLang="en-US" sz="2600" i="1" dirty="0"/>
              <a:t> </a:t>
            </a:r>
            <a:r>
              <a:rPr lang="en-US" altLang="en-US" sz="2600" i="1" dirty="0" err="1"/>
              <a:t>dengan</a:t>
            </a:r>
            <a:endParaRPr lang="en-US" altLang="en-US" sz="2600" i="1" dirty="0"/>
          </a:p>
          <a:p>
            <a:pPr lvl="1" eaLnBrk="1" hangingPunct="1"/>
            <a:r>
              <a:rPr lang="en-US" altLang="en-US" i="1" dirty="0" err="1"/>
              <a:t>Informasi</a:t>
            </a:r>
            <a:r>
              <a:rPr lang="en-US" altLang="en-US" i="1" dirty="0"/>
              <a:t> </a:t>
            </a:r>
            <a:r>
              <a:rPr lang="en-US" altLang="en-US" i="1" dirty="0" err="1"/>
              <a:t>mengenai</a:t>
            </a:r>
            <a:r>
              <a:rPr lang="en-US" altLang="en-US" i="1" dirty="0"/>
              <a:t> </a:t>
            </a:r>
            <a:r>
              <a:rPr lang="en-US" altLang="en-US" i="1" dirty="0" err="1"/>
              <a:t>Produk</a:t>
            </a:r>
            <a:endParaRPr lang="en-US" altLang="en-US" i="1" dirty="0"/>
          </a:p>
          <a:p>
            <a:pPr marL="1180171" lvl="2"/>
            <a:r>
              <a:rPr lang="en-US" altLang="en-US" sz="1950" dirty="0" err="1"/>
              <a:t>Katalog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produk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terupdate</a:t>
            </a:r>
            <a:endParaRPr lang="en-US" altLang="en-US" sz="1950" dirty="0"/>
          </a:p>
          <a:p>
            <a:pPr lvl="1" eaLnBrk="1" hangingPunct="1"/>
            <a:r>
              <a:rPr lang="en-US" altLang="en-US" i="1" dirty="0" err="1"/>
              <a:t>Permintaan</a:t>
            </a:r>
            <a:r>
              <a:rPr lang="en-US" altLang="en-US" i="1" dirty="0"/>
              <a:t>, </a:t>
            </a:r>
            <a:r>
              <a:rPr lang="en-US" altLang="en-US" i="1" dirty="0" err="1"/>
              <a:t>penanganan</a:t>
            </a:r>
            <a:r>
              <a:rPr lang="en-US" altLang="en-US" i="1" dirty="0"/>
              <a:t> </a:t>
            </a:r>
            <a:r>
              <a:rPr lang="en-US" altLang="en-US" i="1" dirty="0" err="1"/>
              <a:t>kontrak</a:t>
            </a:r>
            <a:r>
              <a:rPr lang="en-US" altLang="en-US" i="1" dirty="0"/>
              <a:t> </a:t>
            </a:r>
            <a:r>
              <a:rPr lang="en-US" altLang="en-US" i="1" dirty="0" err="1"/>
              <a:t>atau</a:t>
            </a:r>
            <a:r>
              <a:rPr lang="en-US" altLang="en-US" i="1" dirty="0"/>
              <a:t> order </a:t>
            </a:r>
            <a:r>
              <a:rPr lang="en-US" altLang="en-US" i="1" dirty="0" err="1"/>
              <a:t>termasuk</a:t>
            </a:r>
            <a:r>
              <a:rPr lang="en-US" altLang="en-US" i="1" dirty="0"/>
              <a:t> </a:t>
            </a:r>
            <a:r>
              <a:rPr lang="en-US" altLang="en-US" i="1" dirty="0" err="1"/>
              <a:t>perubahannya</a:t>
            </a:r>
            <a:r>
              <a:rPr lang="en-US" altLang="en-US" i="1" dirty="0"/>
              <a:t>.</a:t>
            </a:r>
          </a:p>
          <a:p>
            <a:pPr lvl="1" eaLnBrk="1" hangingPunct="1"/>
            <a:r>
              <a:rPr lang="en-US" altLang="en-US" i="1" dirty="0"/>
              <a:t>Customer Feedback (</a:t>
            </a:r>
            <a:r>
              <a:rPr lang="en-US" altLang="en-US" i="1" dirty="0" err="1"/>
              <a:t>termasuk</a:t>
            </a:r>
            <a:r>
              <a:rPr lang="en-US" altLang="en-US" i="1" dirty="0"/>
              <a:t> </a:t>
            </a:r>
            <a:r>
              <a:rPr lang="en-US" altLang="en-US" i="1" dirty="0" err="1"/>
              <a:t>keluhan</a:t>
            </a:r>
            <a:r>
              <a:rPr lang="en-US" altLang="en-US" i="1" dirty="0"/>
              <a:t> </a:t>
            </a:r>
            <a:r>
              <a:rPr lang="en-US" altLang="en-US" i="1" dirty="0" err="1"/>
              <a:t>pelanggan</a:t>
            </a:r>
            <a:r>
              <a:rPr lang="en-US" altLang="en-US" i="1" dirty="0"/>
              <a:t>)</a:t>
            </a:r>
          </a:p>
          <a:p>
            <a:pPr lvl="2"/>
            <a:r>
              <a:rPr lang="en-US" altLang="en-US" sz="1950" dirty="0" err="1"/>
              <a:t>Baik</a:t>
            </a:r>
            <a:r>
              <a:rPr lang="en-US" altLang="en-US" sz="1950" dirty="0"/>
              <a:t> complain </a:t>
            </a:r>
            <a:r>
              <a:rPr lang="en-US" altLang="en-US" sz="1950" dirty="0" err="1"/>
              <a:t>langsung</a:t>
            </a:r>
            <a:r>
              <a:rPr lang="en-US" altLang="en-US" sz="1950" dirty="0"/>
              <a:t> </a:t>
            </a:r>
            <a:r>
              <a:rPr lang="en-US" altLang="en-US" sz="1950" dirty="0" err="1"/>
              <a:t>maupun</a:t>
            </a:r>
            <a:r>
              <a:rPr lang="en-US" altLang="en-US" sz="1950" dirty="0"/>
              <a:t> complain </a:t>
            </a:r>
            <a:r>
              <a:rPr lang="en-US" altLang="en-US" sz="1950" dirty="0" err="1"/>
              <a:t>tidak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langsung</a:t>
            </a:r>
            <a:r>
              <a:rPr lang="en-US" altLang="en-US" sz="1950" dirty="0"/>
              <a:t>, </a:t>
            </a:r>
            <a:r>
              <a:rPr lang="en-US" altLang="en-US" sz="1950" dirty="0" err="1"/>
              <a:t>misalnya</a:t>
            </a:r>
            <a:r>
              <a:rPr lang="en-US" altLang="en-US" sz="1950" dirty="0"/>
              <a:t> complain </a:t>
            </a:r>
            <a:r>
              <a:rPr lang="en-US" altLang="en-US" sz="1950" dirty="0" err="1"/>
              <a:t>melalui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surat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pembaca</a:t>
            </a:r>
            <a:endParaRPr lang="en-US" altLang="en-US" sz="1950" dirty="0"/>
          </a:p>
          <a:p>
            <a:pPr lvl="1"/>
            <a:r>
              <a:rPr lang="en-US" i="1" dirty="0" err="1">
                <a:effectLst/>
                <a:ea typeface="Times New Roman" panose="02020603050405020304" pitchFamily="18" charset="0"/>
              </a:rPr>
              <a:t>Menangani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dan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mengontrol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properti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milik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pelanggan</a:t>
            </a:r>
            <a:r>
              <a:rPr lang="en-US" i="1" dirty="0">
                <a:effectLst/>
                <a:ea typeface="Times New Roman" panose="02020603050405020304" pitchFamily="18" charset="0"/>
              </a:rPr>
              <a:t>.</a:t>
            </a:r>
          </a:p>
          <a:p>
            <a:pPr lvl="1"/>
            <a:r>
              <a:rPr lang="en-US" i="1" dirty="0" err="1">
                <a:effectLst/>
                <a:ea typeface="Times New Roman" panose="02020603050405020304" pitchFamily="18" charset="0"/>
              </a:rPr>
              <a:t>Membuat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ketentuan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spesifik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mengenai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tindakan</a:t>
            </a:r>
            <a:r>
              <a:rPr lang="en-US" i="1" dirty="0">
                <a:effectLst/>
                <a:ea typeface="Times New Roman" panose="02020603050405020304" pitchFamily="18" charset="0"/>
              </a:rPr>
              <a:t> yang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mungkin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dilakukan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apabila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jika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diperlukan</a:t>
            </a:r>
            <a:r>
              <a:rPr lang="en-US" dirty="0"/>
              <a:t>.</a:t>
            </a:r>
            <a:endParaRPr lang="en-US" altLang="en-US" i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813089" y="421429"/>
            <a:ext cx="24595" cy="597758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2681415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0222" y="6478077"/>
            <a:ext cx="1982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8" name="Oval 7">
            <a:hlinkClick r:id="rId3" action="ppaction://hlinksldjump"/>
          </p:cNvPr>
          <p:cNvSpPr/>
          <p:nvPr/>
        </p:nvSpPr>
        <p:spPr>
          <a:xfrm>
            <a:off x="463195" y="229948"/>
            <a:ext cx="1191491" cy="645178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ccidental Presidency" panose="00000400000000000000" pitchFamily="2" charset="0"/>
              </a:rPr>
              <a:t>ISO 9001</a:t>
            </a:r>
            <a:endParaRPr lang="en-US" dirty="0"/>
          </a:p>
        </p:txBody>
      </p:sp>
      <p:sp>
        <p:nvSpPr>
          <p:cNvPr id="9" name="Moon 8"/>
          <p:cNvSpPr/>
          <p:nvPr/>
        </p:nvSpPr>
        <p:spPr>
          <a:xfrm flipH="1">
            <a:off x="1477222" y="302551"/>
            <a:ext cx="415918" cy="502028"/>
          </a:xfrm>
          <a:prstGeom prst="moon">
            <a:avLst>
              <a:gd name="adj" fmla="val 52752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oon 9"/>
          <p:cNvSpPr/>
          <p:nvPr/>
        </p:nvSpPr>
        <p:spPr>
          <a:xfrm flipH="1">
            <a:off x="1727885" y="366881"/>
            <a:ext cx="273158" cy="369767"/>
          </a:xfrm>
          <a:prstGeom prst="moon">
            <a:avLst>
              <a:gd name="adj" fmla="val 19786"/>
            </a:avLst>
          </a:prstGeom>
          <a:solidFill>
            <a:srgbClr val="E34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69333" y="3770850"/>
            <a:ext cx="2557531" cy="2646016"/>
            <a:chOff x="169333" y="3770850"/>
            <a:chExt cx="2557531" cy="2646016"/>
          </a:xfrm>
        </p:grpSpPr>
        <p:sp>
          <p:nvSpPr>
            <p:cNvPr id="12" name="Rectangle 11"/>
            <p:cNvSpPr/>
            <p:nvPr/>
          </p:nvSpPr>
          <p:spPr>
            <a:xfrm>
              <a:off x="1648276" y="3770850"/>
              <a:ext cx="508648" cy="2117599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/>
            <p:cNvSpPr/>
            <p:nvPr/>
          </p:nvSpPr>
          <p:spPr>
            <a:xfrm flipH="1" flipV="1">
              <a:off x="1636701" y="5886486"/>
              <a:ext cx="54291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32273" y="5479318"/>
              <a:ext cx="472776" cy="932750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Triangle 14"/>
            <p:cNvSpPr/>
            <p:nvPr/>
          </p:nvSpPr>
          <p:spPr>
            <a:xfrm>
              <a:off x="2168500" y="5886486"/>
              <a:ext cx="55836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Triangle 15"/>
            <p:cNvSpPr/>
            <p:nvPr/>
          </p:nvSpPr>
          <p:spPr>
            <a:xfrm flipH="1">
              <a:off x="2179615" y="4953042"/>
              <a:ext cx="519977" cy="528142"/>
            </a:xfrm>
            <a:prstGeom prst="rtTriangle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2220452" y="4978679"/>
              <a:ext cx="472590" cy="496604"/>
            </a:xfrm>
            <a:prstGeom prst="rtTriangle">
              <a:avLst/>
            </a:prstGeom>
            <a:pattFill prst="narHorz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6064" y="4992214"/>
              <a:ext cx="1926207" cy="488969"/>
            </a:xfrm>
            <a:prstGeom prst="rect">
              <a:avLst/>
            </a:prstGeom>
            <a:pattFill prst="narHorz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69333" y="5018464"/>
              <a:ext cx="2248444" cy="387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" name="Picture 19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2931" y="6442357"/>
            <a:ext cx="310923" cy="2804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447532"/>
            <a:ext cx="2681415" cy="2351268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105A4133-05D3-4EB4-B375-F0B08BB0B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98127"/>
      </p:ext>
    </p:extLst>
  </p:cSld>
  <p:clrMapOvr>
    <a:masterClrMapping/>
  </p:clrMapOvr>
  <p:transition spd="slow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3" name="Picture 16" descr="http://t0.gstatic.com/images?q=tbn:ANd9GcTCIAMbNJElFkWOILo7zXJ3ue6LiGwZXLDLaKD0QS6QdsgH_14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54236" y="1184681"/>
            <a:ext cx="1779985" cy="1688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4" name="Picture 2" descr="Check_contractor : 3d people - man, person with a clipboard. Businessman. Builder "/>
          <p:cNvPicPr>
            <a:picLocks noChangeAspect="1" noChangeArrowheads="1"/>
          </p:cNvPicPr>
          <p:nvPr/>
        </p:nvPicPr>
        <p:blipFill>
          <a:blip r:embed="rId3" cstate="print"/>
          <a:srcRect r="24107"/>
          <a:stretch>
            <a:fillRect/>
          </a:stretch>
        </p:blipFill>
        <p:spPr bwMode="auto">
          <a:xfrm>
            <a:off x="6729291" y="3039644"/>
            <a:ext cx="1779985" cy="1625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5" name="Picture 3" descr="C:\Users\Agus Wahyudi\Pictures\3D man\dea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4689" y="4435087"/>
            <a:ext cx="1625203" cy="1604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6" name="Picture 14" descr="http://us.cdn3.123rf.com/168nwm/kanchokostov/kanchokostov1111/kanchokostov111100023/11209369-delivery-of-lette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50752" y="4435081"/>
            <a:ext cx="1625203" cy="1501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27"/>
          <p:cNvSpPr txBox="1">
            <a:spLocks noChangeArrowheads="1"/>
          </p:cNvSpPr>
          <p:nvPr/>
        </p:nvSpPr>
        <p:spPr bwMode="auto">
          <a:xfrm>
            <a:off x="352527" y="2656814"/>
            <a:ext cx="3250406" cy="1592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id-ID" sz="1625" dirty="0">
                <a:ea typeface="Adobe Ming Std L" pitchFamily="18" charset="-128"/>
                <a:cs typeface="Adobe Hebrew" pitchFamily="18" charset="-79"/>
              </a:rPr>
              <a:t>Terima Order/ Pengembangan Produk  dan  mengumpulkan detail informasi project :</a:t>
            </a:r>
          </a:p>
          <a:p>
            <a:pPr>
              <a:buFontTx/>
              <a:buChar char="-"/>
              <a:defRPr/>
            </a:pPr>
            <a:r>
              <a:rPr lang="id-ID" sz="1625" dirty="0">
                <a:ea typeface="Adobe Ming Std L" pitchFamily="18" charset="-128"/>
                <a:cs typeface="Adobe Hebrew" pitchFamily="18" charset="-79"/>
              </a:rPr>
              <a:t>Persyaratan penting produk</a:t>
            </a:r>
          </a:p>
          <a:p>
            <a:pPr>
              <a:buFontTx/>
              <a:buChar char="-"/>
              <a:defRPr/>
            </a:pPr>
            <a:r>
              <a:rPr lang="id-ID" sz="1625" dirty="0">
                <a:ea typeface="Adobe Ming Std L" pitchFamily="18" charset="-128"/>
                <a:cs typeface="Adobe Hebrew" pitchFamily="18" charset="-79"/>
              </a:rPr>
              <a:t>Peraturan terkait produk</a:t>
            </a:r>
          </a:p>
          <a:p>
            <a:pPr>
              <a:buFontTx/>
              <a:buChar char="-"/>
              <a:defRPr/>
            </a:pPr>
            <a:r>
              <a:rPr lang="id-ID" sz="1625" dirty="0">
                <a:ea typeface="Adobe Ming Std L" pitchFamily="18" charset="-128"/>
                <a:cs typeface="Adobe Hebrew" pitchFamily="18" charset="-79"/>
              </a:rPr>
              <a:t> dll </a:t>
            </a:r>
            <a:endParaRPr lang="en-US" sz="1625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10" name="TextBox 27"/>
          <p:cNvSpPr txBox="1">
            <a:spLocks noChangeArrowheads="1"/>
          </p:cNvSpPr>
          <p:nvPr/>
        </p:nvSpPr>
        <p:spPr bwMode="auto">
          <a:xfrm>
            <a:off x="4376843" y="2718726"/>
            <a:ext cx="1857375" cy="84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id-ID" sz="1625" dirty="0">
                <a:ea typeface="Adobe Ming Std L" pitchFamily="18" charset="-128"/>
                <a:cs typeface="Adobe Hebrew" pitchFamily="18" charset="-79"/>
              </a:rPr>
              <a:t>Melakukan Perhitungan harga</a:t>
            </a:r>
            <a:endParaRPr lang="en-US" sz="1625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11" name="TextBox 27"/>
          <p:cNvSpPr txBox="1">
            <a:spLocks noChangeArrowheads="1"/>
          </p:cNvSpPr>
          <p:nvPr/>
        </p:nvSpPr>
        <p:spPr bwMode="auto">
          <a:xfrm>
            <a:off x="7322303" y="4470326"/>
            <a:ext cx="2099853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25" dirty="0">
                <a:ea typeface="Adobe Ming Std L" pitchFamily="18" charset="-128"/>
                <a:cs typeface="Adobe Hebrew" pitchFamily="18" charset="-79"/>
              </a:rPr>
              <a:t>8.2.3.1 </a:t>
            </a:r>
            <a:r>
              <a:rPr lang="id-ID" sz="1625" dirty="0">
                <a:ea typeface="Adobe Ming Std L" pitchFamily="18" charset="-128"/>
                <a:cs typeface="Adobe Hebrew" pitchFamily="18" charset="-79"/>
              </a:rPr>
              <a:t>Review kemampuan perusahaan memenuhi order</a:t>
            </a:r>
            <a:endParaRPr lang="en-US" sz="1625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12" name="TextBox 27"/>
          <p:cNvSpPr txBox="1">
            <a:spLocks noChangeArrowheads="1"/>
          </p:cNvSpPr>
          <p:nvPr/>
        </p:nvSpPr>
        <p:spPr bwMode="auto">
          <a:xfrm>
            <a:off x="4995964" y="5905500"/>
            <a:ext cx="2244328" cy="59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id-ID" sz="1625" dirty="0">
                <a:ea typeface="Adobe Ming Std L" pitchFamily="18" charset="-128"/>
                <a:cs typeface="Adobe Hebrew" pitchFamily="18" charset="-79"/>
              </a:rPr>
              <a:t>Ajukan Penawaran harga &amp; Negosiasi</a:t>
            </a:r>
            <a:endParaRPr lang="en-US" sz="1625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13" name="TextBox 27"/>
          <p:cNvSpPr txBox="1">
            <a:spLocks noChangeArrowheads="1"/>
          </p:cNvSpPr>
          <p:nvPr/>
        </p:nvSpPr>
        <p:spPr bwMode="auto">
          <a:xfrm>
            <a:off x="2287298" y="6060281"/>
            <a:ext cx="1848777" cy="59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id-ID" sz="1625" dirty="0">
                <a:ea typeface="Adobe Ming Std L" pitchFamily="18" charset="-128"/>
                <a:cs typeface="Adobe Hebrew" pitchFamily="18" charset="-79"/>
              </a:rPr>
              <a:t>Persetujuan kontrak</a:t>
            </a:r>
            <a:endParaRPr lang="en-US" sz="1625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15" name="Striped Right Arrow 14"/>
          <p:cNvSpPr/>
          <p:nvPr/>
        </p:nvSpPr>
        <p:spPr>
          <a:xfrm>
            <a:off x="3138651" y="1634632"/>
            <a:ext cx="1238259" cy="619129"/>
          </a:xfrm>
          <a:prstGeom prst="stripedRightArrow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16" name="Striped Right Arrow 15"/>
          <p:cNvSpPr/>
          <p:nvPr/>
        </p:nvSpPr>
        <p:spPr>
          <a:xfrm rot="1994848">
            <a:off x="6008537" y="2912275"/>
            <a:ext cx="1225427" cy="536174"/>
          </a:xfrm>
          <a:prstGeom prst="stripedRightArrow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17" name="Striped Right Arrow 16"/>
          <p:cNvSpPr/>
          <p:nvPr/>
        </p:nvSpPr>
        <p:spPr>
          <a:xfrm rot="8766647">
            <a:off x="6735347" y="4838367"/>
            <a:ext cx="902225" cy="468452"/>
          </a:xfrm>
          <a:prstGeom prst="stripedRightArrow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18" name="Striped Right Arrow 17"/>
          <p:cNvSpPr/>
          <p:nvPr/>
        </p:nvSpPr>
        <p:spPr>
          <a:xfrm rot="10800000">
            <a:off x="3989954" y="4976829"/>
            <a:ext cx="1006085" cy="586103"/>
          </a:xfrm>
          <a:prstGeom prst="stripedRightArrow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19" name="TextBox 27"/>
          <p:cNvSpPr txBox="1">
            <a:spLocks noChangeArrowheads="1"/>
          </p:cNvSpPr>
          <p:nvPr/>
        </p:nvSpPr>
        <p:spPr bwMode="auto">
          <a:xfrm>
            <a:off x="7898113" y="1634628"/>
            <a:ext cx="1711192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id-ID" sz="1625" dirty="0">
                <a:ea typeface="Adobe Ming Std L" pitchFamily="18" charset="-128"/>
                <a:cs typeface="Adobe Hebrew" pitchFamily="18" charset="-79"/>
              </a:rPr>
              <a:t>Kalkulasi ulang dan diskusi dengan customer</a:t>
            </a:r>
            <a:endParaRPr lang="en-US" sz="1625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21" name="Bent Arrow 20"/>
          <p:cNvSpPr/>
          <p:nvPr/>
        </p:nvSpPr>
        <p:spPr>
          <a:xfrm rot="10800000" flipV="1">
            <a:off x="6118134" y="1548969"/>
            <a:ext cx="1625215" cy="1105282"/>
          </a:xfrm>
          <a:prstGeom prst="bentArrow">
            <a:avLst>
              <a:gd name="adj1" fmla="val 25000"/>
              <a:gd name="adj2" fmla="val 22706"/>
              <a:gd name="adj3" fmla="val 25000"/>
              <a:gd name="adj4" fmla="val 43750"/>
            </a:avLst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>
              <a:solidFill>
                <a:schemeClr val="tx1"/>
              </a:solidFill>
            </a:endParaRPr>
          </a:p>
        </p:txBody>
      </p:sp>
      <p:sp>
        <p:nvSpPr>
          <p:cNvPr id="87068" name="Text Box 25"/>
          <p:cNvSpPr txBox="1">
            <a:spLocks noChangeArrowheads="1"/>
          </p:cNvSpPr>
          <p:nvPr/>
        </p:nvSpPr>
        <p:spPr bwMode="auto">
          <a:xfrm>
            <a:off x="232141" y="4667253"/>
            <a:ext cx="2115344" cy="1342675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25" dirty="0" err="1">
                <a:solidFill>
                  <a:srgbClr val="000000"/>
                </a:solidFill>
              </a:rPr>
              <a:t>Bila</a:t>
            </a:r>
            <a:r>
              <a:rPr lang="en-US" sz="1625" dirty="0">
                <a:solidFill>
                  <a:srgbClr val="000000"/>
                </a:solidFill>
              </a:rPr>
              <a:t> </a:t>
            </a:r>
            <a:r>
              <a:rPr lang="en-US" sz="1625" dirty="0" err="1">
                <a:solidFill>
                  <a:srgbClr val="000000"/>
                </a:solidFill>
              </a:rPr>
              <a:t>persyaratan</a:t>
            </a:r>
            <a:r>
              <a:rPr lang="en-US" sz="1625" dirty="0">
                <a:solidFill>
                  <a:srgbClr val="000000"/>
                </a:solidFill>
              </a:rPr>
              <a:t> </a:t>
            </a:r>
            <a:r>
              <a:rPr lang="en-US" sz="1625" dirty="0" err="1">
                <a:solidFill>
                  <a:srgbClr val="000000"/>
                </a:solidFill>
              </a:rPr>
              <a:t>berubah</a:t>
            </a:r>
            <a:r>
              <a:rPr lang="en-US" sz="1625" dirty="0">
                <a:solidFill>
                  <a:srgbClr val="000000"/>
                </a:solidFill>
              </a:rPr>
              <a:t>, </a:t>
            </a:r>
            <a:r>
              <a:rPr lang="en-US" sz="1625" dirty="0" err="1">
                <a:solidFill>
                  <a:srgbClr val="000000"/>
                </a:solidFill>
              </a:rPr>
              <a:t>harus</a:t>
            </a:r>
            <a:r>
              <a:rPr lang="en-US" sz="1625" dirty="0">
                <a:solidFill>
                  <a:srgbClr val="000000"/>
                </a:solidFill>
              </a:rPr>
              <a:t> </a:t>
            </a:r>
            <a:r>
              <a:rPr lang="en-US" sz="1625" dirty="0" err="1">
                <a:solidFill>
                  <a:srgbClr val="000000"/>
                </a:solidFill>
              </a:rPr>
              <a:t>ada</a:t>
            </a:r>
            <a:r>
              <a:rPr lang="en-US" sz="1625" dirty="0">
                <a:solidFill>
                  <a:srgbClr val="000000"/>
                </a:solidFill>
              </a:rPr>
              <a:t> </a:t>
            </a:r>
            <a:r>
              <a:rPr lang="en-US" sz="1625" dirty="0" err="1">
                <a:solidFill>
                  <a:srgbClr val="000000"/>
                </a:solidFill>
              </a:rPr>
              <a:t>amandemen</a:t>
            </a:r>
            <a:r>
              <a:rPr lang="en-US" sz="1625" dirty="0">
                <a:solidFill>
                  <a:srgbClr val="000000"/>
                </a:solidFill>
              </a:rPr>
              <a:t> </a:t>
            </a:r>
            <a:r>
              <a:rPr lang="en-US" sz="1625" dirty="0" err="1">
                <a:solidFill>
                  <a:srgbClr val="000000"/>
                </a:solidFill>
              </a:rPr>
              <a:t>dan</a:t>
            </a:r>
            <a:r>
              <a:rPr lang="en-US" sz="1625" dirty="0">
                <a:solidFill>
                  <a:srgbClr val="000000"/>
                </a:solidFill>
              </a:rPr>
              <a:t> personal </a:t>
            </a:r>
            <a:r>
              <a:rPr lang="en-US" sz="1625" dirty="0" err="1">
                <a:solidFill>
                  <a:srgbClr val="000000"/>
                </a:solidFill>
              </a:rPr>
              <a:t>terkait</a:t>
            </a:r>
            <a:r>
              <a:rPr lang="en-US" sz="1625" dirty="0">
                <a:solidFill>
                  <a:srgbClr val="000000"/>
                </a:solidFill>
              </a:rPr>
              <a:t> </a:t>
            </a:r>
            <a:r>
              <a:rPr lang="en-US" sz="1625" dirty="0" err="1">
                <a:solidFill>
                  <a:srgbClr val="000000"/>
                </a:solidFill>
              </a:rPr>
              <a:t>mengetahuinya</a:t>
            </a:r>
            <a:endParaRPr lang="en-US" sz="1625" dirty="0">
              <a:solidFill>
                <a:srgbClr val="000000"/>
              </a:solidFill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232144" y="117251"/>
            <a:ext cx="9811411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2000" dirty="0">
                <a:ea typeface="+mj-ea"/>
                <a:cs typeface="+mj-cs"/>
              </a:rPr>
              <a:t>8.2.2.Penetapan </a:t>
            </a:r>
            <a:r>
              <a:rPr lang="en-US" sz="2000" dirty="0" err="1">
                <a:ea typeface="+mj-ea"/>
                <a:cs typeface="+mj-cs"/>
              </a:rPr>
              <a:t>Persyaratan</a:t>
            </a:r>
            <a:r>
              <a:rPr lang="en-US" sz="2000" dirty="0">
                <a:ea typeface="+mj-ea"/>
                <a:cs typeface="+mj-cs"/>
              </a:rPr>
              <a:t> </a:t>
            </a:r>
            <a:r>
              <a:rPr lang="en-US" sz="2000" dirty="0" err="1">
                <a:ea typeface="+mj-ea"/>
                <a:cs typeface="+mj-cs"/>
              </a:rPr>
              <a:t>Produk</a:t>
            </a:r>
            <a:r>
              <a:rPr lang="en-US" sz="2000" dirty="0">
                <a:ea typeface="+mj-ea"/>
                <a:cs typeface="+mj-cs"/>
              </a:rPr>
              <a:t> &amp; </a:t>
            </a:r>
            <a:r>
              <a:rPr lang="en-US" sz="2000" dirty="0" err="1">
                <a:ea typeface="+mj-ea"/>
                <a:cs typeface="+mj-cs"/>
              </a:rPr>
              <a:t>jasa</a:t>
            </a:r>
            <a:r>
              <a:rPr lang="en-US" sz="2000" dirty="0">
                <a:ea typeface="+mj-ea"/>
                <a:cs typeface="+mj-cs"/>
              </a:rPr>
              <a:t/>
            </a:r>
            <a:br>
              <a:rPr lang="en-US" sz="2000" dirty="0">
                <a:ea typeface="+mj-ea"/>
                <a:cs typeface="+mj-cs"/>
              </a:rPr>
            </a:br>
            <a:r>
              <a:rPr lang="en-US" sz="2000" dirty="0">
                <a:ea typeface="+mj-ea"/>
                <a:cs typeface="+mj-cs"/>
              </a:rPr>
              <a:t>8.2.3. </a:t>
            </a:r>
            <a:r>
              <a:rPr lang="en-US" sz="2000" dirty="0" err="1">
                <a:ea typeface="+mj-ea"/>
                <a:cs typeface="+mj-cs"/>
              </a:rPr>
              <a:t>Peninjauan</a:t>
            </a:r>
            <a:r>
              <a:rPr lang="en-US" sz="2000" dirty="0">
                <a:ea typeface="+mj-ea"/>
                <a:cs typeface="+mj-cs"/>
              </a:rPr>
              <a:t> </a:t>
            </a:r>
            <a:r>
              <a:rPr lang="en-US" sz="2000" dirty="0" err="1">
                <a:ea typeface="+mj-ea"/>
                <a:cs typeface="+mj-cs"/>
              </a:rPr>
              <a:t>Kemampuan</a:t>
            </a:r>
            <a:r>
              <a:rPr lang="en-US" sz="2000" dirty="0">
                <a:ea typeface="+mj-ea"/>
                <a:cs typeface="+mj-cs"/>
              </a:rPr>
              <a:t> Perusahaan</a:t>
            </a:r>
          </a:p>
          <a:p>
            <a:pPr>
              <a:defRPr/>
            </a:pPr>
            <a:r>
              <a:rPr lang="en-US" sz="2000" dirty="0">
                <a:ea typeface="NanumGothic"/>
                <a:cs typeface="Times New Roman" panose="02020603050405020304" pitchFamily="18" charset="0"/>
              </a:rPr>
              <a:t>8.2.4 </a:t>
            </a:r>
            <a:r>
              <a:rPr lang="en-US" sz="2000" dirty="0" err="1">
                <a:ea typeface="NanumGothic"/>
                <a:cs typeface="Times New Roman" panose="02020603050405020304" pitchFamily="18" charset="0"/>
              </a:rPr>
              <a:t>Perubahan</a:t>
            </a:r>
            <a:r>
              <a:rPr lang="en-US" sz="2000" dirty="0">
                <a:ea typeface="NanumGothic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NanumGothic"/>
                <a:cs typeface="Times New Roman" panose="02020603050405020304" pitchFamily="18" charset="0"/>
              </a:rPr>
              <a:t>Persyaratan</a:t>
            </a:r>
            <a:r>
              <a:rPr lang="en-US" sz="2000" dirty="0">
                <a:ea typeface="NanumGothic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NanumGothic"/>
                <a:cs typeface="Times New Roman" panose="02020603050405020304" pitchFamily="18" charset="0"/>
              </a:rPr>
              <a:t>untuk</a:t>
            </a:r>
            <a:r>
              <a:rPr lang="en-US" sz="2000" dirty="0">
                <a:ea typeface="NanumGothic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NanumGothic"/>
                <a:cs typeface="Times New Roman" panose="02020603050405020304" pitchFamily="18" charset="0"/>
              </a:rPr>
              <a:t>Produk</a:t>
            </a:r>
            <a:r>
              <a:rPr lang="en-US" sz="2000" dirty="0">
                <a:ea typeface="NanumGothic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NanumGothic"/>
                <a:cs typeface="Times New Roman" panose="02020603050405020304" pitchFamily="18" charset="0"/>
              </a:rPr>
              <a:t>dan</a:t>
            </a:r>
            <a:r>
              <a:rPr lang="en-US" sz="2000" dirty="0">
                <a:ea typeface="NanumGothic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NanumGothic"/>
                <a:cs typeface="Times New Roman" panose="02020603050405020304" pitchFamily="18" charset="0"/>
              </a:rPr>
              <a:t>Jasa</a:t>
            </a:r>
            <a:r>
              <a:rPr lang="en-US" sz="2000" dirty="0">
                <a:ea typeface="NanumGothic"/>
                <a:cs typeface="Times New Roman" panose="02020603050405020304" pitchFamily="18" charset="0"/>
              </a:rPr>
              <a:t> </a:t>
            </a:r>
            <a:endParaRPr lang="en-US" sz="2000" dirty="0"/>
          </a:p>
          <a:p>
            <a:pPr>
              <a:defRPr/>
            </a:pPr>
            <a:endParaRPr lang="en-US" sz="2000" dirty="0">
              <a:ea typeface="+mj-ea"/>
              <a:cs typeface="+mj-cs"/>
            </a:endParaRPr>
          </a:p>
        </p:txBody>
      </p:sp>
      <p:pic>
        <p:nvPicPr>
          <p:cNvPr id="87070" name="Picture 9" descr="http://us.123rf.com/400wm/400/400/johan2011/johan20111209/johan2011120900030/15508131-business-review-3d-little-human-characters-x2-looking-at-a-report-pie-charts-and-graphs-business-pe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9483" y="1107281"/>
            <a:ext cx="1857375" cy="1554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25"/>
          <p:cNvSpPr txBox="1">
            <a:spLocks noChangeArrowheads="1"/>
          </p:cNvSpPr>
          <p:nvPr/>
        </p:nvSpPr>
        <p:spPr bwMode="auto">
          <a:xfrm>
            <a:off x="7898119" y="2718726"/>
            <a:ext cx="1914341" cy="842538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25" dirty="0">
                <a:solidFill>
                  <a:srgbClr val="000000"/>
                </a:solidFill>
              </a:rPr>
              <a:t>8.2.3.3 Data </a:t>
            </a:r>
            <a:r>
              <a:rPr lang="en-US" sz="1625" dirty="0" err="1">
                <a:solidFill>
                  <a:srgbClr val="000000"/>
                </a:solidFill>
              </a:rPr>
              <a:t>hasil</a:t>
            </a:r>
            <a:r>
              <a:rPr lang="en-US" sz="1625" dirty="0">
                <a:solidFill>
                  <a:srgbClr val="000000"/>
                </a:solidFill>
              </a:rPr>
              <a:t> review </a:t>
            </a:r>
            <a:r>
              <a:rPr lang="en-US" sz="1625" dirty="0" err="1">
                <a:solidFill>
                  <a:srgbClr val="000000"/>
                </a:solidFill>
              </a:rPr>
              <a:t>harus</a:t>
            </a:r>
            <a:r>
              <a:rPr lang="en-US" sz="1625" dirty="0">
                <a:solidFill>
                  <a:srgbClr val="000000"/>
                </a:solidFill>
              </a:rPr>
              <a:t> </a:t>
            </a:r>
            <a:r>
              <a:rPr lang="en-US" sz="1625" dirty="0" err="1">
                <a:solidFill>
                  <a:srgbClr val="000000"/>
                </a:solidFill>
              </a:rPr>
              <a:t>terdokumentasi</a:t>
            </a:r>
            <a:endParaRPr lang="en-US" sz="1625"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81381" y="0"/>
            <a:ext cx="3224619" cy="1107281"/>
          </a:xfrm>
          <a:custGeom>
            <a:avLst/>
            <a:gdLst>
              <a:gd name="connsiteX0" fmla="*/ 0 w 3224619"/>
              <a:gd name="connsiteY0" fmla="*/ 0 h 1107281"/>
              <a:gd name="connsiteX1" fmla="*/ 3224619 w 3224619"/>
              <a:gd name="connsiteY1" fmla="*/ 0 h 1107281"/>
              <a:gd name="connsiteX2" fmla="*/ 3224619 w 3224619"/>
              <a:gd name="connsiteY2" fmla="*/ 1107281 h 1107281"/>
              <a:gd name="connsiteX3" fmla="*/ 0 w 3224619"/>
              <a:gd name="connsiteY3" fmla="*/ 1107281 h 1107281"/>
              <a:gd name="connsiteX4" fmla="*/ 0 w 3224619"/>
              <a:gd name="connsiteY4" fmla="*/ 0 h 1107281"/>
              <a:gd name="connsiteX0" fmla="*/ 0 w 3224619"/>
              <a:gd name="connsiteY0" fmla="*/ 0 h 1107281"/>
              <a:gd name="connsiteX1" fmla="*/ 3224619 w 3224619"/>
              <a:gd name="connsiteY1" fmla="*/ 0 h 1107281"/>
              <a:gd name="connsiteX2" fmla="*/ 3224619 w 3224619"/>
              <a:gd name="connsiteY2" fmla="*/ 1107281 h 1107281"/>
              <a:gd name="connsiteX3" fmla="*/ 0 w 3224619"/>
              <a:gd name="connsiteY3" fmla="*/ 0 h 110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4619" h="1107281">
                <a:moveTo>
                  <a:pt x="0" y="0"/>
                </a:moveTo>
                <a:lnTo>
                  <a:pt x="3224619" y="0"/>
                </a:lnTo>
                <a:lnTo>
                  <a:pt x="3224619" y="110728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6729292" y="-99392"/>
            <a:ext cx="3176708" cy="110728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01E085-39A4-403B-BF03-1C649A7E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992"/>
      </p:ext>
    </p:extLst>
  </p:cSld>
  <p:clrMapOvr>
    <a:masterClrMapping/>
  </p:clrMapOvr>
  <p:transition spd="slow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7" name="Picture 12" descr="http://us.cdn3.123rf.com/168nwm/anatolymas/anatolymas1205/anatolymas120500008/13451985-3d-small-people-spend-a-survey-3d-image-isolated-white-backgroun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261" y="875113"/>
            <a:ext cx="1786864" cy="185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8" name="Picture 13" descr="D:\H_Miscelleneous\4. My Pictures\gbr\2. 3D People\Why-Link-Networks-Are-Always-Detectab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3388" y="797725"/>
            <a:ext cx="2166938" cy="154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9" name="Picture 4" descr="C:\Users\Agus Wahyudi\Pictures\3D man\index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31193" y="3106450"/>
            <a:ext cx="2282164" cy="1480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70" name="Picture 6" descr="C:\Users\Agus Wahyudi\Pictures\3D man\car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9461" y="4034370"/>
            <a:ext cx="2510896" cy="2012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71" name="Picture 8" descr="C:\Users\Agus Wahyudi\Pictures\3D man\car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89298" y="4421329"/>
            <a:ext cx="2321719" cy="162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7"/>
          <p:cNvSpPr txBox="1">
            <a:spLocks noChangeArrowheads="1"/>
          </p:cNvSpPr>
          <p:nvPr/>
        </p:nvSpPr>
        <p:spPr bwMode="auto">
          <a:xfrm>
            <a:off x="154747" y="2577706"/>
            <a:ext cx="1848776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id-ID" sz="1950" dirty="0">
                <a:ea typeface="Adobe Ming Std L" pitchFamily="18" charset="-128"/>
                <a:cs typeface="Adobe Hebrew" pitchFamily="18" charset="-79"/>
              </a:rPr>
              <a:t>Design Input</a:t>
            </a:r>
          </a:p>
          <a:p>
            <a:pPr algn="ctr">
              <a:defRPr/>
            </a:pPr>
            <a:r>
              <a:rPr lang="id-ID" sz="1950" dirty="0">
                <a:ea typeface="Adobe Ming Std L" pitchFamily="18" charset="-128"/>
                <a:cs typeface="Adobe Hebrew" pitchFamily="18" charset="-79"/>
              </a:rPr>
              <a:t>( data survey )</a:t>
            </a:r>
            <a:endParaRPr lang="en-US" sz="1950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26" name="TextBox 27"/>
          <p:cNvSpPr txBox="1">
            <a:spLocks noChangeArrowheads="1"/>
          </p:cNvSpPr>
          <p:nvPr/>
        </p:nvSpPr>
        <p:spPr bwMode="auto">
          <a:xfrm>
            <a:off x="6586768" y="2422929"/>
            <a:ext cx="1848776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id-ID" sz="1950" dirty="0">
                <a:ea typeface="Adobe Ming Std L" pitchFamily="18" charset="-128"/>
                <a:cs typeface="Adobe Hebrew" pitchFamily="18" charset="-79"/>
              </a:rPr>
              <a:t>Pemilihan &amp; Persetujuan design</a:t>
            </a:r>
            <a:endParaRPr lang="en-US" sz="1950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27" name="TextBox 27"/>
          <p:cNvSpPr txBox="1">
            <a:spLocks noChangeArrowheads="1"/>
          </p:cNvSpPr>
          <p:nvPr/>
        </p:nvSpPr>
        <p:spPr bwMode="auto">
          <a:xfrm>
            <a:off x="7931054" y="4485281"/>
            <a:ext cx="18487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id-ID" dirty="0">
                <a:ea typeface="Adobe Ming Std L" pitchFamily="18" charset="-128"/>
                <a:cs typeface="Adobe Hebrew" pitchFamily="18" charset="-79"/>
              </a:rPr>
              <a:t>Membuat detail design</a:t>
            </a:r>
            <a:endParaRPr lang="en-US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2849669" y="5736969"/>
            <a:ext cx="1848777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id-ID" sz="1950" dirty="0">
                <a:ea typeface="Adobe Ming Std L" pitchFamily="18" charset="-128"/>
                <a:cs typeface="Adobe Hebrew" pitchFamily="18" charset="-79"/>
              </a:rPr>
              <a:t>Verifikasi &amp; Validasi design</a:t>
            </a:r>
            <a:endParaRPr lang="en-US" sz="1950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29" name="TextBox 27"/>
          <p:cNvSpPr txBox="1">
            <a:spLocks noChangeArrowheads="1"/>
          </p:cNvSpPr>
          <p:nvPr/>
        </p:nvSpPr>
        <p:spPr bwMode="auto">
          <a:xfrm>
            <a:off x="5744073" y="5969142"/>
            <a:ext cx="1847056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id-ID" sz="1950" dirty="0">
                <a:ea typeface="Adobe Ming Std L" pitchFamily="18" charset="-128"/>
                <a:cs typeface="Adobe Hebrew" pitchFamily="18" charset="-79"/>
              </a:rPr>
              <a:t>Membuat Prototype</a:t>
            </a:r>
            <a:endParaRPr lang="en-US" sz="1950" dirty="0">
              <a:ea typeface="Adobe Ming Std L" pitchFamily="18" charset="-128"/>
              <a:cs typeface="Adobe Hebrew" pitchFamily="18" charset="-79"/>
            </a:endParaRP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3095591" y="875116"/>
            <a:ext cx="2166938" cy="1843617"/>
            <a:chOff x="3167050" y="2068276"/>
            <a:chExt cx="2586050" cy="1970324"/>
          </a:xfrm>
        </p:grpSpPr>
        <p:pic>
          <p:nvPicPr>
            <p:cNvPr id="88100" name="Picture 10" descr="C:\Users\Agus Wahyudi\Pictures\3D man\17100175-3d-people--man-person-artist-painting-on-a-canvas-on-an-easel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167050" y="2068276"/>
              <a:ext cx="2586050" cy="1970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101" name="Picture 7" descr="C:\Users\Agus Wahyudi\Pictures\3D man\car blueprint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310058" y="2500306"/>
              <a:ext cx="1143008" cy="5337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" name="TextBox 27"/>
          <p:cNvSpPr txBox="1">
            <a:spLocks noChangeArrowheads="1"/>
          </p:cNvSpPr>
          <p:nvPr/>
        </p:nvSpPr>
        <p:spPr bwMode="auto">
          <a:xfrm>
            <a:off x="2786034" y="2732494"/>
            <a:ext cx="3018243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950" dirty="0">
                <a:ea typeface="Adobe Ming Std L" pitchFamily="18" charset="-128"/>
                <a:cs typeface="Adobe Hebrew" pitchFamily="18" charset="-79"/>
              </a:rPr>
              <a:t>Membuat draft design (berdasarkan design input)</a:t>
            </a:r>
            <a:endParaRPr lang="en-US" sz="1950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88079" name="Rectangle 5"/>
          <p:cNvSpPr>
            <a:spLocks noChangeArrowheads="1"/>
          </p:cNvSpPr>
          <p:nvPr/>
        </p:nvSpPr>
        <p:spPr bwMode="auto">
          <a:xfrm>
            <a:off x="225264" y="11368"/>
            <a:ext cx="9830329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600" b="1" dirty="0">
                <a:solidFill>
                  <a:srgbClr val="993300"/>
                </a:solidFill>
                <a:latin typeface="Trebuchet MS" pitchFamily="34" charset="0"/>
              </a:rPr>
              <a:t>8.3. Design &amp; Development</a:t>
            </a:r>
          </a:p>
        </p:txBody>
      </p:sp>
      <p:sp>
        <p:nvSpPr>
          <p:cNvPr id="35" name="Striped Right Arrow 34"/>
          <p:cNvSpPr/>
          <p:nvPr/>
        </p:nvSpPr>
        <p:spPr>
          <a:xfrm>
            <a:off x="2089500" y="1649009"/>
            <a:ext cx="851303" cy="619129"/>
          </a:xfrm>
          <a:prstGeom prst="stripedRightArrow">
            <a:avLst/>
          </a:prstGeom>
          <a:solidFill>
            <a:srgbClr val="00CCFF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36" name="Striped Right Arrow 35"/>
          <p:cNvSpPr/>
          <p:nvPr/>
        </p:nvSpPr>
        <p:spPr>
          <a:xfrm>
            <a:off x="5417320" y="1649009"/>
            <a:ext cx="851303" cy="619129"/>
          </a:xfrm>
          <a:prstGeom prst="stripedRightArrow">
            <a:avLst/>
          </a:prstGeom>
          <a:solidFill>
            <a:srgbClr val="00CCFF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37" name="Striped Right Arrow 36"/>
          <p:cNvSpPr/>
          <p:nvPr/>
        </p:nvSpPr>
        <p:spPr>
          <a:xfrm rot="3340892">
            <a:off x="8271296" y="2393145"/>
            <a:ext cx="773912" cy="619129"/>
          </a:xfrm>
          <a:prstGeom prst="stripedRightArrow">
            <a:avLst/>
          </a:prstGeom>
          <a:solidFill>
            <a:srgbClr val="00CCFF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38" name="Striped Right Arrow 37"/>
          <p:cNvSpPr/>
          <p:nvPr/>
        </p:nvSpPr>
        <p:spPr>
          <a:xfrm rot="8666136">
            <a:off x="7495891" y="4911454"/>
            <a:ext cx="773912" cy="619129"/>
          </a:xfrm>
          <a:prstGeom prst="stripedRightArrow">
            <a:avLst/>
          </a:prstGeom>
          <a:solidFill>
            <a:srgbClr val="00CCFF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39" name="Striped Right Arrow 38"/>
          <p:cNvSpPr/>
          <p:nvPr/>
        </p:nvSpPr>
        <p:spPr>
          <a:xfrm rot="10800000">
            <a:off x="4875576" y="4730279"/>
            <a:ext cx="773912" cy="619129"/>
          </a:xfrm>
          <a:prstGeom prst="stripedRightArrow">
            <a:avLst/>
          </a:prstGeom>
          <a:solidFill>
            <a:srgbClr val="00CCFF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pic>
        <p:nvPicPr>
          <p:cNvPr id="88095" name="Picture 11" descr="C:\Users\Agus Wahyudi\Pictures\3D man\blueprint car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4748" y="3810794"/>
            <a:ext cx="1472142" cy="2017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232140" y="5828113"/>
            <a:ext cx="131561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dirty="0">
                <a:ea typeface="Adobe Ming Std L" pitchFamily="18" charset="-128"/>
                <a:cs typeface="Adobe Hebrew" pitchFamily="18" charset="-79"/>
              </a:rPr>
              <a:t>Penerbitan design</a:t>
            </a:r>
            <a:endParaRPr lang="en-US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42" name="Striped Right Arrow 41"/>
          <p:cNvSpPr/>
          <p:nvPr/>
        </p:nvSpPr>
        <p:spPr>
          <a:xfrm rot="10800000">
            <a:off x="1779930" y="4512483"/>
            <a:ext cx="773912" cy="619129"/>
          </a:xfrm>
          <a:prstGeom prst="stripedRightArrow">
            <a:avLst/>
          </a:prstGeom>
          <a:solidFill>
            <a:srgbClr val="00CCFF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571B330-9DCF-4A7C-9F9F-9FA98AB4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58596"/>
      </p:ext>
    </p:extLst>
  </p:cSld>
  <p:clrMapOvr>
    <a:masterClrMapping/>
  </p:clrMapOvr>
  <p:transition spd="slow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1" name="Picture 2" descr="Check_contractor : 3d people - man, person with a clipboard. Businessman. Builder "/>
          <p:cNvPicPr>
            <a:picLocks noChangeAspect="1" noChangeArrowheads="1"/>
          </p:cNvPicPr>
          <p:nvPr/>
        </p:nvPicPr>
        <p:blipFill>
          <a:blip r:embed="rId2" cstate="print"/>
          <a:srcRect r="24107"/>
          <a:stretch>
            <a:fillRect/>
          </a:stretch>
        </p:blipFill>
        <p:spPr bwMode="auto">
          <a:xfrm>
            <a:off x="6732985" y="924604"/>
            <a:ext cx="2089546" cy="2072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2" name="Picture 6" descr="http://thumbs.dreamstime.com/thumblarge_366/12345431936l27HZ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0404" y="4357694"/>
            <a:ext cx="1083469" cy="1446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3" name="Picture 14" descr="http://ec.l.thumbs.canstockphoto.com/canstock1178654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52315" y="3789040"/>
            <a:ext cx="2258087" cy="1934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4" name="Text Box 13"/>
          <p:cNvSpPr txBox="1">
            <a:spLocks noChangeArrowheads="1"/>
          </p:cNvSpPr>
          <p:nvPr/>
        </p:nvSpPr>
        <p:spPr bwMode="auto">
          <a:xfrm>
            <a:off x="6113866" y="2892434"/>
            <a:ext cx="3946921" cy="86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9171" indent="-189171">
              <a:lnSpc>
                <a:spcPct val="110000"/>
              </a:lnSpc>
            </a:pP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Informasi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pembelian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harus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jelas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(8.4.3)</a:t>
            </a:r>
            <a:r>
              <a:rPr lang="id-ID" sz="1517" i="1" u="sng" dirty="0">
                <a:solidFill>
                  <a:srgbClr val="000000"/>
                </a:solidFill>
                <a:latin typeface="Tahoma" pitchFamily="34" charset="0"/>
              </a:rPr>
              <a:t>.</a:t>
            </a:r>
          </a:p>
          <a:p>
            <a:pPr marL="189171" indent="-189171">
              <a:lnSpc>
                <a:spcPct val="110000"/>
              </a:lnSpc>
            </a:pPr>
            <a:r>
              <a:rPr lang="id-ID" sz="1517" dirty="0">
                <a:solidFill>
                  <a:srgbClr val="000000"/>
                </a:solidFill>
                <a:latin typeface="Tahoma" pitchFamily="34" charset="0"/>
              </a:rPr>
              <a:t>Persyaratan meliputi : spesifikasi barang/jasa, jumlah &amp; waktu diperlukan</a:t>
            </a:r>
            <a:r>
              <a:rPr lang="en-US" sz="1517" dirty="0">
                <a:solidFill>
                  <a:srgbClr val="000000"/>
                </a:solidFill>
                <a:latin typeface="Tahoma" pitchFamily="34" charset="0"/>
              </a:rPr>
              <a:t> </a:t>
            </a:r>
          </a:p>
        </p:txBody>
      </p:sp>
      <p:sp>
        <p:nvSpPr>
          <p:cNvPr id="89095" name="Text Box 15"/>
          <p:cNvSpPr txBox="1">
            <a:spLocks noChangeArrowheads="1"/>
          </p:cNvSpPr>
          <p:nvPr/>
        </p:nvSpPr>
        <p:spPr bwMode="auto">
          <a:xfrm>
            <a:off x="4604749" y="5681067"/>
            <a:ext cx="3018234" cy="897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9171" indent="-189171">
              <a:lnSpc>
                <a:spcPct val="115000"/>
              </a:lnSpc>
            </a:pP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Pemeriksaan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Produk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harus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menjamin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produk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yang </a:t>
            </a:r>
            <a:endParaRPr lang="id-ID" sz="1517" i="1" u="sng" dirty="0">
              <a:solidFill>
                <a:srgbClr val="000000"/>
              </a:solidFill>
              <a:latin typeface="Tahoma" pitchFamily="34" charset="0"/>
            </a:endParaRPr>
          </a:p>
          <a:p>
            <a:pPr marL="189171" indent="-189171">
              <a:lnSpc>
                <a:spcPct val="115000"/>
              </a:lnSpc>
            </a:pP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dibeli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sesuai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spesifikasi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(8.4.2)</a:t>
            </a:r>
          </a:p>
        </p:txBody>
      </p:sp>
      <p:sp>
        <p:nvSpPr>
          <p:cNvPr id="89096" name="Text Box 11"/>
          <p:cNvSpPr txBox="1">
            <a:spLocks noChangeArrowheads="1"/>
          </p:cNvSpPr>
          <p:nvPr/>
        </p:nvSpPr>
        <p:spPr bwMode="auto">
          <a:xfrm>
            <a:off x="309565" y="2887269"/>
            <a:ext cx="4179094" cy="86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9171" indent="-189171">
              <a:lnSpc>
                <a:spcPct val="110000"/>
              </a:lnSpc>
            </a:pPr>
            <a:r>
              <a:rPr lang="id-ID" sz="1517" i="1" dirty="0">
                <a:solidFill>
                  <a:srgbClr val="000000"/>
                </a:solidFill>
                <a:latin typeface="Tahoma" pitchFamily="34" charset="0"/>
              </a:rPr>
              <a:t>	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Memilih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supplier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atas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dasar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kemampuannya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memenuhi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persyaratan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perusahaan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,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melakukan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</a:rPr>
              <a:t>evaluasi</a:t>
            </a:r>
            <a:r>
              <a:rPr lang="en-US" sz="1517" i="1" u="sng" dirty="0">
                <a:solidFill>
                  <a:srgbClr val="000000"/>
                </a:solidFill>
              </a:rPr>
              <a:t> &amp; re-</a:t>
            </a:r>
            <a:r>
              <a:rPr lang="en-US" sz="1517" i="1" u="sng" dirty="0" err="1">
                <a:solidFill>
                  <a:srgbClr val="000000"/>
                </a:solidFill>
              </a:rPr>
              <a:t>evaluasi</a:t>
            </a:r>
            <a:r>
              <a:rPr lang="en-US" sz="1517" i="1" u="sng" dirty="0">
                <a:solidFill>
                  <a:srgbClr val="000000"/>
                </a:solidFill>
              </a:rPr>
              <a:t> 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(8.4.1)</a:t>
            </a:r>
          </a:p>
        </p:txBody>
      </p:sp>
      <p:sp>
        <p:nvSpPr>
          <p:cNvPr id="89097" name="Rectangle 8"/>
          <p:cNvSpPr>
            <a:spLocks noChangeArrowheads="1"/>
          </p:cNvSpPr>
          <p:nvPr/>
        </p:nvSpPr>
        <p:spPr bwMode="auto">
          <a:xfrm>
            <a:off x="292188" y="-15837"/>
            <a:ext cx="9890521" cy="877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dirty="0">
                <a:solidFill>
                  <a:srgbClr val="993300"/>
                </a:solidFill>
                <a:latin typeface="Trebuchet MS" pitchFamily="34" charset="0"/>
              </a:rPr>
              <a:t>8.4. </a:t>
            </a:r>
            <a:r>
              <a:rPr lang="en-US" sz="2400" b="1" i="1" dirty="0" err="1"/>
              <a:t>Pengendalian</a:t>
            </a:r>
            <a:r>
              <a:rPr lang="en-US" sz="2400" b="1" i="1" dirty="0"/>
              <a:t> Proses </a:t>
            </a:r>
            <a:r>
              <a:rPr lang="en-US" sz="2400" b="1" i="1" dirty="0" err="1"/>
              <a:t>Eksternal</a:t>
            </a:r>
            <a:r>
              <a:rPr lang="en-US" sz="2400" b="1" i="1" dirty="0"/>
              <a:t> </a:t>
            </a:r>
            <a:r>
              <a:rPr lang="en-US" sz="2400" b="1" i="1" dirty="0" err="1"/>
              <a:t>Terkait</a:t>
            </a:r>
            <a:r>
              <a:rPr lang="en-US" sz="2400" b="1" i="1" dirty="0"/>
              <a:t> </a:t>
            </a:r>
            <a:r>
              <a:rPr lang="en-US" sz="2400" b="1" i="1" dirty="0" err="1"/>
              <a:t>Produk</a:t>
            </a:r>
            <a:r>
              <a:rPr lang="en-US" sz="2400" b="1" i="1" dirty="0"/>
              <a:t> </a:t>
            </a:r>
            <a:r>
              <a:rPr lang="en-US" sz="2400" b="1" i="1" dirty="0" err="1"/>
              <a:t>dan</a:t>
            </a:r>
            <a:r>
              <a:rPr lang="en-US" sz="2400" b="1" i="1" dirty="0"/>
              <a:t> </a:t>
            </a:r>
            <a:r>
              <a:rPr lang="en-US" sz="2400" b="1" i="1" dirty="0" err="1"/>
              <a:t>Jasa</a:t>
            </a:r>
            <a:r>
              <a:rPr lang="en-US" sz="2400" b="1" dirty="0">
                <a:solidFill>
                  <a:srgbClr val="993300"/>
                </a:solidFill>
                <a:latin typeface="Trebuchet MS" pitchFamily="34" charset="0"/>
              </a:rPr>
              <a:t> </a:t>
            </a:r>
          </a:p>
        </p:txBody>
      </p:sp>
      <p:sp>
        <p:nvSpPr>
          <p:cNvPr id="16" name="Bent Arrow 15"/>
          <p:cNvSpPr/>
          <p:nvPr/>
        </p:nvSpPr>
        <p:spPr>
          <a:xfrm rot="10800000">
            <a:off x="7893864" y="4048135"/>
            <a:ext cx="1315650" cy="177999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6905"/>
            </a:avLst>
          </a:prstGeom>
          <a:solidFill>
            <a:schemeClr val="tx2"/>
          </a:solidFill>
          <a:scene3d>
            <a:camera prst="perspectiveRelaxedModerately"/>
            <a:lightRig rig="threePt" dir="t"/>
          </a:scene3d>
          <a:sp3d extrusionH="76200" contourW="12700">
            <a:bevelT w="165100" prst="coolSlant"/>
            <a:bevelB w="114300" prst="artDeco"/>
            <a:extrusionClr>
              <a:schemeClr val="tx2"/>
            </a:extrusionClr>
            <a:contourClr>
              <a:schemeClr val="tx2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>
              <a:solidFill>
                <a:schemeClr val="tx1"/>
              </a:solidFill>
            </a:endParaRPr>
          </a:p>
        </p:txBody>
      </p:sp>
      <p:sp>
        <p:nvSpPr>
          <p:cNvPr id="13" name="Striped Right Arrow 12"/>
          <p:cNvSpPr/>
          <p:nvPr/>
        </p:nvSpPr>
        <p:spPr>
          <a:xfrm>
            <a:off x="3946921" y="1803792"/>
            <a:ext cx="1779997" cy="619129"/>
          </a:xfrm>
          <a:prstGeom prst="stripedRightArrow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pic>
        <p:nvPicPr>
          <p:cNvPr id="89102" name="Picture 9" descr="http://us.123rf.com/400wm/400/400/johan2011/johan20111209/johan2011120900030/15508131-business-review-3d-little-human-characters-x2-looking-at-a-report-pie-charts-and-graphs-business-pe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1300" y="1107284"/>
            <a:ext cx="2244328" cy="1786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649" name="Picture 1" descr="H:\15508132-business-meeting-3d-kleine-menschliche-figuren-x3-wahrend-der-geschaftszeiten-bewerten-big-screen-bu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6786" y="4202917"/>
            <a:ext cx="1981879" cy="1362069"/>
          </a:xfrm>
          <a:prstGeom prst="rect">
            <a:avLst/>
          </a:prstGeom>
          <a:noFill/>
        </p:spPr>
      </p:pic>
      <p:sp>
        <p:nvSpPr>
          <p:cNvPr id="15" name="Striped Right Arrow 14"/>
          <p:cNvSpPr/>
          <p:nvPr/>
        </p:nvSpPr>
        <p:spPr>
          <a:xfrm rot="10800000">
            <a:off x="2863439" y="4512483"/>
            <a:ext cx="1393042" cy="619129"/>
          </a:xfrm>
          <a:prstGeom prst="stripedRightArrow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17" name="TextBox 16"/>
          <p:cNvSpPr txBox="1"/>
          <p:nvPr/>
        </p:nvSpPr>
        <p:spPr>
          <a:xfrm>
            <a:off x="851268" y="5770931"/>
            <a:ext cx="2244344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dirty="0" err="1"/>
              <a:t>Evaluasi</a:t>
            </a:r>
            <a:r>
              <a:rPr lang="en-US" sz="1733" dirty="0"/>
              <a:t> Supplier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CE6F635-D835-41D8-A904-42F54A51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23528"/>
      </p:ext>
    </p:extLst>
  </p:cSld>
  <p:clrMapOvr>
    <a:masterClrMapping/>
  </p:clrMapOvr>
  <p:transition spd="slow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"/>
            <a:ext cx="9906000" cy="19731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1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641249" y="-82776"/>
            <a:ext cx="8820150" cy="1325563"/>
          </a:xfrm>
        </p:spPr>
        <p:txBody>
          <a:bodyPr/>
          <a:lstStyle/>
          <a:p>
            <a:pPr algn="ctr" eaLnBrk="1" hangingPunct="1"/>
            <a:r>
              <a:rPr lang="en-US" sz="4117" dirty="0"/>
              <a:t>8.5 </a:t>
            </a:r>
            <a:r>
              <a:rPr lang="en-US" sz="4117" dirty="0" err="1"/>
              <a:t>Penyediaan</a:t>
            </a:r>
            <a:r>
              <a:rPr lang="en-US" sz="4117" dirty="0"/>
              <a:t> </a:t>
            </a:r>
            <a:r>
              <a:rPr lang="en-US" sz="4117" dirty="0" err="1"/>
              <a:t>Produk</a:t>
            </a:r>
            <a:r>
              <a:rPr lang="en-US" sz="4117" dirty="0"/>
              <a:t> </a:t>
            </a:r>
            <a:r>
              <a:rPr lang="en-US" sz="4117" dirty="0" err="1"/>
              <a:t>dan</a:t>
            </a:r>
            <a:r>
              <a:rPr lang="en-US" sz="4117" dirty="0"/>
              <a:t> </a:t>
            </a:r>
            <a:r>
              <a:rPr lang="en-US" sz="4117" dirty="0" err="1"/>
              <a:t>Jasa</a:t>
            </a:r>
            <a:endParaRPr lang="en-US" sz="4117" dirty="0"/>
          </a:p>
        </p:txBody>
      </p:sp>
      <p:sp>
        <p:nvSpPr>
          <p:cNvPr id="90116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361913" y="904965"/>
            <a:ext cx="9340850" cy="1641475"/>
          </a:xfrm>
        </p:spPr>
        <p:txBody>
          <a:bodyPr/>
          <a:lstStyle/>
          <a:p>
            <a:pPr marL="486687" indent="-486687">
              <a:lnSpc>
                <a:spcPct val="105000"/>
              </a:lnSpc>
              <a:buNone/>
              <a:tabLst>
                <a:tab pos="486687" algn="l"/>
                <a:tab pos="1461778" algn="l"/>
              </a:tabLst>
            </a:pPr>
            <a:r>
              <a:rPr lang="en-US" sz="2167" i="1" dirty="0"/>
              <a:t>8.5.1  </a:t>
            </a:r>
            <a:r>
              <a:rPr lang="en-US" sz="2167" i="1" dirty="0" err="1"/>
              <a:t>Pengendalian</a:t>
            </a:r>
            <a:r>
              <a:rPr lang="en-US" sz="2167" i="1" dirty="0"/>
              <a:t> </a:t>
            </a:r>
            <a:r>
              <a:rPr lang="en-US" sz="2167" i="1" dirty="0" err="1"/>
              <a:t>Produksi</a:t>
            </a:r>
            <a:r>
              <a:rPr lang="en-US" sz="2167" i="1" dirty="0"/>
              <a:t> </a:t>
            </a:r>
            <a:r>
              <a:rPr lang="en-US" sz="2167" i="1" dirty="0" err="1"/>
              <a:t>dan</a:t>
            </a:r>
            <a:r>
              <a:rPr lang="en-US" sz="2167" i="1" dirty="0"/>
              <a:t> </a:t>
            </a:r>
            <a:r>
              <a:rPr lang="en-US" sz="2167" i="1" dirty="0" err="1"/>
              <a:t>Penyediaan</a:t>
            </a:r>
            <a:r>
              <a:rPr lang="en-US" sz="2167" i="1" dirty="0"/>
              <a:t> </a:t>
            </a:r>
            <a:r>
              <a:rPr lang="en-US" sz="2167" i="1" dirty="0" err="1"/>
              <a:t>Jasa</a:t>
            </a:r>
            <a:r>
              <a:rPr lang="en-US" sz="2167" i="1" dirty="0"/>
              <a:t>.</a:t>
            </a:r>
          </a:p>
          <a:p>
            <a:pPr marL="486687" indent="-486687">
              <a:lnSpc>
                <a:spcPct val="105000"/>
              </a:lnSpc>
              <a:tabLst>
                <a:tab pos="486687" algn="l"/>
                <a:tab pos="1461778" algn="l"/>
              </a:tabLst>
            </a:pPr>
            <a:r>
              <a:rPr lang="en-US" sz="2167" i="1" dirty="0" err="1"/>
              <a:t>Inti</a:t>
            </a:r>
            <a:r>
              <a:rPr lang="en-US" sz="2167" i="1" dirty="0"/>
              <a:t> </a:t>
            </a:r>
            <a:r>
              <a:rPr lang="en-US" sz="2167" i="1" dirty="0" err="1"/>
              <a:t>dari</a:t>
            </a:r>
            <a:r>
              <a:rPr lang="en-US" sz="2167" i="1" dirty="0"/>
              <a:t> </a:t>
            </a:r>
            <a:r>
              <a:rPr lang="en-US" sz="2167" i="1" dirty="0" err="1"/>
              <a:t>aktivitas</a:t>
            </a:r>
            <a:r>
              <a:rPr lang="en-US" sz="2167" i="1" dirty="0"/>
              <a:t> </a:t>
            </a:r>
            <a:r>
              <a:rPr lang="en-US" sz="2167" i="1" dirty="0" err="1"/>
              <a:t>bagaimana</a:t>
            </a:r>
            <a:r>
              <a:rPr lang="en-US" sz="2167" i="1" dirty="0"/>
              <a:t> </a:t>
            </a:r>
            <a:r>
              <a:rPr lang="en-US" sz="2167" i="1" dirty="0" err="1"/>
              <a:t>produk</a:t>
            </a:r>
            <a:r>
              <a:rPr lang="en-US" sz="2167" i="1" dirty="0"/>
              <a:t>/</a:t>
            </a:r>
            <a:r>
              <a:rPr lang="en-US" sz="2167" i="1" dirty="0" err="1"/>
              <a:t>jasa</a:t>
            </a:r>
            <a:r>
              <a:rPr lang="en-US" sz="2167" i="1" dirty="0"/>
              <a:t> </a:t>
            </a:r>
            <a:r>
              <a:rPr lang="en-US" sz="2167" i="1" dirty="0" err="1"/>
              <a:t>disediakan</a:t>
            </a:r>
            <a:r>
              <a:rPr lang="en-US" sz="2167" i="1" dirty="0"/>
              <a:t> </a:t>
            </a:r>
            <a:r>
              <a:rPr lang="en-US" sz="2167" i="1" dirty="0" err="1"/>
              <a:t>dalam</a:t>
            </a:r>
            <a:r>
              <a:rPr lang="en-US" sz="2167" i="1" dirty="0"/>
              <a:t> </a:t>
            </a:r>
            <a:r>
              <a:rPr lang="en-US" sz="2167" i="1" dirty="0" err="1"/>
              <a:t>kondisi</a:t>
            </a:r>
            <a:r>
              <a:rPr lang="en-US" sz="2167" i="1" dirty="0"/>
              <a:t> </a:t>
            </a:r>
            <a:r>
              <a:rPr lang="en-US" sz="2167" i="1" dirty="0" err="1"/>
              <a:t>terkendali</a:t>
            </a:r>
            <a:endParaRPr lang="en-US" sz="2167" i="1" dirty="0"/>
          </a:p>
        </p:txBody>
      </p:sp>
      <p:sp>
        <p:nvSpPr>
          <p:cNvPr id="90117" name="TextBox 26"/>
          <p:cNvSpPr txBox="1">
            <a:spLocks noChangeArrowheads="1"/>
          </p:cNvSpPr>
          <p:nvPr/>
        </p:nvSpPr>
        <p:spPr bwMode="auto">
          <a:xfrm>
            <a:off x="5136391" y="6008685"/>
            <a:ext cx="3444743" cy="5592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517" dirty="0" err="1">
                <a:latin typeface="Berlin Sans FB" pitchFamily="34" charset="0"/>
              </a:rPr>
              <a:t>Metode</a:t>
            </a:r>
            <a:r>
              <a:rPr lang="en-US" sz="1517" dirty="0">
                <a:latin typeface="Berlin Sans FB" pitchFamily="34" charset="0"/>
              </a:rPr>
              <a:t> Standard </a:t>
            </a:r>
            <a:r>
              <a:rPr lang="en-US" sz="1517" dirty="0" err="1">
                <a:latin typeface="Berlin Sans FB" pitchFamily="34" charset="0"/>
              </a:rPr>
              <a:t>Acuan</a:t>
            </a:r>
            <a:r>
              <a:rPr lang="en-US" sz="1517" dirty="0">
                <a:latin typeface="Berlin Sans FB" pitchFamily="34" charset="0"/>
              </a:rPr>
              <a:t> yang </a:t>
            </a:r>
            <a:r>
              <a:rPr lang="en-US" sz="1517" dirty="0" err="1">
                <a:latin typeface="Berlin Sans FB" pitchFamily="34" charset="0"/>
              </a:rPr>
              <a:t>Jelas</a:t>
            </a:r>
            <a:r>
              <a:rPr lang="en-US" sz="1517" dirty="0">
                <a:latin typeface="Berlin Sans FB" pitchFamily="34" charset="0"/>
              </a:rPr>
              <a:t> 7.5</a:t>
            </a:r>
          </a:p>
          <a:p>
            <a:pPr algn="ctr"/>
            <a:r>
              <a:rPr lang="en-US" sz="1517" dirty="0" err="1">
                <a:latin typeface="Berlin Sans FB" pitchFamily="34" charset="0"/>
              </a:rPr>
              <a:t>Tugas</a:t>
            </a:r>
            <a:r>
              <a:rPr lang="en-US" sz="1517" dirty="0">
                <a:latin typeface="Berlin Sans FB" pitchFamily="34" charset="0"/>
              </a:rPr>
              <a:t> </a:t>
            </a:r>
            <a:r>
              <a:rPr lang="en-US" sz="1517" dirty="0" err="1">
                <a:latin typeface="Berlin Sans FB" pitchFamily="34" charset="0"/>
              </a:rPr>
              <a:t>dan</a:t>
            </a:r>
            <a:r>
              <a:rPr lang="en-US" sz="1517" dirty="0">
                <a:latin typeface="Berlin Sans FB" pitchFamily="34" charset="0"/>
              </a:rPr>
              <a:t> </a:t>
            </a:r>
            <a:r>
              <a:rPr lang="en-US" sz="1517" dirty="0" err="1">
                <a:latin typeface="Berlin Sans FB" pitchFamily="34" charset="0"/>
              </a:rPr>
              <a:t>Tanggung</a:t>
            </a:r>
            <a:r>
              <a:rPr lang="en-US" sz="1517" dirty="0">
                <a:latin typeface="Berlin Sans FB" pitchFamily="34" charset="0"/>
              </a:rPr>
              <a:t> </a:t>
            </a:r>
            <a:r>
              <a:rPr lang="en-US" sz="1517" dirty="0" err="1">
                <a:latin typeface="Berlin Sans FB" pitchFamily="34" charset="0"/>
              </a:rPr>
              <a:t>Jawab</a:t>
            </a:r>
            <a:r>
              <a:rPr lang="en-US" sz="1517" dirty="0">
                <a:latin typeface="Berlin Sans FB" pitchFamily="34" charset="0"/>
              </a:rPr>
              <a:t> 5.3</a:t>
            </a:r>
          </a:p>
        </p:txBody>
      </p:sp>
      <p:sp>
        <p:nvSpPr>
          <p:cNvPr id="90118" name="TextBox 30"/>
          <p:cNvSpPr txBox="1">
            <a:spLocks noChangeArrowheads="1"/>
          </p:cNvSpPr>
          <p:nvPr/>
        </p:nvSpPr>
        <p:spPr bwMode="auto">
          <a:xfrm>
            <a:off x="1252467" y="2918944"/>
            <a:ext cx="2961481" cy="32579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517" dirty="0" err="1">
                <a:latin typeface="Berlin Sans FB" pitchFamily="34" charset="0"/>
              </a:rPr>
              <a:t>Manusia</a:t>
            </a:r>
            <a:r>
              <a:rPr lang="en-US" sz="1517" dirty="0">
                <a:latin typeface="Berlin Sans FB" pitchFamily="34" charset="0"/>
              </a:rPr>
              <a:t> yang </a:t>
            </a:r>
            <a:r>
              <a:rPr lang="en-US" sz="1517" dirty="0" err="1">
                <a:latin typeface="Berlin Sans FB" pitchFamily="34" charset="0"/>
              </a:rPr>
              <a:t>Kompeten</a:t>
            </a:r>
            <a:r>
              <a:rPr lang="en-US" sz="1517" dirty="0">
                <a:latin typeface="Berlin Sans FB" pitchFamily="34" charset="0"/>
              </a:rPr>
              <a:t> 7.1.2</a:t>
            </a:r>
          </a:p>
        </p:txBody>
      </p:sp>
      <p:sp>
        <p:nvSpPr>
          <p:cNvPr id="90119" name="TextBox 35"/>
          <p:cNvSpPr txBox="1">
            <a:spLocks noChangeArrowheads="1"/>
          </p:cNvSpPr>
          <p:nvPr/>
        </p:nvSpPr>
        <p:spPr bwMode="auto">
          <a:xfrm>
            <a:off x="4826820" y="2732482"/>
            <a:ext cx="2476500" cy="5592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517" dirty="0" err="1">
                <a:latin typeface="Berlin Sans FB" pitchFamily="34" charset="0"/>
              </a:rPr>
              <a:t>Infrastruktur</a:t>
            </a:r>
            <a:r>
              <a:rPr lang="en-US" sz="1517" dirty="0">
                <a:latin typeface="Berlin Sans FB" pitchFamily="34" charset="0"/>
              </a:rPr>
              <a:t> </a:t>
            </a:r>
            <a:r>
              <a:rPr lang="en-US" sz="1517" dirty="0" err="1">
                <a:latin typeface="Berlin Sans FB" pitchFamily="34" charset="0"/>
              </a:rPr>
              <a:t>Gedung</a:t>
            </a:r>
            <a:r>
              <a:rPr lang="en-US" sz="1517" dirty="0">
                <a:latin typeface="Berlin Sans FB" pitchFamily="34" charset="0"/>
              </a:rPr>
              <a:t>, </a:t>
            </a:r>
            <a:r>
              <a:rPr lang="en-US" sz="1517" dirty="0" err="1">
                <a:latin typeface="Berlin Sans FB" pitchFamily="34" charset="0"/>
              </a:rPr>
              <a:t>Mesin</a:t>
            </a:r>
            <a:r>
              <a:rPr lang="en-US" sz="1517" dirty="0">
                <a:latin typeface="Berlin Sans FB" pitchFamily="34" charset="0"/>
              </a:rPr>
              <a:t>, IT yang </a:t>
            </a:r>
            <a:r>
              <a:rPr lang="en-US" sz="1517" dirty="0" err="1">
                <a:latin typeface="Berlin Sans FB" pitchFamily="34" charset="0"/>
              </a:rPr>
              <a:t>baik</a:t>
            </a:r>
            <a:r>
              <a:rPr lang="en-US" sz="1517" dirty="0">
                <a:latin typeface="Berlin Sans FB" pitchFamily="34" charset="0"/>
              </a:rPr>
              <a:t> 7.1.3</a:t>
            </a:r>
          </a:p>
        </p:txBody>
      </p:sp>
      <p:sp>
        <p:nvSpPr>
          <p:cNvPr id="90120" name="TextBox 43"/>
          <p:cNvSpPr txBox="1">
            <a:spLocks noChangeArrowheads="1"/>
          </p:cNvSpPr>
          <p:nvPr/>
        </p:nvSpPr>
        <p:spPr bwMode="auto">
          <a:xfrm>
            <a:off x="2821572" y="6008692"/>
            <a:ext cx="2160058" cy="32579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517" dirty="0">
                <a:latin typeface="Berlin Sans FB" pitchFamily="34" charset="0"/>
              </a:rPr>
              <a:t>Material yang </a:t>
            </a:r>
            <a:r>
              <a:rPr lang="en-US" sz="1517" dirty="0" err="1">
                <a:latin typeface="Berlin Sans FB" pitchFamily="34" charset="0"/>
              </a:rPr>
              <a:t>baik</a:t>
            </a:r>
            <a:r>
              <a:rPr lang="en-US" sz="1517" dirty="0">
                <a:latin typeface="Berlin Sans FB" pitchFamily="34" charset="0"/>
              </a:rPr>
              <a:t> 8.4</a:t>
            </a:r>
          </a:p>
        </p:txBody>
      </p:sp>
      <p:sp>
        <p:nvSpPr>
          <p:cNvPr id="90121" name="TextBox 45"/>
          <p:cNvSpPr txBox="1">
            <a:spLocks noChangeArrowheads="1"/>
          </p:cNvSpPr>
          <p:nvPr/>
        </p:nvSpPr>
        <p:spPr bwMode="auto">
          <a:xfrm>
            <a:off x="622854" y="6006662"/>
            <a:ext cx="2054231" cy="32579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517" dirty="0" err="1">
                <a:latin typeface="Berlin Sans FB" pitchFamily="34" charset="0"/>
              </a:rPr>
              <a:t>Lingkungan</a:t>
            </a:r>
            <a:r>
              <a:rPr lang="en-US" sz="1517" dirty="0">
                <a:latin typeface="Berlin Sans FB" pitchFamily="34" charset="0"/>
              </a:rPr>
              <a:t> </a:t>
            </a:r>
            <a:r>
              <a:rPr lang="en-US" sz="1517" dirty="0" err="1">
                <a:latin typeface="Berlin Sans FB" pitchFamily="34" charset="0"/>
              </a:rPr>
              <a:t>Kerja</a:t>
            </a:r>
            <a:r>
              <a:rPr lang="en-US" sz="1517" dirty="0">
                <a:latin typeface="Berlin Sans FB" pitchFamily="34" charset="0"/>
              </a:rPr>
              <a:t> 7.1.4</a:t>
            </a:r>
          </a:p>
        </p:txBody>
      </p:sp>
      <p:sp>
        <p:nvSpPr>
          <p:cNvPr id="90122" name="TextBox 25"/>
          <p:cNvSpPr txBox="1">
            <a:spLocks noChangeArrowheads="1"/>
          </p:cNvSpPr>
          <p:nvPr/>
        </p:nvSpPr>
        <p:spPr bwMode="auto">
          <a:xfrm>
            <a:off x="7458110" y="4770435"/>
            <a:ext cx="1779985" cy="559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d-ID" sz="1517">
                <a:latin typeface="Gill Sans MT" pitchFamily="34" charset="0"/>
              </a:rPr>
              <a:t>Tooling yang baik (Dies, mold, dll)</a:t>
            </a:r>
            <a:endParaRPr lang="en-US" sz="1517">
              <a:latin typeface="Gill Sans MT" pitchFamily="34" charset="0"/>
            </a:endParaRPr>
          </a:p>
        </p:txBody>
      </p:sp>
      <p:sp>
        <p:nvSpPr>
          <p:cNvPr id="90123" name="Freeform 134"/>
          <p:cNvSpPr>
            <a:spLocks/>
          </p:cNvSpPr>
          <p:nvPr/>
        </p:nvSpPr>
        <p:spPr bwMode="auto">
          <a:xfrm>
            <a:off x="1885982" y="4450558"/>
            <a:ext cx="228733" cy="419629"/>
          </a:xfrm>
          <a:custGeom>
            <a:avLst/>
            <a:gdLst>
              <a:gd name="T0" fmla="*/ 2147483647 w 180"/>
              <a:gd name="T1" fmla="*/ 2147483647 h 444"/>
              <a:gd name="T2" fmla="*/ 2147483647 w 180"/>
              <a:gd name="T3" fmla="*/ 2147483647 h 444"/>
              <a:gd name="T4" fmla="*/ 2147483647 w 180"/>
              <a:gd name="T5" fmla="*/ 2147483647 h 444"/>
              <a:gd name="T6" fmla="*/ 2147483647 w 180"/>
              <a:gd name="T7" fmla="*/ 2147483647 h 444"/>
              <a:gd name="T8" fmla="*/ 2147483647 w 180"/>
              <a:gd name="T9" fmla="*/ 2147483647 h 444"/>
              <a:gd name="T10" fmla="*/ 2147483647 w 180"/>
              <a:gd name="T11" fmla="*/ 2147483647 h 444"/>
              <a:gd name="T12" fmla="*/ 2147483647 w 180"/>
              <a:gd name="T13" fmla="*/ 2147483647 h 444"/>
              <a:gd name="T14" fmla="*/ 2147483647 w 180"/>
              <a:gd name="T15" fmla="*/ 2147483647 h 444"/>
              <a:gd name="T16" fmla="*/ 0 w 180"/>
              <a:gd name="T17" fmla="*/ 0 h 444"/>
              <a:gd name="T18" fmla="*/ 2147483647 w 180"/>
              <a:gd name="T19" fmla="*/ 2147483647 h 444"/>
              <a:gd name="T20" fmla="*/ 2147483647 w 180"/>
              <a:gd name="T21" fmla="*/ 2147483647 h 444"/>
              <a:gd name="T22" fmla="*/ 2147483647 w 180"/>
              <a:gd name="T23" fmla="*/ 2147483647 h 444"/>
              <a:gd name="T24" fmla="*/ 2147483647 w 180"/>
              <a:gd name="T25" fmla="*/ 2147483647 h 4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80"/>
              <a:gd name="T40" fmla="*/ 0 h 444"/>
              <a:gd name="T41" fmla="*/ 180 w 180"/>
              <a:gd name="T42" fmla="*/ 444 h 44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80" h="444">
                <a:moveTo>
                  <a:pt x="180" y="263"/>
                </a:moveTo>
                <a:lnTo>
                  <a:pt x="113" y="345"/>
                </a:lnTo>
                <a:lnTo>
                  <a:pt x="75" y="386"/>
                </a:lnTo>
                <a:lnTo>
                  <a:pt x="18" y="444"/>
                </a:lnTo>
                <a:lnTo>
                  <a:pt x="24" y="372"/>
                </a:lnTo>
                <a:lnTo>
                  <a:pt x="36" y="304"/>
                </a:lnTo>
                <a:lnTo>
                  <a:pt x="45" y="245"/>
                </a:lnTo>
                <a:lnTo>
                  <a:pt x="36" y="175"/>
                </a:lnTo>
                <a:lnTo>
                  <a:pt x="0" y="0"/>
                </a:lnTo>
                <a:lnTo>
                  <a:pt x="67" y="92"/>
                </a:lnTo>
                <a:lnTo>
                  <a:pt x="113" y="140"/>
                </a:lnTo>
                <a:lnTo>
                  <a:pt x="180" y="158"/>
                </a:lnTo>
                <a:lnTo>
                  <a:pt x="180" y="263"/>
                </a:lnTo>
                <a:close/>
              </a:path>
            </a:pathLst>
          </a:cu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400"/>
          </a:p>
        </p:txBody>
      </p:sp>
      <p:grpSp>
        <p:nvGrpSpPr>
          <p:cNvPr id="2" name="Group 112"/>
          <p:cNvGrpSpPr>
            <a:grpSpLocks/>
          </p:cNvGrpSpPr>
          <p:nvPr/>
        </p:nvGrpSpPr>
        <p:grpSpPr bwMode="auto">
          <a:xfrm>
            <a:off x="1189461" y="3425559"/>
            <a:ext cx="8280796" cy="2445544"/>
            <a:chOff x="1809729" y="3544580"/>
            <a:chExt cx="6643734" cy="2257249"/>
          </a:xfrm>
        </p:grpSpPr>
        <p:pic>
          <p:nvPicPr>
            <p:cNvPr id="90164" name="Picture 54" descr="fish bone.jpg"/>
            <p:cNvPicPr>
              <a:picLocks noChangeAspect="1"/>
            </p:cNvPicPr>
            <p:nvPr/>
          </p:nvPicPr>
          <p:blipFill>
            <a:blip r:embed="rId3" cstate="print"/>
            <a:srcRect l="1926" t="24500" r="62521" b="39833"/>
            <a:stretch>
              <a:fillRect/>
            </a:stretch>
          </p:blipFill>
          <p:spPr bwMode="auto">
            <a:xfrm>
              <a:off x="1809729" y="3624099"/>
              <a:ext cx="629715" cy="1557955"/>
            </a:xfrm>
            <a:prstGeom prst="rect">
              <a:avLst/>
            </a:prstGeom>
            <a:solidFill>
              <a:srgbClr val="FFCCFF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90165" name="AutoShape 132"/>
            <p:cNvSpPr>
              <a:spLocks noChangeArrowheads="1"/>
            </p:cNvSpPr>
            <p:nvPr/>
          </p:nvSpPr>
          <p:spPr bwMode="auto">
            <a:xfrm>
              <a:off x="2542831" y="4627321"/>
              <a:ext cx="3947470" cy="83602"/>
            </a:xfrm>
            <a:prstGeom prst="flowChartProcess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 sz="3467">
                <a:ea typeface="ＭＳ Ｐゴシック" charset="-128"/>
              </a:endParaRPr>
            </a:p>
          </p:txBody>
        </p:sp>
        <p:sp>
          <p:nvSpPr>
            <p:cNvPr id="90166" name="Freeform 133"/>
            <p:cNvSpPr>
              <a:spLocks/>
            </p:cNvSpPr>
            <p:nvPr/>
          </p:nvSpPr>
          <p:spPr bwMode="auto">
            <a:xfrm>
              <a:off x="6321123" y="4292914"/>
              <a:ext cx="620317" cy="794217"/>
            </a:xfrm>
            <a:custGeom>
              <a:avLst/>
              <a:gdLst>
                <a:gd name="T0" fmla="*/ 0 w 528"/>
                <a:gd name="T1" fmla="*/ 2147483647 h 1152"/>
                <a:gd name="T2" fmla="*/ 0 w 528"/>
                <a:gd name="T3" fmla="*/ 2147483647 h 1152"/>
                <a:gd name="T4" fmla="*/ 2147483647 w 528"/>
                <a:gd name="T5" fmla="*/ 2147483647 h 1152"/>
                <a:gd name="T6" fmla="*/ 2147483647 w 528"/>
                <a:gd name="T7" fmla="*/ 2147483647 h 1152"/>
                <a:gd name="T8" fmla="*/ 2147483647 w 528"/>
                <a:gd name="T9" fmla="*/ 2147483647 h 1152"/>
                <a:gd name="T10" fmla="*/ 2147483647 w 528"/>
                <a:gd name="T11" fmla="*/ 2147483647 h 1152"/>
                <a:gd name="T12" fmla="*/ 2147483647 w 528"/>
                <a:gd name="T13" fmla="*/ 2147483647 h 1152"/>
                <a:gd name="T14" fmla="*/ 2147483647 w 528"/>
                <a:gd name="T15" fmla="*/ 2147483647 h 1152"/>
                <a:gd name="T16" fmla="*/ 2147483647 w 528"/>
                <a:gd name="T17" fmla="*/ 0 h 1152"/>
                <a:gd name="T18" fmla="*/ 2147483647 w 528"/>
                <a:gd name="T19" fmla="*/ 2147483647 h 1152"/>
                <a:gd name="T20" fmla="*/ 2147483647 w 528"/>
                <a:gd name="T21" fmla="*/ 2147483647 h 1152"/>
                <a:gd name="T22" fmla="*/ 2147483647 w 528"/>
                <a:gd name="T23" fmla="*/ 2147483647 h 1152"/>
                <a:gd name="T24" fmla="*/ 2147483647 w 528"/>
                <a:gd name="T25" fmla="*/ 2147483647 h 1152"/>
                <a:gd name="T26" fmla="*/ 2147483647 w 528"/>
                <a:gd name="T27" fmla="*/ 2147483647 h 1152"/>
                <a:gd name="T28" fmla="*/ 0 w 528"/>
                <a:gd name="T29" fmla="*/ 2147483647 h 115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28"/>
                <a:gd name="T46" fmla="*/ 0 h 1152"/>
                <a:gd name="T47" fmla="*/ 528 w 528"/>
                <a:gd name="T48" fmla="*/ 1152 h 115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28" h="1152">
                  <a:moveTo>
                    <a:pt x="0" y="480"/>
                  </a:moveTo>
                  <a:lnTo>
                    <a:pt x="0" y="624"/>
                  </a:lnTo>
                  <a:lnTo>
                    <a:pt x="105" y="639"/>
                  </a:lnTo>
                  <a:lnTo>
                    <a:pt x="222" y="693"/>
                  </a:lnTo>
                  <a:lnTo>
                    <a:pt x="321" y="765"/>
                  </a:lnTo>
                  <a:lnTo>
                    <a:pt x="402" y="864"/>
                  </a:lnTo>
                  <a:lnTo>
                    <a:pt x="465" y="981"/>
                  </a:lnTo>
                  <a:lnTo>
                    <a:pt x="528" y="1152"/>
                  </a:lnTo>
                  <a:lnTo>
                    <a:pt x="528" y="0"/>
                  </a:lnTo>
                  <a:lnTo>
                    <a:pt x="480" y="144"/>
                  </a:lnTo>
                  <a:lnTo>
                    <a:pt x="429" y="243"/>
                  </a:lnTo>
                  <a:lnTo>
                    <a:pt x="330" y="351"/>
                  </a:lnTo>
                  <a:lnTo>
                    <a:pt x="231" y="414"/>
                  </a:lnTo>
                  <a:lnTo>
                    <a:pt x="105" y="459"/>
                  </a:lnTo>
                  <a:lnTo>
                    <a:pt x="0" y="48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950"/>
            </a:p>
          </p:txBody>
        </p:sp>
        <p:grpSp>
          <p:nvGrpSpPr>
            <p:cNvPr id="3" name="Group 152"/>
            <p:cNvGrpSpPr>
              <a:grpSpLocks/>
            </p:cNvGrpSpPr>
            <p:nvPr/>
          </p:nvGrpSpPr>
          <p:grpSpPr bwMode="auto">
            <a:xfrm>
              <a:off x="6941441" y="3544580"/>
              <a:ext cx="1512022" cy="2257249"/>
              <a:chOff x="4425" y="960"/>
              <a:chExt cx="1287" cy="2592"/>
            </a:xfrm>
          </p:grpSpPr>
          <p:pic>
            <p:nvPicPr>
              <p:cNvPr id="90175" name="Picture 55" descr="fish bone.jpg"/>
              <p:cNvPicPr>
                <a:picLocks noChangeAspect="1"/>
              </p:cNvPicPr>
              <p:nvPr/>
            </p:nvPicPr>
            <p:blipFill>
              <a:blip r:embed="rId3" cstate="print"/>
              <a:srcRect l="42908" t="13628" r="4526" b="23628"/>
              <a:stretch>
                <a:fillRect/>
              </a:stretch>
            </p:blipFill>
            <p:spPr bwMode="auto">
              <a:xfrm>
                <a:off x="4425" y="960"/>
                <a:ext cx="1287" cy="25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0176" name="Oval 154"/>
              <p:cNvSpPr>
                <a:spLocks noChangeArrowheads="1"/>
              </p:cNvSpPr>
              <p:nvPr/>
            </p:nvSpPr>
            <p:spPr bwMode="auto">
              <a:xfrm rot="-551469">
                <a:off x="5040" y="1728"/>
                <a:ext cx="144" cy="336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 sz="3467">
                  <a:ea typeface="ＭＳ Ｐゴシック" charset="-128"/>
                </a:endParaRPr>
              </a:p>
            </p:txBody>
          </p:sp>
          <p:sp>
            <p:nvSpPr>
              <p:cNvPr id="90177" name="Oval 155"/>
              <p:cNvSpPr>
                <a:spLocks noChangeArrowheads="1"/>
              </p:cNvSpPr>
              <p:nvPr/>
            </p:nvSpPr>
            <p:spPr bwMode="auto">
              <a:xfrm rot="-551469">
                <a:off x="5232" y="1728"/>
                <a:ext cx="144" cy="336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 sz="3467">
                  <a:ea typeface="ＭＳ Ｐゴシック" charset="-128"/>
                </a:endParaRPr>
              </a:p>
            </p:txBody>
          </p:sp>
        </p:grpSp>
        <p:grpSp>
          <p:nvGrpSpPr>
            <p:cNvPr id="4" name="Group 54"/>
            <p:cNvGrpSpPr>
              <a:grpSpLocks/>
            </p:cNvGrpSpPr>
            <p:nvPr/>
          </p:nvGrpSpPr>
          <p:grpSpPr bwMode="auto">
            <a:xfrm>
              <a:off x="7881958" y="4246588"/>
              <a:ext cx="97530" cy="267630"/>
              <a:chOff x="7439869" y="2223694"/>
              <a:chExt cx="199467" cy="537834"/>
            </a:xfrm>
          </p:grpSpPr>
          <p:sp>
            <p:nvSpPr>
              <p:cNvPr id="90173" name="Oval 52"/>
              <p:cNvSpPr>
                <a:spLocks noChangeArrowheads="1"/>
              </p:cNvSpPr>
              <p:nvPr/>
            </p:nvSpPr>
            <p:spPr bwMode="auto">
              <a:xfrm rot="-645828">
                <a:off x="7439869" y="2223694"/>
                <a:ext cx="199467" cy="537834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altLang="ja-JP" sz="1950"/>
              </a:p>
            </p:txBody>
          </p:sp>
          <p:sp>
            <p:nvSpPr>
              <p:cNvPr id="90174" name="Freeform 53"/>
              <p:cNvSpPr>
                <a:spLocks/>
              </p:cNvSpPr>
              <p:nvPr/>
            </p:nvSpPr>
            <p:spPr bwMode="auto">
              <a:xfrm>
                <a:off x="7463266" y="2405743"/>
                <a:ext cx="83241" cy="152400"/>
              </a:xfrm>
              <a:custGeom>
                <a:avLst/>
                <a:gdLst>
                  <a:gd name="T0" fmla="*/ 36991 w 83241"/>
                  <a:gd name="T1" fmla="*/ 0 h 152400"/>
                  <a:gd name="T2" fmla="*/ 36991 w 83241"/>
                  <a:gd name="T3" fmla="*/ 0 h 152400"/>
                  <a:gd name="T4" fmla="*/ 26105 w 83241"/>
                  <a:gd name="T5" fmla="*/ 130628 h 152400"/>
                  <a:gd name="T6" fmla="*/ 47877 w 83241"/>
                  <a:gd name="T7" fmla="*/ 152400 h 152400"/>
                  <a:gd name="T8" fmla="*/ 58763 w 83241"/>
                  <a:gd name="T9" fmla="*/ 87086 h 152400"/>
                  <a:gd name="T10" fmla="*/ 47877 w 83241"/>
                  <a:gd name="T11" fmla="*/ 21771 h 152400"/>
                  <a:gd name="T12" fmla="*/ 36991 w 83241"/>
                  <a:gd name="T13" fmla="*/ 0 h 1524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3241"/>
                  <a:gd name="T22" fmla="*/ 0 h 152400"/>
                  <a:gd name="T23" fmla="*/ 83241 w 83241"/>
                  <a:gd name="T24" fmla="*/ 152400 h 1524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3241" h="152400">
                    <a:moveTo>
                      <a:pt x="36991" y="0"/>
                    </a:moveTo>
                    <a:lnTo>
                      <a:pt x="36991" y="0"/>
                    </a:lnTo>
                    <a:cubicBezTo>
                      <a:pt x="26262" y="48280"/>
                      <a:pt x="0" y="87120"/>
                      <a:pt x="26105" y="130628"/>
                    </a:cubicBezTo>
                    <a:cubicBezTo>
                      <a:pt x="31385" y="139429"/>
                      <a:pt x="40620" y="145143"/>
                      <a:pt x="47877" y="152400"/>
                    </a:cubicBezTo>
                    <a:cubicBezTo>
                      <a:pt x="51506" y="130629"/>
                      <a:pt x="53975" y="108632"/>
                      <a:pt x="58763" y="87086"/>
                    </a:cubicBezTo>
                    <a:cubicBezTo>
                      <a:pt x="67445" y="48016"/>
                      <a:pt x="83241" y="57135"/>
                      <a:pt x="47877" y="21771"/>
                    </a:cubicBezTo>
                    <a:cubicBezTo>
                      <a:pt x="45311" y="19205"/>
                      <a:pt x="38805" y="3628"/>
                      <a:pt x="3699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950"/>
              </a:p>
            </p:txBody>
          </p:sp>
        </p:grpSp>
        <p:sp>
          <p:nvSpPr>
            <p:cNvPr id="90169" name="Oval 51"/>
            <p:cNvSpPr>
              <a:spLocks noChangeArrowheads="1"/>
            </p:cNvSpPr>
            <p:nvPr/>
          </p:nvSpPr>
          <p:spPr bwMode="auto">
            <a:xfrm rot="-224795">
              <a:off x="7577648" y="4103003"/>
              <a:ext cx="330517" cy="485774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d-ID" altLang="ja-JP" sz="1950"/>
            </a:p>
          </p:txBody>
        </p:sp>
        <p:grpSp>
          <p:nvGrpSpPr>
            <p:cNvPr id="5" name="Group 55"/>
            <p:cNvGrpSpPr>
              <a:grpSpLocks/>
            </p:cNvGrpSpPr>
            <p:nvPr/>
          </p:nvGrpSpPr>
          <p:grpSpPr bwMode="auto">
            <a:xfrm>
              <a:off x="7596206" y="4286256"/>
              <a:ext cx="142876" cy="285752"/>
              <a:chOff x="7439869" y="2223694"/>
              <a:chExt cx="199467" cy="537834"/>
            </a:xfrm>
          </p:grpSpPr>
          <p:sp>
            <p:nvSpPr>
              <p:cNvPr id="90171" name="Oval 78"/>
              <p:cNvSpPr>
                <a:spLocks noChangeArrowheads="1"/>
              </p:cNvSpPr>
              <p:nvPr/>
            </p:nvSpPr>
            <p:spPr bwMode="auto">
              <a:xfrm rot="-645828">
                <a:off x="7439869" y="2223694"/>
                <a:ext cx="199467" cy="537834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altLang="ja-JP" sz="1950"/>
              </a:p>
            </p:txBody>
          </p:sp>
          <p:sp>
            <p:nvSpPr>
              <p:cNvPr id="90172" name="Freeform 79"/>
              <p:cNvSpPr>
                <a:spLocks/>
              </p:cNvSpPr>
              <p:nvPr/>
            </p:nvSpPr>
            <p:spPr bwMode="auto">
              <a:xfrm>
                <a:off x="7463266" y="2405743"/>
                <a:ext cx="83241" cy="152400"/>
              </a:xfrm>
              <a:custGeom>
                <a:avLst/>
                <a:gdLst>
                  <a:gd name="T0" fmla="*/ 36991 w 83241"/>
                  <a:gd name="T1" fmla="*/ 0 h 152400"/>
                  <a:gd name="T2" fmla="*/ 36991 w 83241"/>
                  <a:gd name="T3" fmla="*/ 0 h 152400"/>
                  <a:gd name="T4" fmla="*/ 26105 w 83241"/>
                  <a:gd name="T5" fmla="*/ 130628 h 152400"/>
                  <a:gd name="T6" fmla="*/ 47877 w 83241"/>
                  <a:gd name="T7" fmla="*/ 152400 h 152400"/>
                  <a:gd name="T8" fmla="*/ 58763 w 83241"/>
                  <a:gd name="T9" fmla="*/ 87086 h 152400"/>
                  <a:gd name="T10" fmla="*/ 47877 w 83241"/>
                  <a:gd name="T11" fmla="*/ 21771 h 152400"/>
                  <a:gd name="T12" fmla="*/ 36991 w 83241"/>
                  <a:gd name="T13" fmla="*/ 0 h 1524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3241"/>
                  <a:gd name="T22" fmla="*/ 0 h 152400"/>
                  <a:gd name="T23" fmla="*/ 83241 w 83241"/>
                  <a:gd name="T24" fmla="*/ 152400 h 1524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3241" h="152400">
                    <a:moveTo>
                      <a:pt x="36991" y="0"/>
                    </a:moveTo>
                    <a:lnTo>
                      <a:pt x="36991" y="0"/>
                    </a:lnTo>
                    <a:cubicBezTo>
                      <a:pt x="26262" y="48280"/>
                      <a:pt x="0" y="87120"/>
                      <a:pt x="26105" y="130628"/>
                    </a:cubicBezTo>
                    <a:cubicBezTo>
                      <a:pt x="31385" y="139429"/>
                      <a:pt x="40620" y="145143"/>
                      <a:pt x="47877" y="152400"/>
                    </a:cubicBezTo>
                    <a:cubicBezTo>
                      <a:pt x="51506" y="130629"/>
                      <a:pt x="53975" y="108632"/>
                      <a:pt x="58763" y="87086"/>
                    </a:cubicBezTo>
                    <a:cubicBezTo>
                      <a:pt x="67445" y="48016"/>
                      <a:pt x="83241" y="57135"/>
                      <a:pt x="47877" y="21771"/>
                    </a:cubicBezTo>
                    <a:cubicBezTo>
                      <a:pt x="45311" y="19205"/>
                      <a:pt x="38805" y="3628"/>
                      <a:pt x="3699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950"/>
              </a:p>
            </p:txBody>
          </p:sp>
        </p:grpSp>
      </p:grpSp>
      <p:cxnSp>
        <p:nvCxnSpPr>
          <p:cNvPr id="90125" name="Straight Arrow Connector 59"/>
          <p:cNvCxnSpPr>
            <a:cxnSpLocks noChangeShapeType="1"/>
          </p:cNvCxnSpPr>
          <p:nvPr/>
        </p:nvCxnSpPr>
        <p:spPr bwMode="auto">
          <a:xfrm rot="16200000" flipH="1">
            <a:off x="5164765" y="3503806"/>
            <a:ext cx="1100667" cy="1002638"/>
          </a:xfrm>
          <a:prstGeom prst="straightConnector1">
            <a:avLst/>
          </a:prstGeom>
          <a:noFill/>
          <a:ln w="762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90126" name="Line 187"/>
          <p:cNvSpPr>
            <a:spLocks noChangeShapeType="1"/>
          </p:cNvSpPr>
          <p:nvPr/>
        </p:nvSpPr>
        <p:spPr bwMode="auto">
          <a:xfrm>
            <a:off x="4672047" y="4073917"/>
            <a:ext cx="100263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27" name="Line 202"/>
          <p:cNvSpPr>
            <a:spLocks noChangeShapeType="1"/>
          </p:cNvSpPr>
          <p:nvPr/>
        </p:nvSpPr>
        <p:spPr bwMode="auto">
          <a:xfrm>
            <a:off x="4904214" y="3686970"/>
            <a:ext cx="256248" cy="3353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28" name="Text Box 201"/>
          <p:cNvSpPr txBox="1">
            <a:spLocks noChangeArrowheads="1"/>
          </p:cNvSpPr>
          <p:nvPr/>
        </p:nvSpPr>
        <p:spPr bwMode="auto">
          <a:xfrm>
            <a:off x="4745729" y="4151315"/>
            <a:ext cx="84984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ja-JP" sz="1000" dirty="0" err="1">
                <a:ea typeface="ＭＳ Ｐゴシック" charset="-128"/>
              </a:rPr>
              <a:t>Kecepatan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29" name="Text Box 201"/>
          <p:cNvSpPr txBox="1">
            <a:spLocks noChangeArrowheads="1"/>
          </p:cNvSpPr>
          <p:nvPr/>
        </p:nvSpPr>
        <p:spPr bwMode="auto">
          <a:xfrm>
            <a:off x="6103765" y="3374197"/>
            <a:ext cx="6153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ja-JP" sz="1000" dirty="0">
                <a:ea typeface="ＭＳ Ｐゴシック" charset="-128"/>
              </a:rPr>
              <a:t>Cycle time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30" name="Line 189"/>
          <p:cNvSpPr>
            <a:spLocks noChangeShapeType="1"/>
          </p:cNvSpPr>
          <p:nvPr/>
        </p:nvSpPr>
        <p:spPr bwMode="auto">
          <a:xfrm flipH="1">
            <a:off x="5600726" y="3764355"/>
            <a:ext cx="12382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31" name="Text Box 201"/>
          <p:cNvSpPr txBox="1">
            <a:spLocks noChangeArrowheads="1"/>
          </p:cNvSpPr>
          <p:nvPr/>
        </p:nvSpPr>
        <p:spPr bwMode="auto">
          <a:xfrm>
            <a:off x="4517263" y="3686966"/>
            <a:ext cx="5365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ja-JP" sz="1000" dirty="0" err="1">
                <a:ea typeface="ＭＳ Ｐゴシック" charset="-128"/>
              </a:rPr>
              <a:t>Ciycle</a:t>
            </a:r>
            <a:r>
              <a:rPr kumimoji="1" lang="en-US" altLang="ja-JP" sz="1000" dirty="0">
                <a:ea typeface="ＭＳ Ｐゴシック" charset="-128"/>
              </a:rPr>
              <a:t> time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32" name="Line 202"/>
          <p:cNvSpPr>
            <a:spLocks noChangeShapeType="1"/>
          </p:cNvSpPr>
          <p:nvPr/>
        </p:nvSpPr>
        <p:spPr bwMode="auto">
          <a:xfrm flipH="1">
            <a:off x="5910298" y="3377408"/>
            <a:ext cx="285485" cy="3353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33" name="Text Box 201"/>
          <p:cNvSpPr txBox="1">
            <a:spLocks noChangeArrowheads="1"/>
          </p:cNvSpPr>
          <p:nvPr/>
        </p:nvSpPr>
        <p:spPr bwMode="auto">
          <a:xfrm>
            <a:off x="5987680" y="3841752"/>
            <a:ext cx="7687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ja-JP" sz="1000" dirty="0" err="1">
                <a:ea typeface="ＭＳ Ｐゴシック" charset="-128"/>
              </a:rPr>
              <a:t>Kecepatan</a:t>
            </a:r>
            <a:endParaRPr kumimoji="1" lang="ja-JP" altLang="en-US" sz="1000" dirty="0">
              <a:ea typeface="ＭＳ Ｐゴシック" charset="-128"/>
            </a:endParaRPr>
          </a:p>
        </p:txBody>
      </p:sp>
      <p:cxnSp>
        <p:nvCxnSpPr>
          <p:cNvPr id="90134" name="Straight Arrow Connector 59"/>
          <p:cNvCxnSpPr>
            <a:cxnSpLocks noChangeShapeType="1"/>
          </p:cNvCxnSpPr>
          <p:nvPr/>
        </p:nvCxnSpPr>
        <p:spPr bwMode="auto">
          <a:xfrm rot="16200000" flipH="1">
            <a:off x="2765656" y="3503814"/>
            <a:ext cx="1100667" cy="1002639"/>
          </a:xfrm>
          <a:prstGeom prst="straightConnector1">
            <a:avLst/>
          </a:prstGeom>
          <a:noFill/>
          <a:ln w="762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90135" name="Line 187"/>
          <p:cNvSpPr>
            <a:spLocks noChangeShapeType="1"/>
          </p:cNvSpPr>
          <p:nvPr/>
        </p:nvSpPr>
        <p:spPr bwMode="auto">
          <a:xfrm>
            <a:off x="2272930" y="4073917"/>
            <a:ext cx="10026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36" name="Line 202"/>
          <p:cNvSpPr>
            <a:spLocks noChangeShapeType="1"/>
          </p:cNvSpPr>
          <p:nvPr/>
        </p:nvSpPr>
        <p:spPr bwMode="auto">
          <a:xfrm>
            <a:off x="2505101" y="3686970"/>
            <a:ext cx="256250" cy="3353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37" name="Text Box 201"/>
          <p:cNvSpPr txBox="1">
            <a:spLocks noChangeArrowheads="1"/>
          </p:cNvSpPr>
          <p:nvPr/>
        </p:nvSpPr>
        <p:spPr bwMode="auto">
          <a:xfrm>
            <a:off x="2272932" y="4151315"/>
            <a:ext cx="9235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>
                <a:ea typeface="ＭＳ Ｐゴシック" charset="-128"/>
              </a:rPr>
              <a:t>kemampuan</a:t>
            </a:r>
            <a:endParaRPr kumimoji="1" lang="ja-JP" altLang="en-US" sz="1000">
              <a:ea typeface="ＭＳ Ｐゴシック" charset="-128"/>
            </a:endParaRPr>
          </a:p>
        </p:txBody>
      </p:sp>
      <p:sp>
        <p:nvSpPr>
          <p:cNvPr id="90138" name="Text Box 201"/>
          <p:cNvSpPr txBox="1">
            <a:spLocks noChangeArrowheads="1"/>
          </p:cNvSpPr>
          <p:nvPr/>
        </p:nvSpPr>
        <p:spPr bwMode="auto">
          <a:xfrm>
            <a:off x="3656856" y="3300018"/>
            <a:ext cx="10542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Tanggung jawab kurang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39" name="Line 189"/>
          <p:cNvSpPr>
            <a:spLocks noChangeShapeType="1"/>
          </p:cNvSpPr>
          <p:nvPr/>
        </p:nvSpPr>
        <p:spPr bwMode="auto">
          <a:xfrm flipH="1">
            <a:off x="3201617" y="3764355"/>
            <a:ext cx="12382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40" name="Text Box 201"/>
          <p:cNvSpPr txBox="1">
            <a:spLocks noChangeArrowheads="1"/>
          </p:cNvSpPr>
          <p:nvPr/>
        </p:nvSpPr>
        <p:spPr bwMode="auto">
          <a:xfrm>
            <a:off x="1630640" y="3493422"/>
            <a:ext cx="10301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Pengetahuan kurang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41" name="Line 202"/>
          <p:cNvSpPr>
            <a:spLocks noChangeShapeType="1"/>
          </p:cNvSpPr>
          <p:nvPr/>
        </p:nvSpPr>
        <p:spPr bwMode="auto">
          <a:xfrm flipH="1">
            <a:off x="3511189" y="3377408"/>
            <a:ext cx="285485" cy="3353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42" name="Text Box 201"/>
          <p:cNvSpPr txBox="1">
            <a:spLocks noChangeArrowheads="1"/>
          </p:cNvSpPr>
          <p:nvPr/>
        </p:nvSpPr>
        <p:spPr bwMode="auto">
          <a:xfrm>
            <a:off x="3440832" y="3841752"/>
            <a:ext cx="947246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50" dirty="0">
                <a:ea typeface="ＭＳ Ｐゴシック" charset="-128"/>
              </a:rPr>
              <a:t>Kesadaran</a:t>
            </a:r>
            <a:endParaRPr kumimoji="1" lang="ja-JP" altLang="en-US" sz="1050" dirty="0">
              <a:ea typeface="ＭＳ Ｐゴシック" charset="-128"/>
            </a:endParaRPr>
          </a:p>
        </p:txBody>
      </p:sp>
      <p:cxnSp>
        <p:nvCxnSpPr>
          <p:cNvPr id="90143" name="Straight Arrow Connector 59"/>
          <p:cNvCxnSpPr>
            <a:cxnSpLocks noChangeShapeType="1"/>
          </p:cNvCxnSpPr>
          <p:nvPr/>
        </p:nvCxnSpPr>
        <p:spPr bwMode="auto">
          <a:xfrm rot="5400000" flipH="1" flipV="1">
            <a:off x="5639430" y="4809131"/>
            <a:ext cx="1083469" cy="1006078"/>
          </a:xfrm>
          <a:prstGeom prst="straightConnector1">
            <a:avLst/>
          </a:prstGeom>
          <a:noFill/>
          <a:ln w="762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90144" name="Line 187"/>
          <p:cNvSpPr>
            <a:spLocks noChangeShapeType="1"/>
          </p:cNvSpPr>
          <p:nvPr/>
        </p:nvSpPr>
        <p:spPr bwMode="auto">
          <a:xfrm>
            <a:off x="5139831" y="5157386"/>
            <a:ext cx="100263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45" name="Line 202"/>
          <p:cNvSpPr>
            <a:spLocks noChangeShapeType="1"/>
          </p:cNvSpPr>
          <p:nvPr/>
        </p:nvSpPr>
        <p:spPr bwMode="auto">
          <a:xfrm>
            <a:off x="5371997" y="4770439"/>
            <a:ext cx="256248" cy="3353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46" name="Text Box 201"/>
          <p:cNvSpPr txBox="1">
            <a:spLocks noChangeArrowheads="1"/>
          </p:cNvSpPr>
          <p:nvPr/>
        </p:nvSpPr>
        <p:spPr bwMode="auto">
          <a:xfrm>
            <a:off x="5294612" y="5234783"/>
            <a:ext cx="76874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Cara Kerja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47" name="Text Box 201"/>
          <p:cNvSpPr txBox="1">
            <a:spLocks noChangeArrowheads="1"/>
          </p:cNvSpPr>
          <p:nvPr/>
        </p:nvSpPr>
        <p:spPr bwMode="auto">
          <a:xfrm>
            <a:off x="6606805" y="5178030"/>
            <a:ext cx="85129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Job set up verification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48" name="Line 189"/>
          <p:cNvSpPr>
            <a:spLocks noChangeShapeType="1"/>
          </p:cNvSpPr>
          <p:nvPr/>
        </p:nvSpPr>
        <p:spPr bwMode="auto">
          <a:xfrm flipH="1">
            <a:off x="6142461" y="5642367"/>
            <a:ext cx="12382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49" name="Text Box 201"/>
          <p:cNvSpPr txBox="1">
            <a:spLocks noChangeArrowheads="1"/>
          </p:cNvSpPr>
          <p:nvPr/>
        </p:nvSpPr>
        <p:spPr bwMode="auto">
          <a:xfrm>
            <a:off x="4876709" y="4770435"/>
            <a:ext cx="6449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Terburu-buru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50" name="Line 202"/>
          <p:cNvSpPr>
            <a:spLocks noChangeShapeType="1"/>
          </p:cNvSpPr>
          <p:nvPr/>
        </p:nvSpPr>
        <p:spPr bwMode="auto">
          <a:xfrm flipH="1">
            <a:off x="6452032" y="5255420"/>
            <a:ext cx="285485" cy="3353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51" name="Text Box 201"/>
          <p:cNvSpPr txBox="1">
            <a:spLocks noChangeArrowheads="1"/>
          </p:cNvSpPr>
          <p:nvPr/>
        </p:nvSpPr>
        <p:spPr bwMode="auto">
          <a:xfrm>
            <a:off x="6529423" y="5621736"/>
            <a:ext cx="76874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Cara setting</a:t>
            </a:r>
            <a:endParaRPr kumimoji="1" lang="ja-JP" altLang="en-US" sz="1000" dirty="0">
              <a:ea typeface="ＭＳ Ｐゴシック" charset="-128"/>
            </a:endParaRPr>
          </a:p>
        </p:txBody>
      </p:sp>
      <p:cxnSp>
        <p:nvCxnSpPr>
          <p:cNvPr id="90152" name="Straight Arrow Connector 59"/>
          <p:cNvCxnSpPr>
            <a:cxnSpLocks noChangeShapeType="1"/>
          </p:cNvCxnSpPr>
          <p:nvPr/>
        </p:nvCxnSpPr>
        <p:spPr bwMode="auto">
          <a:xfrm rot="5400000" flipH="1" flipV="1">
            <a:off x="3782055" y="4809131"/>
            <a:ext cx="1083469" cy="1006078"/>
          </a:xfrm>
          <a:prstGeom prst="straightConnector1">
            <a:avLst/>
          </a:prstGeom>
          <a:noFill/>
          <a:ln w="762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90153" name="Line 187"/>
          <p:cNvSpPr>
            <a:spLocks noChangeShapeType="1"/>
          </p:cNvSpPr>
          <p:nvPr/>
        </p:nvSpPr>
        <p:spPr bwMode="auto">
          <a:xfrm>
            <a:off x="3282456" y="5157386"/>
            <a:ext cx="100263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90154" name="Text Box 201"/>
          <p:cNvSpPr txBox="1">
            <a:spLocks noChangeArrowheads="1"/>
          </p:cNvSpPr>
          <p:nvPr/>
        </p:nvSpPr>
        <p:spPr bwMode="auto">
          <a:xfrm>
            <a:off x="3158632" y="5415164"/>
            <a:ext cx="76874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Bahan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55" name="Text Box 201"/>
          <p:cNvSpPr txBox="1">
            <a:spLocks noChangeArrowheads="1"/>
          </p:cNvSpPr>
          <p:nvPr/>
        </p:nvSpPr>
        <p:spPr bwMode="auto">
          <a:xfrm>
            <a:off x="3279016" y="4846111"/>
            <a:ext cx="85129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>
                <a:ea typeface="ＭＳ Ｐゴシック" charset="-128"/>
              </a:rPr>
              <a:t>Suplier</a:t>
            </a:r>
            <a:endParaRPr kumimoji="1" lang="ja-JP" altLang="en-US" sz="1000">
              <a:ea typeface="ＭＳ Ｐゴシック" charset="-128"/>
            </a:endParaRPr>
          </a:p>
        </p:txBody>
      </p:sp>
      <p:sp>
        <p:nvSpPr>
          <p:cNvPr id="90156" name="Line 202"/>
          <p:cNvSpPr>
            <a:spLocks noChangeShapeType="1"/>
          </p:cNvSpPr>
          <p:nvPr/>
        </p:nvSpPr>
        <p:spPr bwMode="auto">
          <a:xfrm flipV="1">
            <a:off x="3588573" y="5234783"/>
            <a:ext cx="232172" cy="23217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90157" name="Text Box 201"/>
          <p:cNvSpPr txBox="1">
            <a:spLocks noChangeArrowheads="1"/>
          </p:cNvSpPr>
          <p:nvPr/>
        </p:nvSpPr>
        <p:spPr bwMode="auto">
          <a:xfrm>
            <a:off x="2900823" y="5199027"/>
            <a:ext cx="6913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Outspec</a:t>
            </a:r>
            <a:endParaRPr kumimoji="1" lang="ja-JP" altLang="en-US" sz="1000" dirty="0">
              <a:ea typeface="ＭＳ Ｐゴシック" charset="-128"/>
            </a:endParaRPr>
          </a:p>
        </p:txBody>
      </p:sp>
      <p:cxnSp>
        <p:nvCxnSpPr>
          <p:cNvPr id="90158" name="Straight Arrow Connector 59"/>
          <p:cNvCxnSpPr>
            <a:cxnSpLocks noChangeShapeType="1"/>
          </p:cNvCxnSpPr>
          <p:nvPr/>
        </p:nvCxnSpPr>
        <p:spPr bwMode="auto">
          <a:xfrm rot="5400000" flipH="1" flipV="1">
            <a:off x="1847289" y="4809135"/>
            <a:ext cx="1083469" cy="1006079"/>
          </a:xfrm>
          <a:prstGeom prst="straightConnector1">
            <a:avLst/>
          </a:prstGeom>
          <a:noFill/>
          <a:ln w="762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90159" name="Line 187"/>
          <p:cNvSpPr>
            <a:spLocks noChangeShapeType="1"/>
          </p:cNvSpPr>
          <p:nvPr/>
        </p:nvSpPr>
        <p:spPr bwMode="auto">
          <a:xfrm>
            <a:off x="1266860" y="5234777"/>
            <a:ext cx="100263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90160" name="Text Box 201"/>
          <p:cNvSpPr txBox="1">
            <a:spLocks noChangeArrowheads="1"/>
          </p:cNvSpPr>
          <p:nvPr/>
        </p:nvSpPr>
        <p:spPr bwMode="auto">
          <a:xfrm>
            <a:off x="957298" y="5234783"/>
            <a:ext cx="85129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Area Kerja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61" name="Line 202"/>
          <p:cNvSpPr>
            <a:spLocks noChangeShapeType="1"/>
          </p:cNvSpPr>
          <p:nvPr/>
        </p:nvSpPr>
        <p:spPr bwMode="auto">
          <a:xfrm flipV="1">
            <a:off x="1572977" y="5312170"/>
            <a:ext cx="232172" cy="23217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90162" name="Text Box 201"/>
          <p:cNvSpPr txBox="1">
            <a:spLocks noChangeArrowheads="1"/>
          </p:cNvSpPr>
          <p:nvPr/>
        </p:nvSpPr>
        <p:spPr bwMode="auto">
          <a:xfrm>
            <a:off x="1194623" y="5542626"/>
            <a:ext cx="6913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Kotor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150" name="Cloud Callout 149"/>
          <p:cNvSpPr/>
          <p:nvPr/>
        </p:nvSpPr>
        <p:spPr>
          <a:xfrm>
            <a:off x="7458101" y="2194730"/>
            <a:ext cx="2476831" cy="1150927"/>
          </a:xfrm>
          <a:prstGeom prst="cloudCallout">
            <a:avLst>
              <a:gd name="adj1" fmla="val -5949"/>
              <a:gd name="adj2" fmla="val 7682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1625" dirty="0">
                <a:solidFill>
                  <a:srgbClr val="0000FF"/>
                </a:solidFill>
              </a:rPr>
              <a:t>Jika semua terkendali, Produk Pasti OK</a:t>
            </a:r>
            <a:r>
              <a:rPr lang="en-US" sz="1625" dirty="0">
                <a:solidFill>
                  <a:srgbClr val="0000FF"/>
                </a:solidFill>
              </a:rPr>
              <a:t> </a:t>
            </a:r>
            <a:endParaRPr lang="id-ID" sz="1625" dirty="0">
              <a:solidFill>
                <a:srgbClr val="0000FF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-15552" y="2060848"/>
            <a:ext cx="75327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2FEE104-2DA9-41FA-9AC6-CCC5C331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633531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57"/>
          <p:cNvGrpSpPr>
            <a:grpSpLocks/>
          </p:cNvGrpSpPr>
          <p:nvPr/>
        </p:nvGrpSpPr>
        <p:grpSpPr bwMode="auto">
          <a:xfrm>
            <a:off x="5238753" y="263769"/>
            <a:ext cx="4078165" cy="1578220"/>
            <a:chOff x="4857752" y="0"/>
            <a:chExt cx="4077940" cy="1709035"/>
          </a:xfrm>
        </p:grpSpPr>
        <p:pic>
          <p:nvPicPr>
            <p:cNvPr id="23613" name="Picture 2" descr="D:\H_Miscelleneous\4. My Pictures\gbr\2. 3D People\3dd022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643702" y="0"/>
              <a:ext cx="2291990" cy="17090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614" name="Rectangle 26"/>
            <p:cNvSpPr>
              <a:spLocks noChangeArrowheads="1"/>
            </p:cNvSpPr>
            <p:nvPr/>
          </p:nvSpPr>
          <p:spPr bwMode="auto">
            <a:xfrm>
              <a:off x="5359167" y="71414"/>
              <a:ext cx="1298681" cy="333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 u="sng" dirty="0" err="1">
                  <a:solidFill>
                    <a:srgbClr val="C00000"/>
                  </a:solidFill>
                </a:rPr>
                <a:t>Standarisasi</a:t>
              </a:r>
              <a:r>
                <a:rPr lang="en-US" sz="1400" b="1" u="sng" dirty="0">
                  <a:solidFill>
                    <a:srgbClr val="C00000"/>
                  </a:solidFill>
                </a:rPr>
                <a:t> </a:t>
              </a:r>
            </a:p>
          </p:txBody>
        </p:sp>
        <p:sp>
          <p:nvSpPr>
            <p:cNvPr id="23615" name="Rectangle 27"/>
            <p:cNvSpPr>
              <a:spLocks noChangeArrowheads="1"/>
            </p:cNvSpPr>
            <p:nvPr/>
          </p:nvSpPr>
          <p:spPr bwMode="auto">
            <a:xfrm>
              <a:off x="4857752" y="428604"/>
              <a:ext cx="2643206" cy="8384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108"/>
                <a:t>Tujuan:</a:t>
              </a:r>
            </a:p>
            <a:p>
              <a:pPr lvl="1" indent="-338513">
                <a:buFont typeface="Arial" charset="0"/>
                <a:buChar char="•"/>
              </a:pPr>
              <a:r>
                <a:rPr lang="en-US" sz="1108"/>
                <a:t>Arahan / Peraturan buat generasi berikutnya</a:t>
              </a:r>
            </a:p>
            <a:p>
              <a:pPr lvl="1" indent="-338513">
                <a:buFont typeface="Arial" charset="0"/>
                <a:buChar char="•"/>
              </a:pPr>
              <a:endParaRPr lang="en-US" sz="1108"/>
            </a:p>
          </p:txBody>
        </p:sp>
        <p:sp>
          <p:nvSpPr>
            <p:cNvPr id="46" name="Oval 45"/>
            <p:cNvSpPr/>
            <p:nvPr/>
          </p:nvSpPr>
          <p:spPr>
            <a:xfrm>
              <a:off x="4929190" y="71414"/>
              <a:ext cx="357190" cy="35719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62" dirty="0"/>
                <a:t>4</a:t>
              </a:r>
            </a:p>
          </p:txBody>
        </p:sp>
      </p:grpSp>
      <p:grpSp>
        <p:nvGrpSpPr>
          <p:cNvPr id="11" name="Group 50"/>
          <p:cNvGrpSpPr>
            <a:grpSpLocks/>
          </p:cNvGrpSpPr>
          <p:nvPr/>
        </p:nvGrpSpPr>
        <p:grpSpPr bwMode="auto">
          <a:xfrm>
            <a:off x="524608" y="4022482"/>
            <a:ext cx="3071446" cy="1896208"/>
            <a:chOff x="142844" y="4071942"/>
            <a:chExt cx="3071834" cy="2053843"/>
          </a:xfrm>
        </p:grpSpPr>
        <p:pic>
          <p:nvPicPr>
            <p:cNvPr id="23608" name="Picture 2" descr="http://www.seksueleopleidingen.be/wp-content/uploads/2012/05/image_praktisch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472" y="4143380"/>
              <a:ext cx="2643206" cy="1982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609" name="TextBox 3"/>
            <p:cNvSpPr txBox="1">
              <a:spLocks noChangeArrowheads="1"/>
            </p:cNvSpPr>
            <p:nvPr/>
          </p:nvSpPr>
          <p:spPr bwMode="auto">
            <a:xfrm>
              <a:off x="500034" y="4071942"/>
              <a:ext cx="1785937" cy="333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 u="sng" dirty="0" err="1">
                  <a:solidFill>
                    <a:srgbClr val="C00000"/>
                  </a:solidFill>
                </a:rPr>
                <a:t>Pengetahuan</a:t>
              </a:r>
              <a:endParaRPr lang="en-US" sz="1400" b="1" u="sng" dirty="0">
                <a:solidFill>
                  <a:srgbClr val="C00000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142844" y="4071942"/>
              <a:ext cx="357190" cy="35719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62" dirty="0"/>
                <a:t>1</a:t>
              </a:r>
            </a:p>
          </p:txBody>
        </p:sp>
      </p:grpSp>
      <p:grpSp>
        <p:nvGrpSpPr>
          <p:cNvPr id="13" name="Group 51"/>
          <p:cNvGrpSpPr>
            <a:grpSpLocks/>
          </p:cNvGrpSpPr>
          <p:nvPr/>
        </p:nvGrpSpPr>
        <p:grpSpPr bwMode="auto">
          <a:xfrm>
            <a:off x="3382108" y="4022486"/>
            <a:ext cx="2148254" cy="1610457"/>
            <a:chOff x="3000364" y="4071942"/>
            <a:chExt cx="2150157" cy="1744136"/>
          </a:xfrm>
        </p:grpSpPr>
        <p:pic>
          <p:nvPicPr>
            <p:cNvPr id="23603" name="Picture 2" descr="D:\H_Miscelleneous\4. My Pictures\gbr\2. 3D People\images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71868" y="4244442"/>
              <a:ext cx="1578653" cy="15716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604" name="TextBox 3"/>
            <p:cNvSpPr txBox="1">
              <a:spLocks noChangeArrowheads="1"/>
            </p:cNvSpPr>
            <p:nvPr/>
          </p:nvSpPr>
          <p:spPr bwMode="auto">
            <a:xfrm>
              <a:off x="3357554" y="4071942"/>
              <a:ext cx="1785937" cy="333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 u="sng" dirty="0" err="1">
                  <a:solidFill>
                    <a:srgbClr val="C00000"/>
                  </a:solidFill>
                </a:rPr>
                <a:t>Paradigma</a:t>
              </a:r>
              <a:r>
                <a:rPr lang="en-US" sz="1400" b="1" u="sng" dirty="0">
                  <a:solidFill>
                    <a:srgbClr val="C00000"/>
                  </a:solidFill>
                </a:rPr>
                <a:t> </a:t>
              </a:r>
              <a:r>
                <a:rPr lang="en-US" sz="1400" b="1" u="sng" dirty="0" err="1">
                  <a:solidFill>
                    <a:srgbClr val="C00000"/>
                  </a:solidFill>
                </a:rPr>
                <a:t>berfikir</a:t>
              </a:r>
              <a:endParaRPr lang="en-US" sz="1400" b="1" u="sng" dirty="0">
                <a:solidFill>
                  <a:srgbClr val="C00000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000364" y="4071942"/>
              <a:ext cx="357190" cy="35719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62" dirty="0"/>
                <a:t>2</a:t>
              </a:r>
            </a:p>
          </p:txBody>
        </p:sp>
      </p:grpSp>
      <p:grpSp>
        <p:nvGrpSpPr>
          <p:cNvPr id="14" name="Group 56"/>
          <p:cNvGrpSpPr>
            <a:grpSpLocks/>
          </p:cNvGrpSpPr>
          <p:nvPr/>
        </p:nvGrpSpPr>
        <p:grpSpPr bwMode="auto">
          <a:xfrm>
            <a:off x="7524751" y="1978275"/>
            <a:ext cx="2000250" cy="1450731"/>
            <a:chOff x="7143768" y="1857364"/>
            <a:chExt cx="2000232" cy="1571636"/>
          </a:xfrm>
        </p:grpSpPr>
        <p:sp>
          <p:nvSpPr>
            <p:cNvPr id="49" name="Hexagon 48"/>
            <p:cNvSpPr/>
            <p:nvPr/>
          </p:nvSpPr>
          <p:spPr>
            <a:xfrm>
              <a:off x="7143768" y="1857364"/>
              <a:ext cx="2000232" cy="1571636"/>
            </a:xfrm>
            <a:prstGeom prst="hexag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62"/>
            </a:p>
          </p:txBody>
        </p:sp>
        <p:pic>
          <p:nvPicPr>
            <p:cNvPr id="23602" name="Picture 6" descr="D:\H_Miscelleneous\4. My Pictures\gbr\2. 3D People\3dd004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572396" y="2071678"/>
              <a:ext cx="1210627" cy="1214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" name="Oval Callout 24"/>
          <p:cNvSpPr/>
          <p:nvPr/>
        </p:nvSpPr>
        <p:spPr>
          <a:xfrm>
            <a:off x="8418641" y="1780443"/>
            <a:ext cx="1214803" cy="461596"/>
          </a:xfrm>
          <a:prstGeom prst="wedgeEllipseCallout">
            <a:avLst>
              <a:gd name="adj1" fmla="val -33599"/>
              <a:gd name="adj2" fmla="val 78939"/>
            </a:avLst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923" dirty="0" err="1">
                <a:solidFill>
                  <a:schemeClr val="tx1"/>
                </a:solidFill>
              </a:rPr>
              <a:t>Aku</a:t>
            </a:r>
            <a:r>
              <a:rPr lang="en-US" sz="923" dirty="0">
                <a:solidFill>
                  <a:schemeClr val="tx1"/>
                </a:solidFill>
              </a:rPr>
              <a:t> </a:t>
            </a:r>
            <a:r>
              <a:rPr lang="en-US" sz="923" dirty="0" err="1">
                <a:solidFill>
                  <a:schemeClr val="tx1"/>
                </a:solidFill>
              </a:rPr>
              <a:t>pasti</a:t>
            </a:r>
            <a:r>
              <a:rPr lang="en-US" sz="923" dirty="0">
                <a:solidFill>
                  <a:schemeClr val="tx1"/>
                </a:solidFill>
              </a:rPr>
              <a:t> </a:t>
            </a:r>
            <a:r>
              <a:rPr lang="en-US" sz="923" dirty="0" err="1">
                <a:solidFill>
                  <a:schemeClr val="tx1"/>
                </a:solidFill>
              </a:rPr>
              <a:t>bisa</a:t>
            </a:r>
            <a:r>
              <a:rPr lang="en-US" sz="923" dirty="0">
                <a:solidFill>
                  <a:schemeClr val="tx1"/>
                </a:solidFill>
              </a:rPr>
              <a:t> </a:t>
            </a:r>
            <a:r>
              <a:rPr lang="en-US" sz="923" dirty="0" err="1">
                <a:solidFill>
                  <a:schemeClr val="tx1"/>
                </a:solidFill>
              </a:rPr>
              <a:t>Berubah</a:t>
            </a:r>
            <a:endParaRPr lang="en-US" sz="923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6496" y="3156061"/>
            <a:ext cx="4500594" cy="527542"/>
          </a:xfrm>
          <a:prstGeom prst="rect">
            <a:avLst/>
          </a:prstGeom>
          <a:blipFill>
            <a:blip r:embed="rId6" cstate="print"/>
            <a:tile tx="0" ty="0" sx="100000" sy="100000" flip="none" algn="tl"/>
          </a:blip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62" b="1" dirty="0"/>
              <a:t>5 PILAR TRANSFORMASI</a:t>
            </a:r>
            <a:endParaRPr lang="id-ID" sz="1662" b="1" dirty="0"/>
          </a:p>
        </p:txBody>
      </p:sp>
      <p:sp>
        <p:nvSpPr>
          <p:cNvPr id="3" name="Rectangle 2"/>
          <p:cNvSpPr/>
          <p:nvPr/>
        </p:nvSpPr>
        <p:spPr>
          <a:xfrm>
            <a:off x="619352" y="2628518"/>
            <a:ext cx="4140574" cy="52754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id-ID" sz="1662" dirty="0"/>
          </a:p>
        </p:txBody>
      </p:sp>
      <p:sp>
        <p:nvSpPr>
          <p:cNvPr id="4" name="Rectangle 3"/>
          <p:cNvSpPr/>
          <p:nvPr/>
        </p:nvSpPr>
        <p:spPr>
          <a:xfrm>
            <a:off x="1630942" y="1177782"/>
            <a:ext cx="600078" cy="1450741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0">
            <a:schemeClr val="accent3"/>
          </a:lnRef>
          <a:fillRef idx="1003">
            <a:schemeClr val="dk2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vert27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id-ID" sz="1662" dirty="0"/>
              <a:t>Paradigma Berfikir</a:t>
            </a:r>
          </a:p>
        </p:txBody>
      </p:sp>
      <p:sp>
        <p:nvSpPr>
          <p:cNvPr id="5" name="Rectangle 4"/>
          <p:cNvSpPr/>
          <p:nvPr/>
        </p:nvSpPr>
        <p:spPr>
          <a:xfrm>
            <a:off x="3885722" y="1177782"/>
            <a:ext cx="569057" cy="145074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vert27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id-ID" sz="1662" dirty="0"/>
              <a:t>Pemaksaan</a:t>
            </a:r>
          </a:p>
        </p:txBody>
      </p:sp>
      <p:sp>
        <p:nvSpPr>
          <p:cNvPr id="6" name="Rectangle 5"/>
          <p:cNvSpPr/>
          <p:nvPr/>
        </p:nvSpPr>
        <p:spPr>
          <a:xfrm>
            <a:off x="3141195" y="1177782"/>
            <a:ext cx="569057" cy="1450741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51000"/>
                  <a:satMod val="13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id-ID" sz="1662" dirty="0"/>
              <a:t>Standar</a:t>
            </a:r>
            <a:r>
              <a:rPr lang="en-US" sz="1662" dirty="0" err="1"/>
              <a:t>isasi</a:t>
            </a:r>
            <a:endParaRPr lang="id-ID" sz="1662" dirty="0"/>
          </a:p>
        </p:txBody>
      </p:sp>
      <p:sp>
        <p:nvSpPr>
          <p:cNvPr id="7" name="Rectangle 6"/>
          <p:cNvSpPr/>
          <p:nvPr/>
        </p:nvSpPr>
        <p:spPr>
          <a:xfrm>
            <a:off x="898923" y="1177782"/>
            <a:ext cx="569057" cy="1450741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51000"/>
                  <a:satMod val="130000"/>
                </a:schemeClr>
              </a:gs>
              <a:gs pos="80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4000"/>
                  <a:satMod val="135000"/>
                </a:schemeClr>
              </a:gs>
            </a:gsLst>
            <a:lin ang="10800000" scaled="1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62" dirty="0" err="1"/>
              <a:t>Pengetahuan</a:t>
            </a:r>
            <a:endParaRPr lang="id-ID" sz="1662" dirty="0"/>
          </a:p>
        </p:txBody>
      </p:sp>
      <p:sp>
        <p:nvSpPr>
          <p:cNvPr id="8" name="Rectangle 7"/>
          <p:cNvSpPr/>
          <p:nvPr/>
        </p:nvSpPr>
        <p:spPr>
          <a:xfrm>
            <a:off x="2416767" y="1177782"/>
            <a:ext cx="569057" cy="1450741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51000"/>
                  <a:satMod val="13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  <a:lin ang="135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vert27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id-ID" sz="1662" dirty="0"/>
              <a:t>Motivasi</a:t>
            </a:r>
          </a:p>
        </p:txBody>
      </p:sp>
      <p:sp>
        <p:nvSpPr>
          <p:cNvPr id="9" name="Freeform 8"/>
          <p:cNvSpPr/>
          <p:nvPr/>
        </p:nvSpPr>
        <p:spPr>
          <a:xfrm>
            <a:off x="550782" y="188640"/>
            <a:ext cx="4323055" cy="1051096"/>
          </a:xfrm>
          <a:custGeom>
            <a:avLst/>
            <a:gdLst>
              <a:gd name="connsiteX0" fmla="*/ 0 w 5503652"/>
              <a:gd name="connsiteY0" fmla="*/ 1138687 h 1138687"/>
              <a:gd name="connsiteX1" fmla="*/ 5503652 w 5503652"/>
              <a:gd name="connsiteY1" fmla="*/ 1138687 h 1138687"/>
              <a:gd name="connsiteX2" fmla="*/ 2691441 w 5503652"/>
              <a:gd name="connsiteY2" fmla="*/ 0 h 1138687"/>
              <a:gd name="connsiteX3" fmla="*/ 0 w 5503652"/>
              <a:gd name="connsiteY3" fmla="*/ 1138687 h 113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3652" h="1138687">
                <a:moveTo>
                  <a:pt x="0" y="1138687"/>
                </a:moveTo>
                <a:lnTo>
                  <a:pt x="5503652" y="1138687"/>
                </a:lnTo>
                <a:lnTo>
                  <a:pt x="2691441" y="0"/>
                </a:lnTo>
                <a:lnTo>
                  <a:pt x="0" y="1138687"/>
                </a:lnTo>
                <a:close/>
              </a:path>
            </a:pathLst>
          </a:custGeom>
          <a:blipFill>
            <a:blip r:embed="rId8" cstate="print"/>
            <a:tile tx="0" ty="0" sx="100000" sy="100000" flip="none" algn="tl"/>
          </a:blip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id-ID" sz="1662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81000" y="5605102"/>
            <a:ext cx="3572608" cy="77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108"/>
              <a:t>Tujuan:</a:t>
            </a:r>
          </a:p>
          <a:p>
            <a:pPr lvl="1" indent="-338513">
              <a:buFont typeface="Arial" charset="0"/>
              <a:buChar char="•"/>
            </a:pPr>
            <a:r>
              <a:rPr lang="en-US" sz="1108"/>
              <a:t>Membuka pola pikir(Soft Skill &amp; Hard Skill)</a:t>
            </a:r>
          </a:p>
          <a:p>
            <a:pPr lvl="1" indent="-338513">
              <a:buFont typeface="Arial" charset="0"/>
              <a:buChar char="•"/>
            </a:pPr>
            <a:r>
              <a:rPr lang="en-US" sz="1108"/>
              <a:t>Memberikan Know How ( Teknologi)</a:t>
            </a:r>
          </a:p>
          <a:p>
            <a:pPr lvl="1" indent="-338513">
              <a:buFont typeface="Arial" charset="0"/>
              <a:buChar char="•"/>
            </a:pPr>
            <a:endParaRPr lang="en-US" sz="1108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881804" y="5605097"/>
            <a:ext cx="2643554" cy="944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108"/>
              <a:t>Tujuan:</a:t>
            </a:r>
          </a:p>
          <a:p>
            <a:pPr lvl="1" indent="-338513">
              <a:buFont typeface="Arial" charset="0"/>
              <a:buChar char="•"/>
            </a:pPr>
            <a:r>
              <a:rPr lang="en-US" sz="1108"/>
              <a:t>Menumbuhkan kesadaran</a:t>
            </a:r>
          </a:p>
          <a:p>
            <a:pPr lvl="1" indent="-338513"/>
            <a:r>
              <a:rPr lang="en-US" sz="1108"/>
              <a:t>	dari dalam, terhadap suatu</a:t>
            </a:r>
          </a:p>
          <a:p>
            <a:pPr lvl="1" indent="-338513"/>
            <a:r>
              <a:rPr lang="en-US" sz="1108"/>
              <a:t>	perubahan</a:t>
            </a:r>
          </a:p>
          <a:p>
            <a:pPr lvl="1" indent="-338513">
              <a:buFont typeface="Arial" charset="0"/>
              <a:buChar char="•"/>
            </a:pPr>
            <a:endParaRPr lang="en-US" sz="1108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024554" y="5605102"/>
            <a:ext cx="785446" cy="146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 flipH="1" flipV="1">
            <a:off x="8020055" y="3856892"/>
            <a:ext cx="725365" cy="146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58"/>
          <p:cNvGrpSpPr>
            <a:grpSpLocks/>
          </p:cNvGrpSpPr>
          <p:nvPr/>
        </p:nvGrpSpPr>
        <p:grpSpPr bwMode="auto">
          <a:xfrm>
            <a:off x="5382359" y="4945672"/>
            <a:ext cx="1356946" cy="328625"/>
            <a:chOff x="5000628" y="5072074"/>
            <a:chExt cx="1357322" cy="356805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5214633" y="5072074"/>
              <a:ext cx="785664" cy="15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00" name="TextBox 6"/>
            <p:cNvSpPr txBox="1">
              <a:spLocks noChangeArrowheads="1"/>
            </p:cNvSpPr>
            <p:nvPr/>
          </p:nvSpPr>
          <p:spPr bwMode="auto">
            <a:xfrm>
              <a:off x="5000628" y="5143512"/>
              <a:ext cx="1357322" cy="285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108">
                  <a:sym typeface="Wingdings" pitchFamily="2" charset="2"/>
                </a:rPr>
                <a:t>Jalur pemaksaan</a:t>
              </a:r>
            </a:p>
          </p:txBody>
        </p:sp>
      </p:grpSp>
      <p:grpSp>
        <p:nvGrpSpPr>
          <p:cNvPr id="16" name="Group 52"/>
          <p:cNvGrpSpPr>
            <a:grpSpLocks/>
          </p:cNvGrpSpPr>
          <p:nvPr/>
        </p:nvGrpSpPr>
        <p:grpSpPr bwMode="auto">
          <a:xfrm>
            <a:off x="5352445" y="3556324"/>
            <a:ext cx="494023" cy="1252904"/>
            <a:chOff x="4971200" y="3567322"/>
            <a:chExt cx="493013" cy="1357322"/>
          </a:xfrm>
        </p:grpSpPr>
        <p:cxnSp>
          <p:nvCxnSpPr>
            <p:cNvPr id="33" name="Straight Arrow Connector 32"/>
            <p:cNvCxnSpPr/>
            <p:nvPr/>
          </p:nvCxnSpPr>
          <p:spPr>
            <a:xfrm rot="5400000" flipH="1" flipV="1">
              <a:off x="4899688" y="3941462"/>
              <a:ext cx="571505" cy="42848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98" name="TextBox 6"/>
            <p:cNvSpPr txBox="1">
              <a:spLocks noChangeArrowheads="1"/>
            </p:cNvSpPr>
            <p:nvPr/>
          </p:nvSpPr>
          <p:spPr bwMode="auto">
            <a:xfrm rot="18413867">
              <a:off x="4654406" y="4114837"/>
              <a:ext cx="1357322" cy="262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108" dirty="0" err="1">
                  <a:sym typeface="Wingdings" pitchFamily="2" charset="2"/>
                </a:rPr>
                <a:t>Jalur</a:t>
              </a:r>
              <a:r>
                <a:rPr lang="en-US" sz="1108" dirty="0">
                  <a:sym typeface="Wingdings" pitchFamily="2" charset="2"/>
                </a:rPr>
                <a:t> </a:t>
              </a:r>
              <a:r>
                <a:rPr lang="en-US" sz="1108" dirty="0" err="1">
                  <a:sym typeface="Wingdings" pitchFamily="2" charset="2"/>
                </a:rPr>
                <a:t>Kesadaran</a:t>
              </a:r>
              <a:endParaRPr lang="en-US" sz="1108" dirty="0">
                <a:sym typeface="Wingdings" pitchFamily="2" charset="2"/>
              </a:endParaRPr>
            </a:p>
          </p:txBody>
        </p:sp>
      </p:grpSp>
      <p:grpSp>
        <p:nvGrpSpPr>
          <p:cNvPr id="17" name="Group 59"/>
          <p:cNvGrpSpPr>
            <a:grpSpLocks/>
          </p:cNvGrpSpPr>
          <p:nvPr/>
        </p:nvGrpSpPr>
        <p:grpSpPr bwMode="auto">
          <a:xfrm>
            <a:off x="6525359" y="4022482"/>
            <a:ext cx="2857500" cy="2461640"/>
            <a:chOff x="6143636" y="4071942"/>
            <a:chExt cx="2857522" cy="2666519"/>
          </a:xfrm>
        </p:grpSpPr>
        <p:pic>
          <p:nvPicPr>
            <p:cNvPr id="23591" name="Picture 3" descr="D:\H_Miscelleneous\4. My Pictures\gbr\2. 3D People\discipline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357950" y="4357694"/>
              <a:ext cx="2428892" cy="1824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92" name="Rectangle 29"/>
            <p:cNvSpPr>
              <a:spLocks noChangeArrowheads="1"/>
            </p:cNvSpPr>
            <p:nvPr/>
          </p:nvSpPr>
          <p:spPr bwMode="auto">
            <a:xfrm>
              <a:off x="6472903" y="4071942"/>
              <a:ext cx="1029457" cy="333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 u="sng" dirty="0" err="1">
                  <a:solidFill>
                    <a:srgbClr val="C00000"/>
                  </a:solidFill>
                </a:rPr>
                <a:t>Dorongan</a:t>
              </a:r>
              <a:endParaRPr lang="en-US" sz="1400" b="1" u="sng" dirty="0">
                <a:solidFill>
                  <a:srgbClr val="C00000"/>
                </a:solidFill>
              </a:endParaRPr>
            </a:p>
          </p:txBody>
        </p:sp>
        <p:sp>
          <p:nvSpPr>
            <p:cNvPr id="23593" name="Rectangle 37"/>
            <p:cNvSpPr>
              <a:spLocks noChangeArrowheads="1"/>
            </p:cNvSpPr>
            <p:nvPr/>
          </p:nvSpPr>
          <p:spPr bwMode="auto">
            <a:xfrm>
              <a:off x="6357951" y="5715016"/>
              <a:ext cx="2643207" cy="10234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108"/>
                <a:t>Tujuan:</a:t>
              </a:r>
            </a:p>
            <a:p>
              <a:pPr lvl="1" indent="-338513">
                <a:buFont typeface="Arial" charset="0"/>
                <a:buChar char="•"/>
              </a:pPr>
              <a:r>
                <a:rPr lang="en-US" sz="1108"/>
                <a:t>Mendorong orang yang sulit berubah, agar membiasakan diri terhadap suatu perubahan</a:t>
              </a:r>
            </a:p>
            <a:p>
              <a:pPr lvl="1" indent="-338513">
                <a:buFont typeface="Arial" charset="0"/>
                <a:buChar char="•"/>
              </a:pPr>
              <a:endParaRPr lang="en-US" sz="1108"/>
            </a:p>
          </p:txBody>
        </p:sp>
        <p:sp>
          <p:nvSpPr>
            <p:cNvPr id="47" name="Oval 46"/>
            <p:cNvSpPr/>
            <p:nvPr/>
          </p:nvSpPr>
          <p:spPr>
            <a:xfrm>
              <a:off x="6143636" y="4071942"/>
              <a:ext cx="357190" cy="35719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62" dirty="0"/>
                <a:t>5</a:t>
              </a:r>
            </a:p>
          </p:txBody>
        </p:sp>
      </p:grp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8525608" y="3494943"/>
            <a:ext cx="785446" cy="80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9133" indent="-79133">
              <a:buFont typeface="Arial" charset="0"/>
              <a:buChar char="•"/>
            </a:pPr>
            <a:r>
              <a:rPr lang="en-US" sz="923"/>
              <a:t>Budaya</a:t>
            </a:r>
          </a:p>
          <a:p>
            <a:pPr marL="79133" indent="-79133" algn="ctr">
              <a:buFont typeface="Arial" charset="0"/>
              <a:buChar char="•"/>
            </a:pPr>
            <a:endParaRPr lang="en-US" sz="923"/>
          </a:p>
          <a:p>
            <a:pPr marL="79133" indent="-79133">
              <a:buFont typeface="Arial" charset="0"/>
              <a:buChar char="•"/>
            </a:pPr>
            <a:r>
              <a:rPr lang="en-US" sz="923"/>
              <a:t>Biasa</a:t>
            </a:r>
          </a:p>
          <a:p>
            <a:pPr marL="79133" indent="-79133" algn="ctr">
              <a:buFont typeface="Arial" charset="0"/>
              <a:buChar char="•"/>
            </a:pPr>
            <a:endParaRPr lang="en-US" sz="923"/>
          </a:p>
          <a:p>
            <a:pPr marL="79133" indent="-79133">
              <a:buFont typeface="Arial" charset="0"/>
              <a:buChar char="•"/>
            </a:pPr>
            <a:r>
              <a:rPr lang="en-US" sz="923"/>
              <a:t>Dipaksa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6781800" y="2725615"/>
            <a:ext cx="785446" cy="146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5400000" flipH="1" flipV="1">
            <a:off x="8239863" y="1689589"/>
            <a:ext cx="461597" cy="146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51"/>
          <p:cNvGrpSpPr>
            <a:grpSpLocks/>
          </p:cNvGrpSpPr>
          <p:nvPr/>
        </p:nvGrpSpPr>
        <p:grpSpPr bwMode="auto">
          <a:xfrm>
            <a:off x="4812323" y="1314455"/>
            <a:ext cx="3727938" cy="2649313"/>
            <a:chOff x="4800600" y="1138253"/>
            <a:chExt cx="4038600" cy="2870073"/>
          </a:xfrm>
        </p:grpSpPr>
        <p:pic>
          <p:nvPicPr>
            <p:cNvPr id="23584" name="Picture 2" descr="D:\H_Miscelleneous\4. My Pictures\gbr\2. 3D People\insvirasi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184715" y="1638259"/>
              <a:ext cx="2089587" cy="1714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85" name="TextBox 3"/>
            <p:cNvSpPr txBox="1">
              <a:spLocks noChangeArrowheads="1"/>
            </p:cNvSpPr>
            <p:nvPr/>
          </p:nvSpPr>
          <p:spPr bwMode="auto">
            <a:xfrm>
              <a:off x="5125303" y="1150994"/>
              <a:ext cx="2476548" cy="3334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 u="sng" dirty="0" err="1">
                  <a:solidFill>
                    <a:srgbClr val="C00000"/>
                  </a:solidFill>
                </a:rPr>
                <a:t>Motivasi</a:t>
              </a:r>
              <a:r>
                <a:rPr lang="en-US" sz="1400" b="1" u="sng" dirty="0">
                  <a:solidFill>
                    <a:srgbClr val="C00000"/>
                  </a:solidFill>
                </a:rPr>
                <a:t> </a:t>
              </a:r>
              <a:r>
                <a:rPr lang="en-US" sz="1400" b="1" u="sng" dirty="0" err="1">
                  <a:solidFill>
                    <a:srgbClr val="C00000"/>
                  </a:solidFill>
                </a:rPr>
                <a:t>Untuk</a:t>
              </a:r>
              <a:r>
                <a:rPr lang="en-US" sz="1400" b="1" u="sng" dirty="0">
                  <a:solidFill>
                    <a:srgbClr val="C00000"/>
                  </a:solidFill>
                </a:rPr>
                <a:t> </a:t>
              </a:r>
              <a:r>
                <a:rPr lang="en-US" sz="1400" b="1" u="sng" dirty="0" err="1">
                  <a:solidFill>
                    <a:srgbClr val="C00000"/>
                  </a:solidFill>
                </a:rPr>
                <a:t>Berubah</a:t>
              </a:r>
              <a:r>
                <a:rPr lang="en-US" sz="1400" b="1" u="sng" dirty="0">
                  <a:solidFill>
                    <a:srgbClr val="C00000"/>
                  </a:solidFill>
                </a:rPr>
                <a:t> </a:t>
              </a: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4800600" y="1138253"/>
              <a:ext cx="386961" cy="35719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62" dirty="0"/>
                <a:t>3</a:t>
              </a:r>
            </a:p>
          </p:txBody>
        </p:sp>
        <p:sp>
          <p:nvSpPr>
            <p:cNvPr id="50" name="Cloud Callout 49"/>
            <p:cNvSpPr/>
            <p:nvPr/>
          </p:nvSpPr>
          <p:spPr>
            <a:xfrm>
              <a:off x="6513513" y="1408127"/>
              <a:ext cx="2325687" cy="928682"/>
            </a:xfrm>
            <a:prstGeom prst="cloudCallout">
              <a:avLst>
                <a:gd name="adj1" fmla="val -81855"/>
                <a:gd name="adj2" fmla="val 35731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923" dirty="0">
                  <a:solidFill>
                    <a:schemeClr val="tx1"/>
                  </a:solidFill>
                </a:rPr>
                <a:t> </a:t>
              </a:r>
              <a:r>
                <a:rPr lang="en-US" sz="923" dirty="0" err="1">
                  <a:solidFill>
                    <a:schemeClr val="tx1"/>
                  </a:solidFill>
                </a:rPr>
                <a:t>Benar</a:t>
              </a:r>
              <a:r>
                <a:rPr lang="en-US" sz="923" dirty="0">
                  <a:solidFill>
                    <a:schemeClr val="tx1"/>
                  </a:solidFill>
                </a:rPr>
                <a:t> </a:t>
              </a:r>
              <a:r>
                <a:rPr lang="en-US" sz="923" dirty="0" err="1">
                  <a:solidFill>
                    <a:schemeClr val="tx1"/>
                  </a:solidFill>
                </a:rPr>
                <a:t>juga</a:t>
              </a:r>
              <a:r>
                <a:rPr lang="en-US" sz="923" dirty="0">
                  <a:solidFill>
                    <a:schemeClr val="tx1"/>
                  </a:solidFill>
                </a:rPr>
                <a:t> </a:t>
              </a:r>
              <a:r>
                <a:rPr lang="en-US" sz="923" dirty="0" err="1">
                  <a:solidFill>
                    <a:schemeClr val="tx1"/>
                  </a:solidFill>
                </a:rPr>
                <a:t>ya</a:t>
              </a:r>
              <a:r>
                <a:rPr lang="en-US" sz="923" dirty="0">
                  <a:solidFill>
                    <a:schemeClr val="tx1"/>
                  </a:solidFill>
                </a:rPr>
                <a:t> </a:t>
              </a:r>
              <a:r>
                <a:rPr lang="en-US" sz="923" dirty="0">
                  <a:solidFill>
                    <a:schemeClr val="tx1"/>
                  </a:solidFill>
                  <a:sym typeface="Wingdings" pitchFamily="2" charset="2"/>
                </a:rPr>
                <a:t></a:t>
              </a:r>
            </a:p>
            <a:p>
              <a:pPr algn="ctr">
                <a:defRPr/>
              </a:pPr>
              <a:r>
                <a:rPr lang="en-US" sz="923" dirty="0" err="1">
                  <a:solidFill>
                    <a:schemeClr val="tx1"/>
                  </a:solidFill>
                  <a:sym typeface="Wingdings" pitchFamily="2" charset="2"/>
                </a:rPr>
                <a:t>Mengerjakan</a:t>
              </a:r>
              <a:r>
                <a:rPr lang="en-US" sz="923" dirty="0">
                  <a:solidFill>
                    <a:schemeClr val="tx1"/>
                  </a:solidFill>
                  <a:sym typeface="Wingdings" pitchFamily="2" charset="2"/>
                </a:rPr>
                <a:t> </a:t>
              </a:r>
              <a:r>
                <a:rPr lang="en-US" sz="923" dirty="0" err="1">
                  <a:solidFill>
                    <a:schemeClr val="tx1"/>
                  </a:solidFill>
                  <a:sym typeface="Wingdings" pitchFamily="2" charset="2"/>
                </a:rPr>
                <a:t>rutin</a:t>
              </a:r>
              <a:r>
                <a:rPr lang="en-US" sz="923" dirty="0">
                  <a:solidFill>
                    <a:schemeClr val="tx1"/>
                  </a:solidFill>
                  <a:sym typeface="Wingdings" pitchFamily="2" charset="2"/>
                </a:rPr>
                <a:t> </a:t>
              </a:r>
              <a:r>
                <a:rPr lang="en-US" sz="923" dirty="0" err="1">
                  <a:solidFill>
                    <a:schemeClr val="tx1"/>
                  </a:solidFill>
                  <a:sym typeface="Wingdings" pitchFamily="2" charset="2"/>
                </a:rPr>
                <a:t>hanya</a:t>
              </a:r>
              <a:r>
                <a:rPr lang="en-US" sz="923" dirty="0">
                  <a:solidFill>
                    <a:schemeClr val="tx1"/>
                  </a:solidFill>
                  <a:sym typeface="Wingdings" pitchFamily="2" charset="2"/>
                </a:rPr>
                <a:t> </a:t>
              </a:r>
              <a:r>
                <a:rPr lang="en-US" sz="923" dirty="0" err="1">
                  <a:solidFill>
                    <a:schemeClr val="tx1"/>
                  </a:solidFill>
                  <a:sym typeface="Wingdings" pitchFamily="2" charset="2"/>
                </a:rPr>
                <a:t>akan</a:t>
              </a:r>
              <a:r>
                <a:rPr lang="en-US" sz="923" dirty="0">
                  <a:solidFill>
                    <a:schemeClr val="tx1"/>
                  </a:solidFill>
                  <a:sym typeface="Wingdings" pitchFamily="2" charset="2"/>
                </a:rPr>
                <a:t> </a:t>
              </a:r>
              <a:r>
                <a:rPr lang="en-US" sz="923" dirty="0" err="1">
                  <a:solidFill>
                    <a:schemeClr val="tx1"/>
                  </a:solidFill>
                  <a:sym typeface="Wingdings" pitchFamily="2" charset="2"/>
                </a:rPr>
                <a:t>mendapatkan</a:t>
              </a:r>
              <a:r>
                <a:rPr lang="en-US" sz="923" dirty="0">
                  <a:solidFill>
                    <a:schemeClr val="tx1"/>
                  </a:solidFill>
                  <a:sym typeface="Wingdings" pitchFamily="2" charset="2"/>
                </a:rPr>
                <a:t> </a:t>
              </a:r>
              <a:r>
                <a:rPr lang="en-US" sz="923" dirty="0" err="1">
                  <a:solidFill>
                    <a:schemeClr val="tx1"/>
                  </a:solidFill>
                  <a:sym typeface="Wingdings" pitchFamily="2" charset="2"/>
                </a:rPr>
                <a:t>hasil</a:t>
              </a:r>
              <a:r>
                <a:rPr lang="en-US" sz="923" dirty="0">
                  <a:solidFill>
                    <a:schemeClr val="tx1"/>
                  </a:solidFill>
                  <a:sym typeface="Wingdings" pitchFamily="2" charset="2"/>
                </a:rPr>
                <a:t> yang </a:t>
              </a:r>
              <a:r>
                <a:rPr lang="en-US" sz="923" dirty="0" err="1">
                  <a:solidFill>
                    <a:schemeClr val="tx1"/>
                  </a:solidFill>
                  <a:sym typeface="Wingdings" pitchFamily="2" charset="2"/>
                </a:rPr>
                <a:t>rutin</a:t>
              </a:r>
              <a:r>
                <a:rPr lang="en-US" sz="923" dirty="0">
                  <a:solidFill>
                    <a:schemeClr val="tx1"/>
                  </a:solidFill>
                  <a:sym typeface="Wingdings" pitchFamily="2" charset="2"/>
                </a:rPr>
                <a:t>.</a:t>
              </a:r>
            </a:p>
          </p:txBody>
        </p:sp>
        <p:sp>
          <p:nvSpPr>
            <p:cNvPr id="23590" name="Rectangle 21"/>
            <p:cNvSpPr>
              <a:spLocks noChangeArrowheads="1"/>
            </p:cNvSpPr>
            <p:nvPr/>
          </p:nvSpPr>
          <p:spPr bwMode="auto">
            <a:xfrm>
              <a:off x="5262107" y="3169489"/>
              <a:ext cx="3018293" cy="838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108"/>
                <a:t>Tujuan:</a:t>
              </a:r>
            </a:p>
            <a:p>
              <a:pPr lvl="1" indent="-338513">
                <a:buFont typeface="Arial" charset="0"/>
                <a:buChar char="•"/>
              </a:pPr>
              <a:r>
                <a:rPr lang="en-US" sz="1108"/>
                <a:t>Buka pintu terhadap teknologi atau pengetahuan baru </a:t>
              </a:r>
            </a:p>
            <a:p>
              <a:pPr lvl="1" indent="-338513">
                <a:buFont typeface="Arial" charset="0"/>
                <a:buChar char="•"/>
              </a:pPr>
              <a:endParaRPr lang="en-US" sz="1108"/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CDDD091F-CBE6-4446-8031-D1B81D01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47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2" grpId="0"/>
      <p:bldP spid="1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54614" y="182610"/>
            <a:ext cx="7066548" cy="1108075"/>
          </a:xfrm>
          <a:noFill/>
          <a:ln>
            <a:noFill/>
          </a:ln>
        </p:spPr>
        <p:txBody>
          <a:bodyPr>
            <a:normAutofit/>
          </a:bodyPr>
          <a:lstStyle/>
          <a:p>
            <a:pPr indent="336550"/>
            <a:r>
              <a:rPr lang="en-US" sz="3200" dirty="0"/>
              <a:t>8.5.2 </a:t>
            </a:r>
            <a:r>
              <a:rPr lang="en-US" sz="3200" dirty="0" err="1"/>
              <a:t>Identifikasi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Mampu</a:t>
            </a:r>
            <a:r>
              <a:rPr lang="en-US" sz="3200" dirty="0"/>
              <a:t> </a:t>
            </a:r>
            <a:r>
              <a:rPr lang="en-US" sz="3200" dirty="0" err="1"/>
              <a:t>Telusur</a:t>
            </a:r>
            <a:r>
              <a:rPr lang="en-US" sz="3200" dirty="0"/>
              <a:t> </a:t>
            </a:r>
          </a:p>
        </p:txBody>
      </p:sp>
      <p:sp>
        <p:nvSpPr>
          <p:cNvPr id="93188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2839458" y="1509718"/>
            <a:ext cx="7066547" cy="50292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10000"/>
              </a:lnSpc>
              <a:spcBef>
                <a:spcPct val="15000"/>
              </a:spcBef>
            </a:pPr>
            <a:r>
              <a:rPr lang="en-US" sz="2167" i="1" dirty="0" err="1"/>
              <a:t>Identifikasi</a:t>
            </a:r>
            <a:r>
              <a:rPr lang="en-US" sz="2167" i="1" dirty="0"/>
              <a:t> status </a:t>
            </a:r>
            <a:r>
              <a:rPr lang="en-US" sz="2167" i="1" dirty="0" err="1"/>
              <a:t>produk</a:t>
            </a:r>
            <a:r>
              <a:rPr lang="en-US" sz="2167" i="1" dirty="0"/>
              <a:t> </a:t>
            </a:r>
            <a:r>
              <a:rPr lang="en-US" sz="2167" i="1" dirty="0" err="1"/>
              <a:t>sepanjang</a:t>
            </a:r>
            <a:r>
              <a:rPr lang="en-US" sz="2167" i="1" dirty="0"/>
              <a:t> </a:t>
            </a:r>
            <a:r>
              <a:rPr lang="en-US" sz="2167" i="1" dirty="0" err="1"/>
              <a:t>realisasi</a:t>
            </a:r>
            <a:r>
              <a:rPr lang="en-US" sz="2167" i="1" dirty="0"/>
              <a:t> </a:t>
            </a:r>
            <a:r>
              <a:rPr lang="en-US" sz="2167" i="1" dirty="0" err="1"/>
              <a:t>produk</a:t>
            </a:r>
            <a:r>
              <a:rPr lang="en-US" sz="2167" dirty="0"/>
              <a:t> : Status OK, NG, Pending</a:t>
            </a:r>
            <a:r>
              <a:rPr lang="en-US" sz="2167" i="1" dirty="0"/>
              <a:t>, </a:t>
            </a:r>
          </a:p>
          <a:p>
            <a:pPr eaLnBrk="1" hangingPunct="1">
              <a:lnSpc>
                <a:spcPct val="110000"/>
              </a:lnSpc>
              <a:spcBef>
                <a:spcPct val="15000"/>
              </a:spcBef>
            </a:pPr>
            <a:r>
              <a:rPr lang="en-US" sz="2167" i="1" dirty="0" err="1"/>
              <a:t>Identifikasi</a:t>
            </a:r>
            <a:r>
              <a:rPr lang="en-US" sz="2167" i="1" dirty="0"/>
              <a:t> </a:t>
            </a:r>
            <a:r>
              <a:rPr lang="en-US" sz="2167" i="1" dirty="0" err="1"/>
              <a:t>untuk</a:t>
            </a:r>
            <a:r>
              <a:rPr lang="en-US" sz="2167" i="1" dirty="0"/>
              <a:t> </a:t>
            </a:r>
            <a:r>
              <a:rPr lang="en-US" sz="2167" i="1" dirty="0" err="1"/>
              <a:t>menghindari</a:t>
            </a:r>
            <a:r>
              <a:rPr lang="en-US" sz="2167" i="1" dirty="0"/>
              <a:t> </a:t>
            </a:r>
            <a:r>
              <a:rPr lang="en-US" sz="2167" i="1" dirty="0" err="1"/>
              <a:t>kesalahan</a:t>
            </a:r>
            <a:r>
              <a:rPr lang="en-US" sz="2167" i="1" dirty="0"/>
              <a:t> </a:t>
            </a:r>
            <a:r>
              <a:rPr lang="en-US" sz="2167" i="1" dirty="0" err="1"/>
              <a:t>pengambilan</a:t>
            </a:r>
            <a:r>
              <a:rPr lang="en-US" sz="2167" i="1" dirty="0"/>
              <a:t> part: </a:t>
            </a:r>
            <a:r>
              <a:rPr lang="en-US" sz="2167" dirty="0" err="1"/>
              <a:t>Jenis</a:t>
            </a:r>
            <a:r>
              <a:rPr lang="en-US" sz="2167" dirty="0"/>
              <a:t> </a:t>
            </a:r>
            <a:r>
              <a:rPr lang="en-US" sz="2167" dirty="0" err="1"/>
              <a:t>Produk</a:t>
            </a:r>
            <a:r>
              <a:rPr lang="en-US" sz="2167" dirty="0"/>
              <a:t>/Services, No. Model, No. Part, Labelling/Barcode, No </a:t>
            </a:r>
            <a:r>
              <a:rPr lang="en-US" sz="2167" dirty="0" err="1"/>
              <a:t>Kontainer</a:t>
            </a:r>
            <a:r>
              <a:rPr lang="en-US" sz="2167" dirty="0"/>
              <a:t>, </a:t>
            </a:r>
            <a:r>
              <a:rPr lang="en-US" sz="2167" dirty="0" err="1"/>
              <a:t>tanggal</a:t>
            </a:r>
            <a:r>
              <a:rPr lang="en-US" sz="2167" dirty="0"/>
              <a:t> </a:t>
            </a:r>
            <a:r>
              <a:rPr lang="en-US" sz="2167" dirty="0" err="1"/>
              <a:t>terima</a:t>
            </a:r>
            <a:r>
              <a:rPr lang="en-US" sz="2167" dirty="0"/>
              <a:t>, </a:t>
            </a:r>
          </a:p>
          <a:p>
            <a:pPr eaLnBrk="1" hangingPunct="1">
              <a:lnSpc>
                <a:spcPct val="110000"/>
              </a:lnSpc>
              <a:spcBef>
                <a:spcPct val="15000"/>
              </a:spcBef>
            </a:pPr>
            <a:r>
              <a:rPr lang="en-US" sz="2167" i="1" dirty="0" err="1"/>
              <a:t>Mampu</a:t>
            </a:r>
            <a:r>
              <a:rPr lang="en-US" sz="2167" i="1" dirty="0"/>
              <a:t> </a:t>
            </a:r>
            <a:r>
              <a:rPr lang="en-US" sz="2167" i="1" dirty="0" err="1"/>
              <a:t>telusur</a:t>
            </a:r>
            <a:r>
              <a:rPr lang="en-US" sz="2167" i="1" dirty="0"/>
              <a:t> – di </a:t>
            </a:r>
            <a:r>
              <a:rPr lang="en-US" sz="2167" i="1" dirty="0" err="1"/>
              <a:t>mana</a:t>
            </a:r>
            <a:r>
              <a:rPr lang="en-US" sz="2167" i="1" dirty="0"/>
              <a:t> </a:t>
            </a:r>
            <a:r>
              <a:rPr lang="en-US" sz="2167" i="1" dirty="0" err="1"/>
              <a:t>produk</a:t>
            </a:r>
            <a:r>
              <a:rPr lang="en-US" sz="2167" i="1" dirty="0"/>
              <a:t>/services </a:t>
            </a:r>
            <a:r>
              <a:rPr lang="en-US" sz="2167" i="1" dirty="0" err="1"/>
              <a:t>dikeluarkan</a:t>
            </a:r>
            <a:r>
              <a:rPr lang="en-US" sz="2167" i="1" dirty="0"/>
              <a:t> </a:t>
            </a:r>
            <a:r>
              <a:rPr lang="en-US" sz="2167" i="1" dirty="0" err="1"/>
              <a:t>atau</a:t>
            </a:r>
            <a:r>
              <a:rPr lang="en-US" sz="2167" i="1" dirty="0"/>
              <a:t> </a:t>
            </a:r>
            <a:r>
              <a:rPr lang="en-US" sz="2167" i="1" dirty="0" err="1"/>
              <a:t>diterima</a:t>
            </a:r>
            <a:r>
              <a:rPr lang="en-US" sz="2167" i="1" dirty="0"/>
              <a:t> </a:t>
            </a:r>
          </a:p>
          <a:p>
            <a:pPr lvl="1" eaLnBrk="1" hangingPunct="1">
              <a:lnSpc>
                <a:spcPct val="110000"/>
              </a:lnSpc>
              <a:spcBef>
                <a:spcPct val="15000"/>
              </a:spcBef>
            </a:pPr>
            <a:r>
              <a:rPr lang="en-US" sz="1950" dirty="0"/>
              <a:t>Serial No</a:t>
            </a:r>
          </a:p>
          <a:p>
            <a:pPr lvl="1" eaLnBrk="1" hangingPunct="1">
              <a:lnSpc>
                <a:spcPct val="110000"/>
              </a:lnSpc>
              <a:spcBef>
                <a:spcPct val="15000"/>
              </a:spcBef>
            </a:pPr>
            <a:r>
              <a:rPr lang="en-US" sz="1950" dirty="0"/>
              <a:t>Date-Code</a:t>
            </a:r>
          </a:p>
          <a:p>
            <a:pPr lvl="1" eaLnBrk="1" hangingPunct="1">
              <a:lnSpc>
                <a:spcPct val="110000"/>
              </a:lnSpc>
              <a:spcBef>
                <a:spcPct val="15000"/>
              </a:spcBef>
            </a:pPr>
            <a:r>
              <a:rPr lang="en-US" sz="1950" dirty="0"/>
              <a:t>Batch No  </a:t>
            </a:r>
          </a:p>
          <a:p>
            <a:pPr eaLnBrk="1" hangingPunct="1">
              <a:lnSpc>
                <a:spcPct val="110000"/>
              </a:lnSpc>
              <a:spcBef>
                <a:spcPct val="15000"/>
              </a:spcBef>
            </a:pPr>
            <a:r>
              <a:rPr lang="en-US" sz="2167" i="1" dirty="0" err="1"/>
              <a:t>Memelihara</a:t>
            </a:r>
            <a:r>
              <a:rPr lang="en-US" sz="2167" i="1" dirty="0"/>
              <a:t> </a:t>
            </a:r>
            <a:r>
              <a:rPr lang="en-US" sz="2167" i="1" dirty="0" err="1"/>
              <a:t>catatan</a:t>
            </a:r>
            <a:endParaRPr lang="en-US" sz="2167" i="1" dirty="0"/>
          </a:p>
          <a:p>
            <a:pPr eaLnBrk="1" hangingPunct="1">
              <a:lnSpc>
                <a:spcPct val="110000"/>
              </a:lnSpc>
              <a:spcBef>
                <a:spcPct val="15000"/>
              </a:spcBef>
            </a:pPr>
            <a:r>
              <a:rPr lang="en-US" sz="2167" dirty="0" err="1"/>
              <a:t>Dapat</a:t>
            </a:r>
            <a:r>
              <a:rPr lang="en-US" sz="2167" dirty="0"/>
              <a:t> </a:t>
            </a:r>
            <a:r>
              <a:rPr lang="en-US" sz="2167" dirty="0" err="1"/>
              <a:t>menjawab</a:t>
            </a:r>
            <a:r>
              <a:rPr lang="en-US" sz="2167" dirty="0"/>
              <a:t> </a:t>
            </a:r>
            <a:r>
              <a:rPr lang="en-US" sz="2167" dirty="0" err="1"/>
              <a:t>sumber</a:t>
            </a:r>
            <a:r>
              <a:rPr lang="en-US" sz="2167" dirty="0"/>
              <a:t> </a:t>
            </a:r>
            <a:r>
              <a:rPr lang="en-US" sz="2167" dirty="0" err="1"/>
              <a:t>bahan</a:t>
            </a:r>
            <a:r>
              <a:rPr lang="en-US" sz="2167" dirty="0"/>
              <a:t> </a:t>
            </a:r>
            <a:r>
              <a:rPr lang="en-US" sz="2167" dirty="0" err="1"/>
              <a:t>baku</a:t>
            </a:r>
            <a:r>
              <a:rPr lang="en-US" sz="2167" dirty="0"/>
              <a:t> , </a:t>
            </a:r>
            <a:r>
              <a:rPr lang="en-US" sz="2167" dirty="0" err="1"/>
              <a:t>Pemeriksaan</a:t>
            </a:r>
            <a:r>
              <a:rPr lang="en-US" sz="2167" dirty="0"/>
              <a:t> status/</a:t>
            </a:r>
            <a:r>
              <a:rPr lang="en-US" sz="2167" dirty="0" err="1"/>
              <a:t>uji</a:t>
            </a:r>
            <a:r>
              <a:rPr lang="en-US" sz="2167" dirty="0"/>
              <a:t> , </a:t>
            </a:r>
            <a:r>
              <a:rPr lang="en-US" sz="2167" dirty="0" err="1"/>
              <a:t>Personel</a:t>
            </a:r>
            <a:r>
              <a:rPr lang="en-US" sz="2167" dirty="0"/>
              <a:t>, Proses, </a:t>
            </a:r>
            <a:r>
              <a:rPr lang="en-US" sz="2167" dirty="0" err="1"/>
              <a:t>Cata</a:t>
            </a:r>
            <a:r>
              <a:rPr lang="id-ID" sz="2167" dirty="0"/>
              <a:t>t</a:t>
            </a:r>
            <a:r>
              <a:rPr lang="en-US" sz="2167" dirty="0"/>
              <a:t>an </a:t>
            </a:r>
            <a:r>
              <a:rPr lang="en-US" sz="2167" dirty="0" err="1"/>
              <a:t>Mutu</a:t>
            </a:r>
            <a:r>
              <a:rPr lang="en-US" sz="2167" dirty="0"/>
              <a:t>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813089" y="421429"/>
            <a:ext cx="24595" cy="597758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9201" y="0"/>
            <a:ext cx="2681415" cy="6858000"/>
          </a:xfrm>
          <a:prstGeom prst="rect">
            <a:avLst/>
          </a:prstGeom>
          <a:pattFill prst="narHorz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0222" y="6478077"/>
            <a:ext cx="1982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9" name="Oval 8">
            <a:hlinkClick r:id="rId3" action="ppaction://hlinksldjump"/>
          </p:cNvPr>
          <p:cNvSpPr/>
          <p:nvPr/>
        </p:nvSpPr>
        <p:spPr>
          <a:xfrm>
            <a:off x="463195" y="229948"/>
            <a:ext cx="1191491" cy="645178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Moon 9"/>
          <p:cNvSpPr/>
          <p:nvPr/>
        </p:nvSpPr>
        <p:spPr>
          <a:xfrm flipH="1">
            <a:off x="1477222" y="302551"/>
            <a:ext cx="415918" cy="502028"/>
          </a:xfrm>
          <a:prstGeom prst="moon">
            <a:avLst>
              <a:gd name="adj" fmla="val 52752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oon 10"/>
          <p:cNvSpPr/>
          <p:nvPr/>
        </p:nvSpPr>
        <p:spPr>
          <a:xfrm flipH="1">
            <a:off x="1727885" y="366881"/>
            <a:ext cx="273158" cy="369767"/>
          </a:xfrm>
          <a:prstGeom prst="moon">
            <a:avLst>
              <a:gd name="adj" fmla="val 19786"/>
            </a:avLst>
          </a:prstGeom>
          <a:solidFill>
            <a:srgbClr val="E34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69333" y="0"/>
            <a:ext cx="2557531" cy="6416866"/>
            <a:chOff x="169333" y="0"/>
            <a:chExt cx="2557531" cy="6416866"/>
          </a:xfrm>
        </p:grpSpPr>
        <p:sp>
          <p:nvSpPr>
            <p:cNvPr id="13" name="Rectangle 12"/>
            <p:cNvSpPr/>
            <p:nvPr/>
          </p:nvSpPr>
          <p:spPr>
            <a:xfrm>
              <a:off x="1648276" y="0"/>
              <a:ext cx="508648" cy="5888449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 flipH="1" flipV="1">
              <a:off x="1636701" y="5886486"/>
              <a:ext cx="54291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16696" y="5479318"/>
              <a:ext cx="472776" cy="932750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Triangle 15"/>
            <p:cNvSpPr/>
            <p:nvPr/>
          </p:nvSpPr>
          <p:spPr>
            <a:xfrm>
              <a:off x="2168500" y="5886486"/>
              <a:ext cx="55836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flipH="1">
              <a:off x="2179615" y="4953042"/>
              <a:ext cx="519977" cy="528142"/>
            </a:xfrm>
            <a:prstGeom prst="rtTriangle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rot="5400000">
              <a:off x="2220452" y="4978679"/>
              <a:ext cx="472590" cy="496604"/>
            </a:xfrm>
            <a:prstGeom prst="rtTriangle">
              <a:avLst/>
            </a:prstGeom>
            <a:pattFill prst="narHorz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6064" y="4992214"/>
              <a:ext cx="1926207" cy="488969"/>
            </a:xfrm>
            <a:prstGeom prst="rect">
              <a:avLst/>
            </a:prstGeom>
            <a:pattFill prst="narHorz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69333" y="5018464"/>
              <a:ext cx="2248444" cy="387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1" name="Picture 2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2931" y="6442357"/>
            <a:ext cx="310923" cy="2804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/>
          <a:srcRect r="6481" b="12505"/>
          <a:stretch/>
        </p:blipFill>
        <p:spPr>
          <a:xfrm>
            <a:off x="196754" y="1136634"/>
            <a:ext cx="2349278" cy="206415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4577408" y="1258944"/>
            <a:ext cx="53285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5662FA37-7BFA-478C-B4EE-DFDAD2CFE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92822"/>
      </p:ext>
    </p:extLst>
  </p:cSld>
  <p:clrMapOvr>
    <a:masterClrMapping/>
  </p:clrMapOvr>
  <p:transition spd="slow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05662" y="135444"/>
            <a:ext cx="6789905" cy="1459832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 eaLnBrk="1" hangingPunct="1"/>
            <a:r>
              <a:rPr lang="en-US" sz="2800" b="1" dirty="0"/>
              <a:t>8.5.3 </a:t>
            </a:r>
            <a:r>
              <a:rPr lang="en-US" sz="2800" b="1" dirty="0" err="1"/>
              <a:t>Pengendalian</a:t>
            </a:r>
            <a:r>
              <a:rPr lang="en-US" sz="2800" b="1" dirty="0"/>
              <a:t> </a:t>
            </a:r>
            <a:r>
              <a:rPr lang="en-US" sz="2800" b="1" dirty="0" err="1"/>
              <a:t>Barang</a:t>
            </a:r>
            <a:r>
              <a:rPr lang="en-US" sz="2800" b="1" dirty="0"/>
              <a:t> </a:t>
            </a:r>
            <a:r>
              <a:rPr lang="en-US" sz="2800" b="1" dirty="0" err="1"/>
              <a:t>Milik</a:t>
            </a:r>
            <a:r>
              <a:rPr lang="en-US" sz="2800" b="1" dirty="0"/>
              <a:t> </a:t>
            </a:r>
            <a:r>
              <a:rPr lang="en-US" sz="2800" b="1" dirty="0" err="1"/>
              <a:t>Pelanggan</a:t>
            </a:r>
            <a:r>
              <a:rPr lang="en-US" sz="2800" b="1" dirty="0"/>
              <a:t> </a:t>
            </a:r>
            <a:r>
              <a:rPr lang="en-US" sz="2800" b="1" dirty="0" err="1"/>
              <a:t>dan</a:t>
            </a:r>
            <a:r>
              <a:rPr lang="en-US" sz="2800" b="1" dirty="0"/>
              <a:t> </a:t>
            </a:r>
            <a:r>
              <a:rPr lang="en-US" sz="2800" b="1" dirty="0" err="1"/>
              <a:t>Penyedia</a:t>
            </a:r>
            <a:r>
              <a:rPr lang="en-US" sz="2800" b="1" dirty="0"/>
              <a:t> </a:t>
            </a:r>
            <a:r>
              <a:rPr lang="en-US" sz="2800" b="1" dirty="0" err="1"/>
              <a:t>Eksternal</a:t>
            </a:r>
            <a:endParaRPr lang="en-US" sz="2800" b="1" dirty="0"/>
          </a:p>
        </p:txBody>
      </p:sp>
      <p:sp>
        <p:nvSpPr>
          <p:cNvPr id="94212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3005656" y="1675486"/>
            <a:ext cx="6679468" cy="4680870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  <a:buNone/>
            </a:pPr>
            <a:r>
              <a:rPr lang="en-US" sz="2000" b="1" i="1" u="sng" dirty="0"/>
              <a:t>8.5.3  </a:t>
            </a:r>
            <a:r>
              <a:rPr lang="en-US" sz="2000" b="1" i="1" u="sng" dirty="0" err="1"/>
              <a:t>Barang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Milik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Pelanggan</a:t>
            </a:r>
            <a:r>
              <a:rPr lang="en-US" sz="2000" b="1" i="1" u="sng" dirty="0"/>
              <a:t>  </a:t>
            </a:r>
            <a:r>
              <a:rPr lang="en-US" sz="2000" b="1" i="1" u="sng" dirty="0" err="1"/>
              <a:t>dan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Penyedia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Eksternal</a:t>
            </a:r>
            <a:r>
              <a:rPr lang="en-US" sz="2000" b="1" i="1" u="sng" dirty="0"/>
              <a:t> </a:t>
            </a:r>
            <a:r>
              <a:rPr lang="en-US" sz="2000" b="1" u="sng" dirty="0"/>
              <a:t>*</a:t>
            </a:r>
            <a:endParaRPr lang="en-US" sz="2000" b="1" i="1" u="sng" dirty="0"/>
          </a:p>
          <a:p>
            <a:pPr>
              <a:lnSpc>
                <a:spcPct val="105000"/>
              </a:lnSpc>
            </a:pPr>
            <a:r>
              <a:rPr lang="en-US" sz="2000" b="1" i="1" u="sng" dirty="0" err="1"/>
              <a:t>Identifikasi</a:t>
            </a:r>
            <a:r>
              <a:rPr lang="en-US" sz="2000" b="1" i="1" u="sng" dirty="0"/>
              <a:t>, </a:t>
            </a:r>
            <a:r>
              <a:rPr lang="en-US" sz="2000" b="1" i="1" u="sng" dirty="0" err="1"/>
              <a:t>verifikasi</a:t>
            </a:r>
            <a:r>
              <a:rPr lang="en-US" sz="2000" b="1" i="1" u="sng" dirty="0"/>
              <a:t>, </a:t>
            </a:r>
            <a:r>
              <a:rPr lang="en-US" sz="2000" b="1" i="1" u="sng" dirty="0" err="1"/>
              <a:t>pengamanan</a:t>
            </a:r>
            <a:r>
              <a:rPr lang="id-ID" sz="2000" b="1" i="1" u="sng" dirty="0"/>
              <a:t>,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dan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memelihara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barang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milik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pelanggan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dan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penyedia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eksternal</a:t>
            </a:r>
            <a:r>
              <a:rPr lang="en-US" sz="2000" b="1" i="1" u="sng" dirty="0"/>
              <a:t>.</a:t>
            </a:r>
            <a:r>
              <a:rPr lang="en-US" sz="2000" b="1" u="sng" dirty="0"/>
              <a:t> *</a:t>
            </a:r>
            <a:endParaRPr lang="en-US" sz="2000" b="1" i="1" u="sng" dirty="0"/>
          </a:p>
          <a:p>
            <a:pPr eaLnBrk="1" hangingPunct="1">
              <a:lnSpc>
                <a:spcPct val="105000"/>
              </a:lnSpc>
            </a:pPr>
            <a:r>
              <a:rPr lang="en-US" sz="2000" i="1" dirty="0" err="1"/>
              <a:t>Kehilangan</a:t>
            </a:r>
            <a:r>
              <a:rPr lang="en-US" sz="2000" i="1" dirty="0"/>
              <a:t>, </a:t>
            </a:r>
            <a:r>
              <a:rPr lang="en-US" sz="2000" i="1" dirty="0" err="1"/>
              <a:t>rusak</a:t>
            </a:r>
            <a:r>
              <a:rPr lang="en-US" sz="2000" i="1" dirty="0"/>
              <a:t> </a:t>
            </a:r>
            <a:r>
              <a:rPr lang="en-US" sz="2000" i="1" dirty="0" err="1"/>
              <a:t>atau</a:t>
            </a:r>
            <a:r>
              <a:rPr lang="en-US" sz="2000" i="1" dirty="0"/>
              <a:t> </a:t>
            </a:r>
            <a:r>
              <a:rPr lang="en-US" sz="2000" i="1" dirty="0" err="1"/>
              <a:t>tidak</a:t>
            </a:r>
            <a:r>
              <a:rPr lang="en-US" sz="2000" i="1" dirty="0"/>
              <a:t> </a:t>
            </a:r>
            <a:r>
              <a:rPr lang="en-US" sz="2000" i="1" dirty="0" err="1"/>
              <a:t>layak</a:t>
            </a:r>
            <a:r>
              <a:rPr lang="en-US" sz="2000" i="1" dirty="0"/>
              <a:t> </a:t>
            </a:r>
            <a:r>
              <a:rPr lang="en-US" sz="2000" i="1" dirty="0" err="1"/>
              <a:t>pakai</a:t>
            </a:r>
            <a:r>
              <a:rPr lang="en-US" sz="2000" i="1" dirty="0"/>
              <a:t>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dicatat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dilaporkan</a:t>
            </a:r>
            <a:r>
              <a:rPr lang="en-US" sz="2000" i="1" dirty="0"/>
              <a:t> </a:t>
            </a:r>
            <a:r>
              <a:rPr lang="en-US" sz="2000" i="1" dirty="0" err="1"/>
              <a:t>ke</a:t>
            </a:r>
            <a:r>
              <a:rPr lang="en-US" sz="2000" i="1" dirty="0"/>
              <a:t> </a:t>
            </a:r>
            <a:r>
              <a:rPr lang="en-US" sz="2000" i="1" dirty="0" err="1"/>
              <a:t>pelanggan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menyimpan</a:t>
            </a:r>
            <a:r>
              <a:rPr lang="en-US" sz="2000" i="1" dirty="0"/>
              <a:t> </a:t>
            </a:r>
            <a:r>
              <a:rPr lang="en-US" sz="2000" i="1" dirty="0" err="1"/>
              <a:t>catatan</a:t>
            </a:r>
            <a:r>
              <a:rPr lang="en-US" sz="2000" i="1" dirty="0"/>
              <a:t> </a:t>
            </a:r>
            <a:r>
              <a:rPr lang="en-US" sz="2000" i="1" dirty="0" err="1"/>
              <a:t>tersebut</a:t>
            </a:r>
            <a:r>
              <a:rPr lang="en-US" sz="2000" i="1" dirty="0"/>
              <a:t>.</a:t>
            </a:r>
          </a:p>
          <a:p>
            <a:pPr eaLnBrk="1" hangingPunct="1">
              <a:lnSpc>
                <a:spcPct val="105000"/>
              </a:lnSpc>
            </a:pPr>
            <a:r>
              <a:rPr lang="en-US" sz="2000" i="1" dirty="0" err="1"/>
              <a:t>Dapat</a:t>
            </a:r>
            <a:r>
              <a:rPr lang="en-US" sz="2000" i="1" dirty="0"/>
              <a:t> </a:t>
            </a:r>
            <a:r>
              <a:rPr lang="en-US" sz="2000" i="1" dirty="0" err="1"/>
              <a:t>meliputi</a:t>
            </a:r>
            <a:r>
              <a:rPr lang="en-US" sz="2000" i="1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tapi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terbatas</a:t>
            </a:r>
            <a:r>
              <a:rPr lang="en-US" sz="2000" dirty="0"/>
              <a:t> </a:t>
            </a:r>
            <a:r>
              <a:rPr lang="en-US" sz="2000" dirty="0" err="1"/>
              <a:t>kepada</a:t>
            </a:r>
            <a:r>
              <a:rPr lang="en-US" sz="2000" dirty="0"/>
              <a:t>)</a:t>
            </a:r>
            <a:r>
              <a:rPr lang="en-US" sz="2000" i="1" dirty="0"/>
              <a:t>: </a:t>
            </a:r>
            <a:r>
              <a:rPr lang="en-US" sz="2000" i="1" dirty="0" err="1"/>
              <a:t>hak</a:t>
            </a:r>
            <a:r>
              <a:rPr lang="en-US" sz="2000" i="1" dirty="0"/>
              <a:t> </a:t>
            </a:r>
            <a:r>
              <a:rPr lang="en-US" sz="2000" i="1" dirty="0" err="1"/>
              <a:t>intelektual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data </a:t>
            </a:r>
            <a:r>
              <a:rPr lang="en-US" sz="2000" i="1" dirty="0" err="1"/>
              <a:t>pelanggan</a:t>
            </a:r>
            <a:endParaRPr lang="en-US" sz="2000" i="1" dirty="0"/>
          </a:p>
          <a:p>
            <a:pPr eaLnBrk="1" hangingPunct="1">
              <a:lnSpc>
                <a:spcPct val="105000"/>
              </a:lnSpc>
            </a:pPr>
            <a:r>
              <a:rPr lang="en-US" sz="2000" dirty="0" err="1"/>
              <a:t>Contoh</a:t>
            </a:r>
            <a:r>
              <a:rPr lang="en-US" sz="2000" dirty="0"/>
              <a:t> </a:t>
            </a:r>
            <a:r>
              <a:rPr lang="en-US" sz="2000" dirty="0" err="1"/>
              <a:t>benda</a:t>
            </a:r>
            <a:r>
              <a:rPr lang="en-US" sz="2000" dirty="0"/>
              <a:t> </a:t>
            </a:r>
            <a:r>
              <a:rPr lang="en-US" sz="2000" dirty="0" err="1"/>
              <a:t>milik</a:t>
            </a:r>
            <a:r>
              <a:rPr lang="en-US" sz="2000" dirty="0"/>
              <a:t> </a:t>
            </a:r>
            <a:r>
              <a:rPr lang="en-US" sz="2000" dirty="0" err="1"/>
              <a:t>pelanggan</a:t>
            </a:r>
            <a:r>
              <a:rPr lang="en-US" sz="2000" dirty="0"/>
              <a:t>  :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813089" y="421429"/>
            <a:ext cx="24595" cy="597758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0"/>
            <a:ext cx="2699592" cy="6858000"/>
          </a:xfrm>
          <a:prstGeom prst="rect">
            <a:avLst/>
          </a:prstGeom>
          <a:pattFill prst="narHorz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hlinkClick r:id="rId3" action="ppaction://hlinksldjump"/>
          </p:cNvPr>
          <p:cNvSpPr/>
          <p:nvPr/>
        </p:nvSpPr>
        <p:spPr>
          <a:xfrm>
            <a:off x="463195" y="229948"/>
            <a:ext cx="1191491" cy="645178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Moon 11"/>
          <p:cNvSpPr/>
          <p:nvPr/>
        </p:nvSpPr>
        <p:spPr>
          <a:xfrm flipH="1">
            <a:off x="1477222" y="302551"/>
            <a:ext cx="415918" cy="502028"/>
          </a:xfrm>
          <a:prstGeom prst="moon">
            <a:avLst>
              <a:gd name="adj" fmla="val 52752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oon 12"/>
          <p:cNvSpPr/>
          <p:nvPr/>
        </p:nvSpPr>
        <p:spPr>
          <a:xfrm flipH="1">
            <a:off x="1727885" y="366881"/>
            <a:ext cx="273158" cy="369767"/>
          </a:xfrm>
          <a:prstGeom prst="moon">
            <a:avLst>
              <a:gd name="adj" fmla="val 19786"/>
            </a:avLst>
          </a:prstGeom>
          <a:solidFill>
            <a:srgbClr val="E34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69333" y="3770850"/>
            <a:ext cx="2557531" cy="2646016"/>
            <a:chOff x="169333" y="3770850"/>
            <a:chExt cx="2557531" cy="2646016"/>
          </a:xfrm>
        </p:grpSpPr>
        <p:sp>
          <p:nvSpPr>
            <p:cNvPr id="15" name="Rectangle 14"/>
            <p:cNvSpPr/>
            <p:nvPr/>
          </p:nvSpPr>
          <p:spPr>
            <a:xfrm>
              <a:off x="1648276" y="3770850"/>
              <a:ext cx="508648" cy="2117599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Triangle 15"/>
            <p:cNvSpPr/>
            <p:nvPr/>
          </p:nvSpPr>
          <p:spPr>
            <a:xfrm flipH="1" flipV="1">
              <a:off x="1636701" y="5886486"/>
              <a:ext cx="54291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32273" y="5479318"/>
              <a:ext cx="472776" cy="932750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>
              <a:off x="2168500" y="5886486"/>
              <a:ext cx="55836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/>
            <p:cNvSpPr/>
            <p:nvPr/>
          </p:nvSpPr>
          <p:spPr>
            <a:xfrm flipH="1">
              <a:off x="2179615" y="4953042"/>
              <a:ext cx="519977" cy="528142"/>
            </a:xfrm>
            <a:prstGeom prst="rtTriangle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 rot="5400000">
              <a:off x="2220452" y="4978679"/>
              <a:ext cx="472590" cy="496604"/>
            </a:xfrm>
            <a:prstGeom prst="rtTriangle">
              <a:avLst/>
            </a:prstGeom>
            <a:pattFill prst="narHorz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6064" y="4992214"/>
              <a:ext cx="1926207" cy="488969"/>
            </a:xfrm>
            <a:prstGeom prst="rect">
              <a:avLst/>
            </a:prstGeom>
            <a:pattFill prst="narHorz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69333" y="5018464"/>
              <a:ext cx="2248444" cy="387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774942" y="4829655"/>
            <a:ext cx="2412350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Komponen</a:t>
            </a:r>
            <a:r>
              <a:rPr lang="en-US" dirty="0"/>
              <a:t> </a:t>
            </a:r>
          </a:p>
          <a:p>
            <a:pPr marL="800100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dirty="0"/>
              <a:t>Material</a:t>
            </a:r>
          </a:p>
          <a:p>
            <a:pPr marL="800100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Peralatan</a:t>
            </a:r>
            <a:r>
              <a:rPr lang="en-US" dirty="0"/>
              <a:t> </a:t>
            </a:r>
          </a:p>
          <a:p>
            <a:pPr marL="800100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Tempat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51699" y="4848445"/>
            <a:ext cx="426720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</a:lvl1pPr>
            <a:lvl2pPr marL="800100" lvl="1" indent="-342900">
              <a:lnSpc>
                <a:spcPct val="105000"/>
              </a:lnSpc>
              <a:buFont typeface="Arial" panose="020B0604020202020204" pitchFamily="34" charset="0"/>
              <a:buChar char="•"/>
            </a:lvl2pPr>
          </a:lstStyle>
          <a:p>
            <a:pPr lvl="1"/>
            <a:r>
              <a:rPr lang="en-US" dirty="0"/>
              <a:t>Formula</a:t>
            </a:r>
          </a:p>
          <a:p>
            <a:pPr lvl="1"/>
            <a:r>
              <a:rPr lang="en-US" dirty="0"/>
              <a:t>No. HP/email </a:t>
            </a:r>
            <a:r>
              <a:rPr lang="en-US" dirty="0" err="1"/>
              <a:t>pelanggan</a:t>
            </a:r>
            <a:endParaRPr lang="en-US" dirty="0"/>
          </a:p>
          <a:p>
            <a:pPr lvl="1"/>
            <a:r>
              <a:rPr lang="en-US" dirty="0" err="1"/>
              <a:t>Spesifikasi</a:t>
            </a:r>
            <a:endParaRPr lang="en-US" dirty="0"/>
          </a:p>
          <a:p>
            <a:pPr lvl="1"/>
            <a:r>
              <a:rPr lang="en-US" dirty="0"/>
              <a:t>Drawing  </a:t>
            </a:r>
          </a:p>
          <a:p>
            <a:endParaRPr lang="en-US" dirty="0"/>
          </a:p>
        </p:txBody>
      </p:sp>
      <p:pic>
        <p:nvPicPr>
          <p:cNvPr id="27650" name="Picture 2" descr="http://4.bp.blogspot.com/-4D263nkUuI8/VGDZ9esVffI/AAAAAAAAAn4/L_4p33nBMCk/s1600/CARGO%2BBARANG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889" l="0" r="982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816" y="3940734"/>
            <a:ext cx="3219817" cy="321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http://2.bp.blogspot.com/-ntLprCR9AUg/VGDaOEcCKLI/AAAAAAAAAoA/GLRcpvlv1rA/s1600/images%2B(3)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5" b="98895" l="39167" r="98333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63"/>
          <a:stretch/>
        </p:blipFill>
        <p:spPr bwMode="auto">
          <a:xfrm>
            <a:off x="408522" y="1045010"/>
            <a:ext cx="2815756" cy="352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F3B7864-42BB-4257-9F08-C43136EF1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75583"/>
      </p:ext>
    </p:extLst>
  </p:cSld>
  <p:clrMapOvr>
    <a:masterClrMapping/>
  </p:clrMapOvr>
  <p:transition spd="slow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6533367"/>
            <a:ext cx="9906000" cy="3869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9906000" cy="1193403"/>
          </a:xfr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pPr algn="ctr" eaLnBrk="1" hangingPunct="1"/>
            <a:r>
              <a:rPr lang="en-US" sz="3467" dirty="0"/>
              <a:t>8.5.4 </a:t>
            </a:r>
            <a:r>
              <a:rPr lang="en-US" sz="3467" dirty="0" err="1"/>
              <a:t>Pemeliharaan</a:t>
            </a:r>
            <a:endParaRPr lang="en-US" sz="3467" dirty="0"/>
          </a:p>
        </p:txBody>
      </p:sp>
      <p:sp>
        <p:nvSpPr>
          <p:cNvPr id="95236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87679" y="1499520"/>
            <a:ext cx="9983788" cy="1797050"/>
          </a:xfrm>
        </p:spPr>
        <p:txBody>
          <a:bodyPr>
            <a:normAutofit fontScale="92500"/>
          </a:bodyPr>
          <a:lstStyle/>
          <a:p>
            <a:pPr marL="486687" indent="-486687">
              <a:buNone/>
            </a:pPr>
            <a:r>
              <a:rPr lang="id-ID" sz="2600" i="1" dirty="0"/>
              <a:t>	</a:t>
            </a:r>
            <a:r>
              <a:rPr lang="id-ID" sz="2600" dirty="0"/>
              <a:t>Organisasi harus </a:t>
            </a:r>
            <a:r>
              <a:rPr lang="en-US" sz="2600" dirty="0" err="1"/>
              <a:t>memelihara</a:t>
            </a:r>
            <a:r>
              <a:rPr lang="id-ID" sz="2600" dirty="0"/>
              <a:t> output selama produksi dan penyediaan jasa , sejauh yang diperlukan untuk memastikan kesesuaian dengan persyaratan </a:t>
            </a:r>
            <a:r>
              <a:rPr lang="en-US" sz="2600" i="1" u="sng" dirty="0"/>
              <a:t> </a:t>
            </a:r>
          </a:p>
          <a:p>
            <a:pPr marL="1215856" lvl="1" indent="-335350"/>
            <a:r>
              <a:rPr lang="en-US" sz="2167" i="1" dirty="0"/>
              <a:t>Proses </a:t>
            </a:r>
            <a:r>
              <a:rPr lang="en-US" sz="2167" i="1" dirty="0" err="1"/>
              <a:t>pengerjaan</a:t>
            </a:r>
            <a:r>
              <a:rPr lang="en-US" sz="2167" i="1" dirty="0"/>
              <a:t> di internal </a:t>
            </a:r>
            <a:r>
              <a:rPr lang="en-US" sz="2167" i="1" dirty="0" err="1"/>
              <a:t>dan</a:t>
            </a:r>
            <a:r>
              <a:rPr lang="en-US" sz="2167" i="1" dirty="0"/>
              <a:t> </a:t>
            </a:r>
          </a:p>
          <a:p>
            <a:pPr marL="1215856" lvl="1" indent="-335350"/>
            <a:r>
              <a:rPr lang="en-US" sz="2167" i="1" dirty="0" err="1"/>
              <a:t>Pengiriman</a:t>
            </a:r>
            <a:r>
              <a:rPr lang="en-US" sz="2167" i="1" dirty="0"/>
              <a:t> </a:t>
            </a:r>
            <a:r>
              <a:rPr lang="en-US" sz="2167" i="1" dirty="0" err="1"/>
              <a:t>sampai</a:t>
            </a:r>
            <a:r>
              <a:rPr lang="en-US" sz="2167" i="1" dirty="0"/>
              <a:t> </a:t>
            </a:r>
            <a:r>
              <a:rPr lang="en-US" sz="2167" i="1" dirty="0" err="1"/>
              <a:t>ke</a:t>
            </a:r>
            <a:r>
              <a:rPr lang="en-US" sz="2167" i="1" dirty="0"/>
              <a:t> </a:t>
            </a:r>
            <a:r>
              <a:rPr lang="en-US" sz="2167" i="1" dirty="0" err="1"/>
              <a:t>tujuan</a:t>
            </a:r>
            <a:r>
              <a:rPr lang="en-US" sz="2167" i="1" dirty="0"/>
              <a:t> yang </a:t>
            </a:r>
            <a:r>
              <a:rPr lang="en-US" sz="2167" i="1" dirty="0" err="1"/>
              <a:t>telah</a:t>
            </a:r>
            <a:r>
              <a:rPr lang="en-US" sz="2167" i="1" dirty="0"/>
              <a:t> </a:t>
            </a:r>
            <a:r>
              <a:rPr lang="en-US" sz="2167" i="1" dirty="0" err="1"/>
              <a:t>ditetapkan</a:t>
            </a:r>
            <a:r>
              <a:rPr lang="en-US" sz="2167" i="1" dirty="0"/>
              <a:t> </a:t>
            </a:r>
          </a:p>
        </p:txBody>
      </p:sp>
      <p:sp>
        <p:nvSpPr>
          <p:cNvPr id="95237" name="Rectangle 4"/>
          <p:cNvSpPr>
            <a:spLocks noChangeArrowheads="1"/>
          </p:cNvSpPr>
          <p:nvPr/>
        </p:nvSpPr>
        <p:spPr bwMode="auto">
          <a:xfrm>
            <a:off x="2951330" y="3280041"/>
            <a:ext cx="425648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86687" indent="-486687"/>
            <a:r>
              <a:rPr lang="id-ID" sz="2600" i="1" u="sng" dirty="0"/>
              <a:t>P</a:t>
            </a:r>
            <a:r>
              <a:rPr lang="en-US" sz="2600" i="1" u="sng" dirty="0" err="1"/>
              <a:t>emeliharaan</a:t>
            </a:r>
            <a:r>
              <a:rPr lang="id-ID" sz="2600" i="1" u="sng" dirty="0"/>
              <a:t> meliputi :</a:t>
            </a:r>
            <a:endParaRPr lang="en-US" sz="2600" i="1" u="sng" dirty="0"/>
          </a:p>
        </p:txBody>
      </p:sp>
      <p:sp>
        <p:nvSpPr>
          <p:cNvPr id="7" name="Rectangle 6"/>
          <p:cNvSpPr/>
          <p:nvPr/>
        </p:nvSpPr>
        <p:spPr>
          <a:xfrm>
            <a:off x="4965371" y="5747892"/>
            <a:ext cx="1489541" cy="30027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1600" dirty="0">
                <a:solidFill>
                  <a:schemeClr val="tx1"/>
                </a:solidFill>
                <a:latin typeface="Adobe Fan Heiti Std B" pitchFamily="34" charset="-128"/>
                <a:ea typeface="Adobe Fan Heiti Std B" pitchFamily="34" charset="-128"/>
              </a:rPr>
              <a:t>Pengepakan</a:t>
            </a:r>
          </a:p>
        </p:txBody>
      </p:sp>
      <p:sp>
        <p:nvSpPr>
          <p:cNvPr id="8" name="Rectangle 7"/>
          <p:cNvSpPr/>
          <p:nvPr/>
        </p:nvSpPr>
        <p:spPr>
          <a:xfrm>
            <a:off x="6690023" y="5746355"/>
            <a:ext cx="1520733" cy="290739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id-ID" sz="1600" dirty="0">
                <a:solidFill>
                  <a:schemeClr val="tx1"/>
                </a:solidFill>
                <a:latin typeface="Adobe Fan Heiti Std B" pitchFamily="34" charset="-128"/>
                <a:ea typeface="Adobe Fan Heiti Std B" pitchFamily="34" charset="-128"/>
              </a:rPr>
              <a:t>Penyimpanan</a:t>
            </a:r>
          </a:p>
        </p:txBody>
      </p:sp>
      <p:sp>
        <p:nvSpPr>
          <p:cNvPr id="9" name="Rectangle 8"/>
          <p:cNvSpPr/>
          <p:nvPr/>
        </p:nvSpPr>
        <p:spPr>
          <a:xfrm>
            <a:off x="165695" y="5747890"/>
            <a:ext cx="1358305" cy="34811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1600" dirty="0">
                <a:solidFill>
                  <a:schemeClr val="tx1"/>
                </a:solidFill>
                <a:latin typeface="Adobe Fan Heiti Std B" pitchFamily="34" charset="-128"/>
                <a:ea typeface="Adobe Fan Heiti Std B" pitchFamily="34" charset="-128"/>
              </a:rPr>
              <a:t>Identifikasi</a:t>
            </a:r>
          </a:p>
        </p:txBody>
      </p:sp>
      <p:pic>
        <p:nvPicPr>
          <p:cNvPr id="95241" name="Picture 10" descr="D:\H_Miscelleneous\4. My Pictures\gbr\2. 3D People\delivery.png"/>
          <p:cNvPicPr>
            <a:picLocks noChangeAspect="1" noChangeArrowheads="1"/>
          </p:cNvPicPr>
          <p:nvPr/>
        </p:nvPicPr>
        <p:blipFill>
          <a:blip r:embed="rId3" cstate="print"/>
          <a:srcRect l="8781"/>
          <a:stretch>
            <a:fillRect/>
          </a:stretch>
        </p:blipFill>
        <p:spPr bwMode="auto">
          <a:xfrm>
            <a:off x="151345" y="4143574"/>
            <a:ext cx="1489340" cy="1509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42" name="Picture 20" descr="http://www.cimg.in/images/2012/05/30/03/126994074_13383595882_large.jpg"/>
          <p:cNvPicPr>
            <a:picLocks noChangeAspect="1" noChangeArrowheads="1"/>
          </p:cNvPicPr>
          <p:nvPr/>
        </p:nvPicPr>
        <p:blipFill>
          <a:blip r:embed="rId4" cstate="print"/>
          <a:srcRect r="38799"/>
          <a:stretch>
            <a:fillRect/>
          </a:stretch>
        </p:blipFill>
        <p:spPr bwMode="auto">
          <a:xfrm>
            <a:off x="6740332" y="3985188"/>
            <a:ext cx="1470422" cy="146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1771102" y="5747890"/>
            <a:ext cx="1206402" cy="30956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1600" dirty="0">
                <a:solidFill>
                  <a:schemeClr val="tx1"/>
                </a:solidFill>
                <a:latin typeface="Adobe Fan Heiti Std B" pitchFamily="34" charset="-128"/>
                <a:ea typeface="Adobe Fan Heiti Std B" pitchFamily="34" charset="-128"/>
              </a:rPr>
              <a:t>Handling</a:t>
            </a:r>
          </a:p>
        </p:txBody>
      </p:sp>
      <p:pic>
        <p:nvPicPr>
          <p:cNvPr id="95244" name="Picture 13" descr="http://t3.gstatic.com/images?q=tbn:ANd9GcTE8qkC15c6F3GDPQyMxdPhbXFPYQ-MJ_wcKI4AW_DvBaNwOgf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49118" y="4427458"/>
            <a:ext cx="1591396" cy="1033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ounded Rectangular Callout 16"/>
          <p:cNvSpPr/>
          <p:nvPr/>
        </p:nvSpPr>
        <p:spPr>
          <a:xfrm>
            <a:off x="40926" y="3369842"/>
            <a:ext cx="1006079" cy="891104"/>
          </a:xfrm>
          <a:prstGeom prst="wedgeRoundRectCallout">
            <a:avLst>
              <a:gd name="adj1" fmla="val 48439"/>
              <a:gd name="adj2" fmla="val 72034"/>
              <a:gd name="adj3" fmla="val 16667"/>
            </a:avLst>
          </a:prstGeom>
          <a:solidFill>
            <a:schemeClr val="bg1"/>
          </a:solidFill>
          <a:ln w="57150">
            <a:solidFill>
              <a:srgbClr val="0070C0">
                <a:alpha val="68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pic>
        <p:nvPicPr>
          <p:cNvPr id="95246" name="Picture 21" descr="http://nyc-parkingticket.com/media/catalog/product/cache/1/small_image/135x/9df78eab33525d08d6e5fb8d27136e95/n/y/nycparkingticketreport_1.jp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3573" y="3417989"/>
            <a:ext cx="780785" cy="720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47" name="TextBox 18"/>
          <p:cNvSpPr txBox="1">
            <a:spLocks noChangeArrowheads="1"/>
          </p:cNvSpPr>
          <p:nvPr/>
        </p:nvSpPr>
        <p:spPr bwMode="auto">
          <a:xfrm rot="1452015">
            <a:off x="291190" y="4025699"/>
            <a:ext cx="386954" cy="2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d-ID" sz="867" b="1"/>
              <a:t>OK</a:t>
            </a:r>
          </a:p>
        </p:txBody>
      </p:sp>
      <p:pic>
        <p:nvPicPr>
          <p:cNvPr id="95248" name="Picture 12" descr="http://www.dreamstime.com/3d-people-and-cardboard-box-thumb7519604.jpg"/>
          <p:cNvPicPr>
            <a:picLocks noChangeAspect="1" noChangeArrowheads="1"/>
          </p:cNvPicPr>
          <p:nvPr/>
        </p:nvPicPr>
        <p:blipFill>
          <a:blip r:embed="rId8" cstate="print"/>
          <a:srcRect b="9999"/>
          <a:stretch>
            <a:fillRect/>
          </a:stretch>
        </p:blipFill>
        <p:spPr bwMode="auto">
          <a:xfrm>
            <a:off x="4987429" y="4123727"/>
            <a:ext cx="1702594" cy="131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7154" name="Picture 2" descr="http://image.shutterstock.com/display_pic_with_logo/765256/101600311/stock-photo-a-d-man-factory-over-production-presentation-101600311.jpg"/>
          <p:cNvPicPr>
            <a:picLocks noChangeAspect="1" noChangeArrowheads="1"/>
          </p:cNvPicPr>
          <p:nvPr/>
        </p:nvPicPr>
        <p:blipFill>
          <a:blip r:embed="rId9" cstate="print"/>
          <a:srcRect r="31666" b="54605"/>
          <a:stretch>
            <a:fillRect/>
          </a:stretch>
        </p:blipFill>
        <p:spPr bwMode="auto">
          <a:xfrm>
            <a:off x="3240514" y="4399725"/>
            <a:ext cx="1660890" cy="1061124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3495754" y="5725026"/>
            <a:ext cx="1206402" cy="30956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err="1">
                <a:solidFill>
                  <a:schemeClr val="tx1"/>
                </a:solidFill>
                <a:latin typeface="Adobe Fan Heiti Std B" pitchFamily="34" charset="-128"/>
                <a:ea typeface="Adobe Fan Heiti Std B" pitchFamily="34" charset="-128"/>
              </a:rPr>
              <a:t>Proses</a:t>
            </a:r>
            <a:endParaRPr lang="id-ID" sz="1600" dirty="0">
              <a:solidFill>
                <a:schemeClr val="tx1"/>
              </a:solidFill>
              <a:latin typeface="Adobe Fan Heiti Std B" pitchFamily="34" charset="-128"/>
              <a:ea typeface="Adobe Fan Heiti Std B" pitchFamily="34" charset="-128"/>
            </a:endParaRPr>
          </a:p>
        </p:txBody>
      </p:sp>
      <p:pic>
        <p:nvPicPr>
          <p:cNvPr id="27" name="Picture 10" descr="http://www.max-models.eu/wp-content/uploads/2012/02/Mitsubishi-3d-truck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97" y="4159825"/>
            <a:ext cx="1398510" cy="129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6" descr="http://thumbs.dreamstime.com/thumblarge_366/12345431936l27HZ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791" y="4757551"/>
            <a:ext cx="498740" cy="748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8335665" y="5745329"/>
            <a:ext cx="1309559" cy="302840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err="1">
                <a:solidFill>
                  <a:schemeClr val="tx1"/>
                </a:solidFill>
                <a:latin typeface="Adobe Fan Heiti Std B" pitchFamily="34" charset="-128"/>
                <a:ea typeface="Adobe Fan Heiti Std B" pitchFamily="34" charset="-128"/>
              </a:rPr>
              <a:t>Pengiriman</a:t>
            </a:r>
            <a:r>
              <a:rPr lang="en-US" sz="1600" dirty="0">
                <a:solidFill>
                  <a:schemeClr val="tx1"/>
                </a:solidFill>
                <a:latin typeface="Adobe Fan Heiti Std B" pitchFamily="34" charset="-128"/>
                <a:ea typeface="Adobe Fan Heiti Std B" pitchFamily="34" charset="-128"/>
              </a:rPr>
              <a:t> </a:t>
            </a:r>
            <a:endParaRPr lang="id-ID" sz="1600" dirty="0">
              <a:solidFill>
                <a:schemeClr val="tx1"/>
              </a:solidFill>
              <a:latin typeface="Adobe Fan Heiti Std B" pitchFamily="34" charset="-128"/>
              <a:ea typeface="Adobe Fan Heiti Std B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597277" y="5743027"/>
            <a:ext cx="274434" cy="383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dirty="0"/>
              <a:t>*</a:t>
            </a:r>
            <a:endParaRPr lang="en-US" i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124744"/>
            <a:ext cx="9906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BAF72F2-1580-4BC2-B75A-F988585E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19174"/>
      </p:ext>
    </p:extLst>
  </p:cSld>
  <p:clrMapOvr>
    <a:masterClrMapping/>
  </p:clrMapOvr>
  <p:transition spd="slow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37939" y="1791520"/>
            <a:ext cx="8963247" cy="43088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altLang="en-US" sz="2000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Organisasi harus memenuhi persyaratan untuk kegiatan pasca pengiriman terkait dengan produk dan layanan.</a:t>
            </a:r>
            <a:r>
              <a:rPr lang="en-US" altLang="en-US" sz="2000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id-ID" altLang="en-US" sz="2000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Dalam menentukan sejauh mana kegiatan pasca pengiriman yang diperlukan, organisasi harus mempertimbangkan :</a:t>
            </a:r>
            <a:endParaRPr lang="en-US" altLang="en-US" sz="2000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850900" indent="-385763" eaLnBrk="0" hangingPunct="0">
              <a:buFontTx/>
              <a:buAutoNum type="alphaLcParenR"/>
            </a:pPr>
            <a:r>
              <a:rPr lang="id-ID" altLang="en-US" sz="2000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persyaratan Hukum dan peraturan ;</a:t>
            </a:r>
            <a:endParaRPr lang="en-US" altLang="en-US" sz="2000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850900" indent="-385763" eaLnBrk="0" hangingPunct="0">
              <a:buFontTx/>
              <a:buAutoNum type="alphaLcParenR"/>
            </a:pPr>
            <a:r>
              <a:rPr lang="id-ID" altLang="en-US" sz="2000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Konsekuensi yang tidak diinginkan potensial yang terkait dengan produk dan layanan ;</a:t>
            </a:r>
            <a:endParaRPr lang="en-US" altLang="en-US" sz="2000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850900" indent="-385763" eaLnBrk="0" hangingPunct="0">
              <a:buFontTx/>
              <a:buAutoNum type="alphaLcParenR"/>
            </a:pPr>
            <a:r>
              <a:rPr lang="id-ID" altLang="en-US" sz="2000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Sifat, penggunaan dan dimaksudkan seumur hidup produk dan layanannya ;</a:t>
            </a:r>
            <a:endParaRPr lang="en-US" altLang="en-US" sz="2000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850900" indent="-385763" eaLnBrk="0" hangingPunct="0">
              <a:buFontTx/>
              <a:buAutoNum type="alphaLcParenR"/>
            </a:pPr>
            <a:r>
              <a:rPr lang="id-ID" altLang="en-US" sz="2000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persyaratan pelanggan ;</a:t>
            </a:r>
            <a:endParaRPr lang="en-US" altLang="en-US" sz="2000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850900" indent="-385763" eaLnBrk="0" hangingPunct="0">
              <a:buFontTx/>
              <a:buAutoNum type="alphaLcParenR"/>
            </a:pPr>
            <a:r>
              <a:rPr lang="id-ID" altLang="en-US" sz="2000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umpan balik pelanggan.</a:t>
            </a:r>
            <a:endParaRPr lang="en-US" altLang="en-US" sz="2000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altLang="en-US" sz="2000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Catatan : Kegiatan Pasca pengiriman dapat mencakup tindakan di bawah ketentuan garansi, kewajiban kontrak seperti jasa pemeliharaan, dan layanan tambahan seperti daur ulang atau pembuangan akhir.</a:t>
            </a:r>
            <a:r>
              <a:rPr lang="en-US" sz="2000" b="1" u="sng" dirty="0"/>
              <a:t>*</a:t>
            </a:r>
            <a:endParaRPr lang="en-US" sz="2000" b="1" i="1" u="sng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" y="9594"/>
            <a:ext cx="9906000" cy="1406914"/>
          </a:xfrm>
          <a:prstGeom prst="rect">
            <a:avLst/>
          </a:prstGeom>
          <a:pattFill prst="ltUpDiag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39875" y="227639"/>
            <a:ext cx="7234469" cy="928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en-US" altLang="en-US" b="1" i="1" dirty="0">
                <a:latin typeface="Arial Narrow" panose="020B0606020202030204" pitchFamily="34" charset="0"/>
                <a:ea typeface="NanumGothic"/>
              </a:rPr>
              <a:t>8.5.5 </a:t>
            </a:r>
            <a:r>
              <a:rPr lang="en-US" altLang="en-US" b="1" i="1" dirty="0" err="1">
                <a:latin typeface="Arial Narrow" panose="020B0606020202030204" pitchFamily="34" charset="0"/>
                <a:ea typeface="NanumGothic"/>
              </a:rPr>
              <a:t>Kegiatan</a:t>
            </a:r>
            <a:r>
              <a:rPr lang="en-US" altLang="en-US" b="1" i="1" dirty="0">
                <a:latin typeface="Arial Narrow" panose="020B0606020202030204" pitchFamily="34" charset="0"/>
                <a:ea typeface="NanumGothic"/>
              </a:rPr>
              <a:t> </a:t>
            </a:r>
            <a:r>
              <a:rPr lang="en-US" altLang="en-US" b="1" i="1" dirty="0" err="1">
                <a:latin typeface="Arial Narrow" panose="020B0606020202030204" pitchFamily="34" charset="0"/>
                <a:ea typeface="NanumGothic"/>
              </a:rPr>
              <a:t>Pasca</a:t>
            </a:r>
            <a:r>
              <a:rPr lang="en-US" altLang="en-US" b="1" i="1" dirty="0">
                <a:latin typeface="Arial Narrow" panose="020B0606020202030204" pitchFamily="34" charset="0"/>
                <a:ea typeface="NanumGothic"/>
              </a:rPr>
              <a:t> </a:t>
            </a:r>
            <a:r>
              <a:rPr lang="en-US" altLang="en-US" b="1" i="1" dirty="0" err="1">
                <a:latin typeface="Arial Narrow" panose="020B0606020202030204" pitchFamily="34" charset="0"/>
                <a:ea typeface="NanumGothic"/>
              </a:rPr>
              <a:t>Pengiriman</a:t>
            </a:r>
            <a:r>
              <a:rPr lang="en-US" altLang="en-US" b="1" i="1" dirty="0">
                <a:latin typeface="Arial Narrow" panose="020B0606020202030204" pitchFamily="34" charset="0"/>
                <a:ea typeface="NanumGothic"/>
              </a:rPr>
              <a:t>                                                           </a:t>
            </a:r>
            <a:endParaRPr lang="id-ID" altLang="en-US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07782" y="9593"/>
            <a:ext cx="362426" cy="1437537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flipH="1" flipV="1">
            <a:off x="9099534" y="1416507"/>
            <a:ext cx="386842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523907" y="1073294"/>
            <a:ext cx="336867" cy="752992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/>
          <p:cNvSpPr/>
          <p:nvPr/>
        </p:nvSpPr>
        <p:spPr>
          <a:xfrm>
            <a:off x="9478466" y="1372965"/>
            <a:ext cx="397851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flipH="1">
            <a:off x="9525416" y="691983"/>
            <a:ext cx="333186" cy="426359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5400000">
            <a:off x="9487223" y="743308"/>
            <a:ext cx="393230" cy="353845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51417" y="723606"/>
            <a:ext cx="1372478" cy="394736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053992" y="744797"/>
            <a:ext cx="1602082" cy="312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4198817-FA9E-4D29-8B5B-B90CD4944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253757"/>
      </p:ext>
    </p:extLst>
  </p:cSld>
  <p:clrMapOvr>
    <a:masterClrMapping/>
  </p:clrMapOvr>
  <p:transition spd="slow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Text Box 2"/>
          <p:cNvSpPr txBox="1">
            <a:spLocks noChangeArrowheads="1"/>
          </p:cNvSpPr>
          <p:nvPr/>
        </p:nvSpPr>
        <p:spPr bwMode="auto">
          <a:xfrm>
            <a:off x="3492048" y="963430"/>
            <a:ext cx="1332416" cy="5256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Permintaan dari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 supplier</a:t>
            </a:r>
            <a:endParaRPr lang="en-GB" altLang="en-US" sz="1408">
              <a:latin typeface="Times New Roman" panose="02020603050405020304" pitchFamily="18" charset="0"/>
            </a:endParaRPr>
          </a:p>
        </p:txBody>
      </p:sp>
      <p:sp>
        <p:nvSpPr>
          <p:cNvPr id="104452" name="Text Box 3"/>
          <p:cNvSpPr txBox="1">
            <a:spLocks noChangeArrowheads="1"/>
          </p:cNvSpPr>
          <p:nvPr/>
        </p:nvSpPr>
        <p:spPr bwMode="auto">
          <a:xfrm>
            <a:off x="4913250" y="947950"/>
            <a:ext cx="1640193" cy="11756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Permintaan internal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408">
                <a:latin typeface="Times New Roman" panose="02020603050405020304" pitchFamily="18" charset="0"/>
              </a:rPr>
              <a:t> Improvement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408">
                <a:latin typeface="Times New Roman" panose="02020603050405020304" pitchFamily="18" charset="0"/>
              </a:rPr>
              <a:t> Cost saving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408">
                <a:latin typeface="Times New Roman" panose="02020603050405020304" pitchFamily="18" charset="0"/>
              </a:rPr>
              <a:t> Program lokalisasi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408">
                <a:latin typeface="Times New Roman" panose="02020603050405020304" pitchFamily="18" charset="0"/>
              </a:rPr>
              <a:t> Correction</a:t>
            </a:r>
            <a:endParaRPr lang="en-GB" altLang="en-US" sz="1408">
              <a:latin typeface="Times New Roman" panose="02020603050405020304" pitchFamily="18" charset="0"/>
            </a:endParaRPr>
          </a:p>
        </p:txBody>
      </p:sp>
      <p:sp>
        <p:nvSpPr>
          <p:cNvPr id="104453" name="Text Box 4"/>
          <p:cNvSpPr txBox="1">
            <a:spLocks noChangeArrowheads="1"/>
          </p:cNvSpPr>
          <p:nvPr/>
        </p:nvSpPr>
        <p:spPr bwMode="auto">
          <a:xfrm>
            <a:off x="4006922" y="2398012"/>
            <a:ext cx="3382829" cy="9589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Review oleh penanggung jawab produk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(apabila perusahaan tidak melakukan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design, maka perubahan pada produk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harus minta persetujuan customer)</a:t>
            </a:r>
            <a:endParaRPr lang="en-GB" altLang="en-US" sz="1408">
              <a:latin typeface="Times New Roman" panose="02020603050405020304" pitchFamily="18" charset="0"/>
            </a:endParaRPr>
          </a:p>
        </p:txBody>
      </p:sp>
      <p:sp>
        <p:nvSpPr>
          <p:cNvPr id="104454" name="Text Box 5"/>
          <p:cNvSpPr txBox="1">
            <a:spLocks noChangeArrowheads="1"/>
          </p:cNvSpPr>
          <p:nvPr/>
        </p:nvSpPr>
        <p:spPr bwMode="auto">
          <a:xfrm>
            <a:off x="855227" y="975582"/>
            <a:ext cx="1935145" cy="9589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pada</a:t>
            </a:r>
            <a:r>
              <a:rPr lang="en-US" altLang="en-US" sz="1408" dirty="0">
                <a:latin typeface="Times New Roman" panose="02020603050405020304" pitchFamily="18" charset="0"/>
              </a:rPr>
              <a:t> proses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>
                <a:latin typeface="Times New Roman" panose="02020603050405020304" pitchFamily="18" charset="0"/>
              </a:rPr>
              <a:t>yang </a:t>
            </a:r>
            <a:r>
              <a:rPr lang="en-US" altLang="en-US" sz="1408" dirty="0" err="1">
                <a:latin typeface="Times New Roman" panose="02020603050405020304" pitchFamily="18" charset="0"/>
              </a:rPr>
              <a:t>tidak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merubah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spesifikasi</a:t>
            </a:r>
            <a:r>
              <a:rPr lang="en-US" altLang="en-US" sz="1408" dirty="0">
                <a:latin typeface="Times New Roman" panose="02020603050405020304" pitchFamily="18" charset="0"/>
              </a:rPr>
              <a:t> engineering/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Produk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tidak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berubah</a:t>
            </a:r>
            <a:endParaRPr lang="en-GB" altLang="en-US" sz="1408" dirty="0">
              <a:latin typeface="Times New Roman" panose="02020603050405020304" pitchFamily="18" charset="0"/>
            </a:endParaRPr>
          </a:p>
        </p:txBody>
      </p:sp>
      <p:sp>
        <p:nvSpPr>
          <p:cNvPr id="104455" name="Text Box 6"/>
          <p:cNvSpPr txBox="1">
            <a:spLocks noChangeArrowheads="1"/>
          </p:cNvSpPr>
          <p:nvPr/>
        </p:nvSpPr>
        <p:spPr bwMode="auto">
          <a:xfrm>
            <a:off x="863105" y="2390858"/>
            <a:ext cx="2055371" cy="5256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Persetujuan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Penanggung jawab proses</a:t>
            </a:r>
            <a:endParaRPr lang="en-GB" altLang="en-US" sz="1408">
              <a:latin typeface="Times New Roman" panose="02020603050405020304" pitchFamily="18" charset="0"/>
            </a:endParaRPr>
          </a:p>
        </p:txBody>
      </p:sp>
      <p:sp>
        <p:nvSpPr>
          <p:cNvPr id="104456" name="Text Box 7"/>
          <p:cNvSpPr txBox="1">
            <a:spLocks noChangeArrowheads="1"/>
          </p:cNvSpPr>
          <p:nvPr/>
        </p:nvSpPr>
        <p:spPr bwMode="auto">
          <a:xfrm>
            <a:off x="987809" y="3422733"/>
            <a:ext cx="1654620" cy="5256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Catat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tanggal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efektif</a:t>
            </a:r>
            <a:endParaRPr lang="en-US" altLang="en-US" sz="1408" dirty="0"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Perubahan</a:t>
            </a:r>
            <a:endParaRPr lang="en-GB" altLang="en-US" sz="1408" dirty="0">
              <a:latin typeface="Times New Roman" panose="02020603050405020304" pitchFamily="18" charset="0"/>
            </a:endParaRPr>
          </a:p>
        </p:txBody>
      </p:sp>
      <p:sp>
        <p:nvSpPr>
          <p:cNvPr id="104457" name="Line 8"/>
          <p:cNvSpPr>
            <a:spLocks noChangeShapeType="1"/>
          </p:cNvSpPr>
          <p:nvPr/>
        </p:nvSpPr>
        <p:spPr bwMode="auto">
          <a:xfrm>
            <a:off x="4211569" y="1484518"/>
            <a:ext cx="0" cy="825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04458" name="Line 9"/>
          <p:cNvSpPr>
            <a:spLocks noChangeShapeType="1"/>
          </p:cNvSpPr>
          <p:nvPr/>
        </p:nvSpPr>
        <p:spPr bwMode="auto">
          <a:xfrm>
            <a:off x="5738744" y="2173238"/>
            <a:ext cx="0" cy="2476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04462" name="Line 13"/>
          <p:cNvSpPr>
            <a:spLocks noChangeShapeType="1"/>
          </p:cNvSpPr>
          <p:nvPr/>
        </p:nvSpPr>
        <p:spPr bwMode="auto">
          <a:xfrm>
            <a:off x="1788459" y="1954026"/>
            <a:ext cx="0" cy="412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04463" name="Line 14"/>
          <p:cNvSpPr>
            <a:spLocks noChangeShapeType="1"/>
          </p:cNvSpPr>
          <p:nvPr/>
        </p:nvSpPr>
        <p:spPr bwMode="auto">
          <a:xfrm>
            <a:off x="1788459" y="2944628"/>
            <a:ext cx="0" cy="47810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04464" name="Text Box 15"/>
          <p:cNvSpPr txBox="1">
            <a:spLocks noChangeArrowheads="1"/>
          </p:cNvSpPr>
          <p:nvPr/>
        </p:nvSpPr>
        <p:spPr bwMode="auto">
          <a:xfrm>
            <a:off x="4776167" y="6266970"/>
            <a:ext cx="2744662" cy="3089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Aproval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dan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revisi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dokumen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terkait</a:t>
            </a:r>
            <a:endParaRPr lang="en-GB" altLang="en-US" sz="1408" dirty="0">
              <a:latin typeface="Times New Roman" panose="02020603050405020304" pitchFamily="18" charset="0"/>
            </a:endParaRPr>
          </a:p>
        </p:txBody>
      </p:sp>
      <p:sp>
        <p:nvSpPr>
          <p:cNvPr id="104467" name="Text Box 18"/>
          <p:cNvSpPr txBox="1">
            <a:spLocks noChangeArrowheads="1"/>
          </p:cNvSpPr>
          <p:nvPr/>
        </p:nvSpPr>
        <p:spPr bwMode="auto">
          <a:xfrm>
            <a:off x="3674994" y="3642857"/>
            <a:ext cx="3844322" cy="9589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408" dirty="0">
                <a:latin typeface="Times New Roman" panose="02020603050405020304" pitchFamily="18" charset="0"/>
              </a:rPr>
              <a:t> standard yang </a:t>
            </a:r>
            <a:r>
              <a:rPr lang="en-US" altLang="en-US" sz="1408" dirty="0" err="1">
                <a:latin typeface="Times New Roman" panose="02020603050405020304" pitchFamily="18" charset="0"/>
              </a:rPr>
              <a:t>ada</a:t>
            </a:r>
            <a:endParaRPr lang="en-US" altLang="en-US" sz="1408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408" dirty="0">
                <a:latin typeface="Times New Roman" panose="02020603050405020304" pitchFamily="18" charset="0"/>
              </a:rPr>
              <a:t> yang </a:t>
            </a:r>
            <a:r>
              <a:rPr lang="en-US" altLang="en-US" sz="1408" dirty="0" err="1">
                <a:latin typeface="Times New Roman" panose="02020603050405020304" pitchFamily="18" charset="0"/>
              </a:rPr>
              <a:t>perlu</a:t>
            </a:r>
            <a:r>
              <a:rPr lang="en-US" altLang="en-US" sz="1408" dirty="0">
                <a:latin typeface="Times New Roman" panose="02020603050405020304" pitchFamily="18" charset="0"/>
              </a:rPr>
              <a:t> approval customer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408" dirty="0">
                <a:latin typeface="Times New Roman" panose="02020603050405020304" pitchFamily="18" charset="0"/>
              </a:rPr>
              <a:t> yang </a:t>
            </a:r>
            <a:r>
              <a:rPr lang="en-US" altLang="en-US" sz="1408" dirty="0" err="1">
                <a:latin typeface="Times New Roman" panose="02020603050405020304" pitchFamily="18" charset="0"/>
              </a:rPr>
              <a:t>cukup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pemberitahuan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408" dirty="0">
                <a:latin typeface="Times New Roman" panose="02020603050405020304" pitchFamily="18" charset="0"/>
              </a:rPr>
              <a:t> yang </a:t>
            </a:r>
            <a:r>
              <a:rPr lang="en-US" altLang="en-US" sz="1408" dirty="0" err="1">
                <a:latin typeface="Times New Roman" panose="02020603050405020304" pitchFamily="18" charset="0"/>
              </a:rPr>
              <a:t>tidak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perlu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pemberitahuan</a:t>
            </a:r>
            <a:endParaRPr lang="en-GB" altLang="en-US" sz="1408" dirty="0">
              <a:latin typeface="Times New Roman" panose="02020603050405020304" pitchFamily="18" charset="0"/>
            </a:endParaRPr>
          </a:p>
        </p:txBody>
      </p:sp>
      <p:sp>
        <p:nvSpPr>
          <p:cNvPr id="104468" name="Text Box 19"/>
          <p:cNvSpPr txBox="1">
            <a:spLocks noChangeArrowheads="1"/>
          </p:cNvSpPr>
          <p:nvPr/>
        </p:nvSpPr>
        <p:spPr bwMode="auto">
          <a:xfrm>
            <a:off x="4761508" y="5064221"/>
            <a:ext cx="2791149" cy="3089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Pelaksanaan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dan</a:t>
            </a:r>
            <a:r>
              <a:rPr lang="en-US" altLang="en-US" sz="1408" dirty="0">
                <a:latin typeface="Times New Roman" panose="02020603050405020304" pitchFamily="18" charset="0"/>
              </a:rPr>
              <a:t> monitor </a:t>
            </a:r>
            <a:r>
              <a:rPr lang="en-US" altLang="en-US" sz="1408" dirty="0" err="1">
                <a:latin typeface="Times New Roman" panose="02020603050405020304" pitchFamily="18" charset="0"/>
              </a:rPr>
              <a:t>perubahan</a:t>
            </a:r>
            <a:endParaRPr lang="en-GB" altLang="en-US" sz="1408" dirty="0">
              <a:latin typeface="Times New Roman" panose="02020603050405020304" pitchFamily="18" charset="0"/>
            </a:endParaRPr>
          </a:p>
        </p:txBody>
      </p:sp>
      <p:sp>
        <p:nvSpPr>
          <p:cNvPr id="104469" name="Text Box 20"/>
          <p:cNvSpPr txBox="1">
            <a:spLocks noChangeArrowheads="1"/>
          </p:cNvSpPr>
          <p:nvPr/>
        </p:nvSpPr>
        <p:spPr bwMode="auto">
          <a:xfrm>
            <a:off x="5339159" y="5712293"/>
            <a:ext cx="1604157" cy="3089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Validasi perubahan </a:t>
            </a:r>
            <a:endParaRPr lang="en-GB" altLang="en-US" sz="1408">
              <a:latin typeface="Times New Roman" panose="02020603050405020304" pitchFamily="18" charset="0"/>
            </a:endParaRPr>
          </a:p>
        </p:txBody>
      </p:sp>
      <p:sp>
        <p:nvSpPr>
          <p:cNvPr id="104470" name="Line 21"/>
          <p:cNvSpPr>
            <a:spLocks noChangeShapeType="1"/>
          </p:cNvSpPr>
          <p:nvPr/>
        </p:nvSpPr>
        <p:spPr bwMode="auto">
          <a:xfrm>
            <a:off x="6141511" y="4631842"/>
            <a:ext cx="0" cy="412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04471" name="Line 22"/>
          <p:cNvSpPr>
            <a:spLocks noChangeShapeType="1"/>
          </p:cNvSpPr>
          <p:nvPr/>
        </p:nvSpPr>
        <p:spPr bwMode="auto">
          <a:xfrm flipH="1">
            <a:off x="6137736" y="5389056"/>
            <a:ext cx="7228" cy="344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04472" name="Text Box 23"/>
          <p:cNvSpPr txBox="1">
            <a:spLocks noChangeArrowheads="1"/>
          </p:cNvSpPr>
          <p:nvPr/>
        </p:nvSpPr>
        <p:spPr bwMode="auto">
          <a:xfrm>
            <a:off x="480668" y="5320636"/>
            <a:ext cx="344357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u="sng" dirty="0">
                <a:latin typeface="Times New Roman" panose="02020603050405020304" pitchFamily="18" charset="0"/>
              </a:rPr>
              <a:t>8.5.6 Control </a:t>
            </a:r>
            <a:r>
              <a:rPr lang="en-US" altLang="en-US" sz="2600" u="sng" dirty="0" err="1">
                <a:latin typeface="Times New Roman" panose="02020603050405020304" pitchFamily="18" charset="0"/>
              </a:rPr>
              <a:t>Perubahan</a:t>
            </a:r>
            <a:endParaRPr lang="en-GB" altLang="en-US" sz="2600" u="sng" dirty="0">
              <a:latin typeface="Times New Roman" panose="02020603050405020304" pitchFamily="18" charset="0"/>
            </a:endParaRPr>
          </a:p>
        </p:txBody>
      </p:sp>
      <p:sp>
        <p:nvSpPr>
          <p:cNvPr id="104476" name="Line 29"/>
          <p:cNvSpPr>
            <a:spLocks noChangeShapeType="1"/>
          </p:cNvSpPr>
          <p:nvPr/>
        </p:nvSpPr>
        <p:spPr bwMode="auto">
          <a:xfrm>
            <a:off x="5025006" y="3381325"/>
            <a:ext cx="1" cy="30614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04477" name="Line 30"/>
          <p:cNvSpPr>
            <a:spLocks noChangeShapeType="1"/>
          </p:cNvSpPr>
          <p:nvPr/>
        </p:nvSpPr>
        <p:spPr bwMode="auto">
          <a:xfrm>
            <a:off x="6553441" y="3370750"/>
            <a:ext cx="1" cy="31671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04478" name="Text Box 31"/>
          <p:cNvSpPr txBox="1">
            <a:spLocks noChangeArrowheads="1"/>
          </p:cNvSpPr>
          <p:nvPr/>
        </p:nvSpPr>
        <p:spPr bwMode="auto">
          <a:xfrm>
            <a:off x="7959643" y="3506867"/>
            <a:ext cx="1906602" cy="2042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Catatan</a:t>
            </a:r>
            <a:r>
              <a:rPr lang="en-US" altLang="en-US" sz="1408" dirty="0">
                <a:latin typeface="Times New Roman" panose="02020603050405020304" pitchFamily="18" charset="0"/>
              </a:rPr>
              <a:t> 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408" dirty="0">
                <a:latin typeface="Times New Roman" panose="02020603050405020304" pitchFamily="18" charset="0"/>
              </a:rPr>
              <a:t> yang </a:t>
            </a:r>
            <a:r>
              <a:rPr lang="en-US" altLang="en-US" sz="1408" dirty="0" err="1">
                <a:latin typeface="Times New Roman" panose="02020603050405020304" pitchFamily="18" charset="0"/>
              </a:rPr>
              <a:t>sifatnya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sementara</a:t>
            </a:r>
            <a:endParaRPr lang="en-US" altLang="en-US" sz="1408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harus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dicatat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tanggal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berlakunya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dan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setelah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tanggal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berlaku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habis</a:t>
            </a:r>
            <a:r>
              <a:rPr lang="en-US" altLang="en-US" sz="1408" dirty="0">
                <a:latin typeface="Times New Roman" panose="02020603050405020304" pitchFamily="18" charset="0"/>
              </a:rPr>
              <a:t>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produk</a:t>
            </a:r>
            <a:r>
              <a:rPr lang="en-US" altLang="en-US" sz="1408" dirty="0">
                <a:latin typeface="Times New Roman" panose="02020603050405020304" pitchFamily="18" charset="0"/>
              </a:rPr>
              <a:t>/ proses </a:t>
            </a:r>
            <a:r>
              <a:rPr lang="en-US" altLang="en-US" sz="1408" dirty="0" err="1">
                <a:latin typeface="Times New Roman" panose="02020603050405020304" pitchFamily="18" charset="0"/>
              </a:rPr>
              <a:t>harus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sudah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kembali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Ke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specifikasi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semula</a:t>
            </a:r>
            <a:endParaRPr lang="en-GB" altLang="en-US" sz="1408" dirty="0">
              <a:latin typeface="Times New Roman" panose="02020603050405020304" pitchFamily="18" charset="0"/>
            </a:endParaRPr>
          </a:p>
        </p:txBody>
      </p:sp>
      <p:sp>
        <p:nvSpPr>
          <p:cNvPr id="104479" name="Line 32"/>
          <p:cNvSpPr>
            <a:spLocks noChangeShapeType="1"/>
          </p:cNvSpPr>
          <p:nvPr/>
        </p:nvSpPr>
        <p:spPr bwMode="auto">
          <a:xfrm>
            <a:off x="7556566" y="4274173"/>
            <a:ext cx="40307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04481" name="Text Box 34"/>
          <p:cNvSpPr txBox="1">
            <a:spLocks noChangeArrowheads="1"/>
          </p:cNvSpPr>
          <p:nvPr/>
        </p:nvSpPr>
        <p:spPr bwMode="auto">
          <a:xfrm>
            <a:off x="4698750" y="139854"/>
            <a:ext cx="2165978" cy="3257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17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517" dirty="0">
                <a:latin typeface="Times New Roman" panose="02020603050405020304" pitchFamily="18" charset="0"/>
              </a:rPr>
              <a:t> design </a:t>
            </a:r>
            <a:r>
              <a:rPr lang="en-US" altLang="en-US" sz="1517" dirty="0" err="1">
                <a:latin typeface="Times New Roman" panose="02020603050405020304" pitchFamily="18" charset="0"/>
              </a:rPr>
              <a:t>produk</a:t>
            </a:r>
            <a:endParaRPr lang="en-GB" altLang="en-US" sz="1517" dirty="0">
              <a:latin typeface="Times New Roman" panose="02020603050405020304" pitchFamily="18" charset="0"/>
            </a:endParaRPr>
          </a:p>
        </p:txBody>
      </p:sp>
      <p:sp>
        <p:nvSpPr>
          <p:cNvPr id="104483" name="AutoShape 36"/>
          <p:cNvSpPr>
            <a:spLocks/>
          </p:cNvSpPr>
          <p:nvPr/>
        </p:nvSpPr>
        <p:spPr bwMode="auto">
          <a:xfrm rot="-5400000">
            <a:off x="5657914" y="-1130424"/>
            <a:ext cx="247650" cy="3549650"/>
          </a:xfrm>
          <a:prstGeom prst="rightBrace">
            <a:avLst>
              <a:gd name="adj1" fmla="val 1194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d-ID" altLang="en-US" sz="1950"/>
          </a:p>
        </p:txBody>
      </p:sp>
      <p:sp>
        <p:nvSpPr>
          <p:cNvPr id="38" name="Text Box 2"/>
          <p:cNvSpPr txBox="1">
            <a:spLocks noChangeArrowheads="1"/>
          </p:cNvSpPr>
          <p:nvPr/>
        </p:nvSpPr>
        <p:spPr bwMode="auto">
          <a:xfrm>
            <a:off x="6627227" y="963430"/>
            <a:ext cx="1332416" cy="5256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Permintaan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dari</a:t>
            </a:r>
            <a:endParaRPr lang="en-US" altLang="en-US" sz="1408" dirty="0"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>
                <a:latin typeface="Times New Roman" panose="02020603050405020304" pitchFamily="18" charset="0"/>
              </a:rPr>
              <a:t> customer</a:t>
            </a:r>
            <a:endParaRPr lang="en-GB" altLang="en-US" sz="1408" dirty="0">
              <a:latin typeface="Times New Roman" panose="02020603050405020304" pitchFamily="18" charset="0"/>
            </a:endParaRPr>
          </a:p>
        </p:txBody>
      </p:sp>
      <p:sp>
        <p:nvSpPr>
          <p:cNvPr id="39" name="Line 8"/>
          <p:cNvSpPr>
            <a:spLocks noChangeShapeType="1"/>
          </p:cNvSpPr>
          <p:nvPr/>
        </p:nvSpPr>
        <p:spPr bwMode="auto">
          <a:xfrm>
            <a:off x="7346749" y="1484518"/>
            <a:ext cx="0" cy="825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cxnSp>
        <p:nvCxnSpPr>
          <p:cNvPr id="3" name="Elbow Connector 2"/>
          <p:cNvCxnSpPr>
            <a:stCxn id="104456" idx="2"/>
            <a:endCxn id="104467" idx="1"/>
          </p:cNvCxnSpPr>
          <p:nvPr/>
        </p:nvCxnSpPr>
        <p:spPr>
          <a:xfrm rot="16200000" flipH="1">
            <a:off x="2658079" y="3105431"/>
            <a:ext cx="173959" cy="1859875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8437812" y="0"/>
            <a:ext cx="1474343" cy="3134252"/>
          </a:xfrm>
          <a:custGeom>
            <a:avLst/>
            <a:gdLst>
              <a:gd name="connsiteX0" fmla="*/ 0 w 1474343"/>
              <a:gd name="connsiteY0" fmla="*/ 0 h 3134252"/>
              <a:gd name="connsiteX1" fmla="*/ 1474343 w 1474343"/>
              <a:gd name="connsiteY1" fmla="*/ 0 h 3134252"/>
              <a:gd name="connsiteX2" fmla="*/ 1474343 w 1474343"/>
              <a:gd name="connsiteY2" fmla="*/ 3134252 h 3134252"/>
              <a:gd name="connsiteX3" fmla="*/ 0 w 1474343"/>
              <a:gd name="connsiteY3" fmla="*/ 3134252 h 3134252"/>
              <a:gd name="connsiteX4" fmla="*/ 0 w 1474343"/>
              <a:gd name="connsiteY4" fmla="*/ 0 h 3134252"/>
              <a:gd name="connsiteX0" fmla="*/ 0 w 1474343"/>
              <a:gd name="connsiteY0" fmla="*/ 0 h 3134252"/>
              <a:gd name="connsiteX1" fmla="*/ 1474343 w 1474343"/>
              <a:gd name="connsiteY1" fmla="*/ 0 h 3134252"/>
              <a:gd name="connsiteX2" fmla="*/ 1474343 w 1474343"/>
              <a:gd name="connsiteY2" fmla="*/ 3134252 h 3134252"/>
              <a:gd name="connsiteX3" fmla="*/ 0 w 1474343"/>
              <a:gd name="connsiteY3" fmla="*/ 0 h 31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4343" h="3134252">
                <a:moveTo>
                  <a:pt x="0" y="0"/>
                </a:moveTo>
                <a:lnTo>
                  <a:pt x="1474343" y="0"/>
                </a:lnTo>
                <a:lnTo>
                  <a:pt x="1474343" y="3134252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ine 22"/>
          <p:cNvSpPr>
            <a:spLocks noChangeShapeType="1"/>
          </p:cNvSpPr>
          <p:nvPr/>
        </p:nvSpPr>
        <p:spPr bwMode="auto">
          <a:xfrm>
            <a:off x="6144964" y="6034049"/>
            <a:ext cx="0" cy="2270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8519218" y="-27384"/>
            <a:ext cx="1386782" cy="297201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064789-70BF-4951-9B62-73E390442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20814"/>
      </p:ext>
    </p:extLst>
  </p:cSld>
  <p:clrMapOvr>
    <a:masterClrMapping/>
  </p:clrMapOvr>
  <p:transition spd="slow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2560" y="697963"/>
            <a:ext cx="8679302" cy="5201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600" b="1" i="1" dirty="0">
                <a:latin typeface="Arial Narrow" panose="020B0606020202030204" pitchFamily="34" charset="0"/>
                <a:ea typeface="NanumGothic" charset="0"/>
                <a:cs typeface="Courier New" panose="02070309020205020404" pitchFamily="49" charset="0"/>
              </a:rPr>
              <a:t>8.6 </a:t>
            </a:r>
            <a:r>
              <a:rPr lang="en-US" altLang="en-US" sz="2600" b="1" i="1" dirty="0" err="1">
                <a:latin typeface="Arial Narrow" panose="020B0606020202030204" pitchFamily="34" charset="0"/>
                <a:ea typeface="NanumGothic" charset="0"/>
                <a:cs typeface="Courier New" panose="02070309020205020404" pitchFamily="49" charset="0"/>
              </a:rPr>
              <a:t>Pelepasan</a:t>
            </a:r>
            <a:r>
              <a:rPr lang="en-US" altLang="en-US" sz="2600" b="1" i="1" dirty="0">
                <a:latin typeface="Arial Narrow" panose="020B0606020202030204" pitchFamily="34" charset="0"/>
                <a:ea typeface="NanumGothic" charset="0"/>
                <a:cs typeface="Courier New" panose="02070309020205020404" pitchFamily="49" charset="0"/>
              </a:rPr>
              <a:t> </a:t>
            </a:r>
            <a:r>
              <a:rPr lang="en-US" altLang="en-US" sz="2600" b="1" i="1" dirty="0" err="1">
                <a:latin typeface="Arial Narrow" panose="020B0606020202030204" pitchFamily="34" charset="0"/>
                <a:ea typeface="NanumGothic" charset="0"/>
                <a:cs typeface="Courier New" panose="02070309020205020404" pitchFamily="49" charset="0"/>
              </a:rPr>
              <a:t>Produk</a:t>
            </a:r>
            <a:r>
              <a:rPr lang="en-US" altLang="en-US" sz="2600" b="1" i="1" dirty="0">
                <a:latin typeface="Arial Narrow" panose="020B0606020202030204" pitchFamily="34" charset="0"/>
                <a:ea typeface="NanumGothic" charset="0"/>
                <a:cs typeface="Courier New" panose="02070309020205020404" pitchFamily="49" charset="0"/>
              </a:rPr>
              <a:t> </a:t>
            </a:r>
            <a:r>
              <a:rPr lang="en-US" altLang="en-US" sz="2600" b="1" i="1" dirty="0" err="1">
                <a:latin typeface="Arial Narrow" panose="020B0606020202030204" pitchFamily="34" charset="0"/>
                <a:ea typeface="NanumGothic" charset="0"/>
                <a:cs typeface="Courier New" panose="02070309020205020404" pitchFamily="49" charset="0"/>
              </a:rPr>
              <a:t>dan</a:t>
            </a:r>
            <a:r>
              <a:rPr lang="en-US" altLang="en-US" sz="2600" b="1" i="1" dirty="0">
                <a:latin typeface="Arial Narrow" panose="020B0606020202030204" pitchFamily="34" charset="0"/>
                <a:ea typeface="NanumGothic" charset="0"/>
                <a:cs typeface="Courier New" panose="02070309020205020404" pitchFamily="49" charset="0"/>
              </a:rPr>
              <a:t> </a:t>
            </a:r>
            <a:r>
              <a:rPr lang="en-US" altLang="en-US" sz="2600" b="1" i="1" dirty="0" err="1">
                <a:latin typeface="Arial Narrow" panose="020B0606020202030204" pitchFamily="34" charset="0"/>
                <a:ea typeface="NanumGothic" charset="0"/>
                <a:cs typeface="Courier New" panose="02070309020205020404" pitchFamily="49" charset="0"/>
              </a:rPr>
              <a:t>Jasa</a:t>
            </a:r>
            <a:r>
              <a:rPr lang="en-US" altLang="en-US" sz="2600" b="1" i="1" dirty="0">
                <a:latin typeface="Arial Narrow" panose="020B0606020202030204" pitchFamily="34" charset="0"/>
                <a:ea typeface="NanumGothic" charset="0"/>
                <a:cs typeface="Courier New" panose="02070309020205020404" pitchFamily="49" charset="0"/>
              </a:rPr>
              <a:t> </a:t>
            </a:r>
          </a:p>
          <a:p>
            <a:pPr marL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Organisasi harus menerapkan pengaturan yang direncanakan , pada tahap yang sesuai, untuk memverifikasi bahwa </a:t>
            </a:r>
            <a:r>
              <a:rPr lang="en-US" altLang="en-US" sz="26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persyaratan</a:t>
            </a:r>
            <a:r>
              <a:rPr lang="en-US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id-ID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produk dan </a:t>
            </a:r>
            <a:r>
              <a:rPr lang="en-US" altLang="en-US" sz="26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jasa</a:t>
            </a:r>
            <a:r>
              <a:rPr lang="id-ID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telah dipenuhi .</a:t>
            </a:r>
            <a:endParaRPr lang="en-US" altLang="en-US" sz="2600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600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3968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Pelepasan produk dan </a:t>
            </a:r>
            <a:r>
              <a:rPr lang="en-US" altLang="en-US" sz="26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jasa</a:t>
            </a:r>
            <a:r>
              <a:rPr lang="id-ID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kepada pelanggan tidak akan </a:t>
            </a:r>
            <a:r>
              <a:rPr lang="en-US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di</a:t>
            </a:r>
            <a:r>
              <a:rPr lang="id-ID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lanjutkan sampai pengaturan yang direncanakan telah </a:t>
            </a:r>
            <a:r>
              <a:rPr lang="en-US" altLang="en-US" sz="26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sesuai</a:t>
            </a:r>
            <a:r>
              <a:rPr lang="id-ID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, kecuali dinyatakan disetujui oleh otoritas yang relevan </a:t>
            </a:r>
            <a:r>
              <a:rPr lang="en-US" altLang="en-US" sz="26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atau</a:t>
            </a:r>
            <a:r>
              <a:rPr lang="en-US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id-ID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oleh pelanggan .</a:t>
            </a:r>
            <a:endParaRPr lang="en-US" altLang="en-US" sz="2600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600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Organisasi harus menyimpan informasi terdokumentasi pada </a:t>
            </a:r>
            <a:r>
              <a:rPr lang="en-US" altLang="en-US" sz="26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saat</a:t>
            </a:r>
            <a:r>
              <a:rPr lang="en-US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26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pelepasan</a:t>
            </a:r>
            <a:r>
              <a:rPr lang="id-ID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produk dan jasa. Informasi yang didokumentasikan meliputi:</a:t>
            </a:r>
            <a:endParaRPr lang="en-US" altLang="en-US" sz="2600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eaLnBrk="0" hangingPunct="0">
              <a:buFontTx/>
              <a:buAutoNum type="alphaLcParenR"/>
            </a:pPr>
            <a:r>
              <a:rPr lang="en-US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id-ID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bukti kesesuaian dengan kriteria penerimaan;</a:t>
            </a:r>
            <a:endParaRPr lang="en-US" altLang="en-US" sz="2600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eaLnBrk="0" hangingPunct="0">
              <a:buFontTx/>
              <a:buAutoNum type="alphaLcParenR"/>
            </a:pPr>
            <a:r>
              <a:rPr lang="en-US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id-ID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ketertelusuran ke </a:t>
            </a:r>
            <a:r>
              <a:rPr lang="en-US" altLang="en-US" sz="26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personil</a:t>
            </a:r>
            <a:r>
              <a:rPr lang="en-US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yang </a:t>
            </a:r>
            <a:r>
              <a:rPr lang="en-US" altLang="en-US" sz="26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memberi</a:t>
            </a:r>
            <a:r>
              <a:rPr lang="en-US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26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otorisasi</a:t>
            </a:r>
            <a:r>
              <a:rPr lang="id-ID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altLang="en-US" sz="2600" dirty="0"/>
              <a:t> </a:t>
            </a:r>
            <a:endParaRPr lang="en-US" altLang="en-US" sz="2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784648" cy="6858000"/>
          </a:xfrm>
          <a:custGeom>
            <a:avLst/>
            <a:gdLst>
              <a:gd name="connsiteX0" fmla="*/ 0 w 1496616"/>
              <a:gd name="connsiteY0" fmla="*/ 0 h 6858000"/>
              <a:gd name="connsiteX1" fmla="*/ 1496616 w 1496616"/>
              <a:gd name="connsiteY1" fmla="*/ 0 h 6858000"/>
              <a:gd name="connsiteX2" fmla="*/ 1496616 w 1496616"/>
              <a:gd name="connsiteY2" fmla="*/ 6858000 h 6858000"/>
              <a:gd name="connsiteX3" fmla="*/ 0 w 1496616"/>
              <a:gd name="connsiteY3" fmla="*/ 6858000 h 6858000"/>
              <a:gd name="connsiteX4" fmla="*/ 0 w 1496616"/>
              <a:gd name="connsiteY4" fmla="*/ 0 h 6858000"/>
              <a:gd name="connsiteX0" fmla="*/ 0 w 1496616"/>
              <a:gd name="connsiteY0" fmla="*/ 0 h 6858000"/>
              <a:gd name="connsiteX1" fmla="*/ 1496616 w 1496616"/>
              <a:gd name="connsiteY1" fmla="*/ 0 h 6858000"/>
              <a:gd name="connsiteX2" fmla="*/ 0 w 1496616"/>
              <a:gd name="connsiteY2" fmla="*/ 6858000 h 6858000"/>
              <a:gd name="connsiteX3" fmla="*/ 0 w 149661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6616" h="6858000">
                <a:moveTo>
                  <a:pt x="0" y="0"/>
                </a:moveTo>
                <a:lnTo>
                  <a:pt x="1496616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-29685" y="0"/>
            <a:ext cx="1784648" cy="672147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064568" y="497909"/>
            <a:ext cx="432048" cy="4320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0512" y="2420888"/>
            <a:ext cx="432048" cy="4320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106" y="4437112"/>
            <a:ext cx="432048" cy="4320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F9D7504B-FE28-4D69-A77C-93B8637EC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10785"/>
      </p:ext>
    </p:extLst>
  </p:cSld>
  <p:clrMapOvr>
    <a:masterClrMapping/>
  </p:clrMapOvr>
  <p:transition spd="slow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"/>
            <a:ext cx="9906000" cy="1166024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1" hangingPunct="1"/>
            <a:r>
              <a:rPr lang="en-US" altLang="en-US" sz="3900" dirty="0"/>
              <a:t>8.7 </a:t>
            </a:r>
            <a:r>
              <a:rPr lang="en-US" altLang="en-US" sz="3900" dirty="0" err="1"/>
              <a:t>Pengendalian</a:t>
            </a:r>
            <a:r>
              <a:rPr lang="en-US" altLang="en-US" sz="3900" dirty="0"/>
              <a:t> Output </a:t>
            </a:r>
            <a:r>
              <a:rPr lang="en-US" altLang="en-US" sz="3900" dirty="0" err="1"/>
              <a:t>Tidak</a:t>
            </a:r>
            <a:r>
              <a:rPr lang="en-US" altLang="en-US" sz="3900" dirty="0"/>
              <a:t> </a:t>
            </a:r>
            <a:r>
              <a:rPr lang="en-US" altLang="en-US" sz="3900" dirty="0" err="1"/>
              <a:t>Sesuai</a:t>
            </a:r>
            <a:endParaRPr lang="en-US" altLang="en-US" sz="3900" dirty="0"/>
          </a:p>
        </p:txBody>
      </p:sp>
      <p:sp>
        <p:nvSpPr>
          <p:cNvPr id="1402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62096" y="1268760"/>
            <a:ext cx="9543904" cy="5616575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Perusahaan </a:t>
            </a:r>
            <a:r>
              <a:rPr lang="en-US" alt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harus</a:t>
            </a:r>
            <a:r>
              <a:rPr lang="en-US" alt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menjamin</a:t>
            </a:r>
            <a:r>
              <a:rPr lang="en-US" alt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produk</a:t>
            </a:r>
            <a:r>
              <a:rPr lang="en-US" alt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alt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tidak</a:t>
            </a:r>
            <a:r>
              <a:rPr lang="en-US" alt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sesuai</a:t>
            </a:r>
            <a:r>
              <a:rPr lang="en-US" alt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teridentifikasi</a:t>
            </a:r>
            <a:r>
              <a:rPr lang="en-US" alt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US" alt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dikendalikan</a:t>
            </a:r>
            <a:endParaRPr lang="en-US" alt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id-ID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Organisasi harus </a:t>
            </a:r>
            <a:r>
              <a:rPr lang="id-ID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mengambil tindakan yang sesuai</a:t>
            </a:r>
            <a:r>
              <a:rPr lang="id-ID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berdasarkan pada sifat ketidaksesuaian dan efeknya pada kesesuaian produk dan jasa.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 </a:t>
            </a:r>
            <a:r>
              <a:rPr lang="id-ID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 juga berlaku untuk produk dan jasa yang tidak sesuai </a:t>
            </a:r>
            <a:r>
              <a:rPr lang="id-ID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terdeteksi setelah pengiriman produk</a:t>
            </a:r>
            <a:r>
              <a:rPr lang="id-ID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id-ID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selama atau setelah penyediaan layanan</a:t>
            </a:r>
            <a:r>
              <a:rPr lang="id-ID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r>
              <a:rPr lang="id-ID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Organisasi harus </a:t>
            </a:r>
            <a:r>
              <a:rPr lang="en-US" altLang="en-US" sz="18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melakukan</a:t>
            </a:r>
            <a:r>
              <a:rPr lang="en-US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8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tindakan</a:t>
            </a:r>
            <a:r>
              <a:rPr lang="en-US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8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terkait</a:t>
            </a:r>
            <a:r>
              <a:rPr lang="id-ID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dengan output yang tidak sesuai dalam satu atau lebih dari cara berikut:</a:t>
            </a:r>
            <a:endParaRPr lang="en-US" altLang="en-US" sz="18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66748" lvl="1" indent="-371464">
              <a:buFont typeface="+mj-lt"/>
              <a:buAutoNum type="alphaLcParenR"/>
            </a:pPr>
            <a:r>
              <a:rPr lang="id-ID" altLang="en-US" sz="18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koreksi</a:t>
            </a:r>
            <a:r>
              <a:rPr lang="id-ID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US" altLang="en-US" sz="18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66748" lvl="1" indent="-371464">
              <a:buFont typeface="+mj-lt"/>
              <a:buAutoNum type="alphaLcParenR"/>
            </a:pPr>
            <a:r>
              <a:rPr lang="id-ID" altLang="en-US" sz="18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Segregasi</a:t>
            </a:r>
            <a:r>
              <a:rPr lang="en-US" altLang="en-US" sz="18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d-ID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,penahanan, kembali atau penangguhan penyediaan produk dan jasa;</a:t>
            </a:r>
            <a:endParaRPr lang="en-US" altLang="en-US" sz="18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66748" lvl="1" indent="-371464">
              <a:buFont typeface="+mj-lt"/>
              <a:buAutoNum type="alphaLcParenR"/>
            </a:pPr>
            <a:r>
              <a:rPr lang="id-ID" altLang="en-US" sz="18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menginformasikan pelanggan</a:t>
            </a:r>
            <a:r>
              <a:rPr lang="en-US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866748" lvl="1" indent="-371464">
              <a:buFont typeface="+mj-lt"/>
              <a:buAutoNum type="alphaLcParenR"/>
            </a:pPr>
            <a:r>
              <a:rPr lang="id-ID" altLang="en-US" sz="18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memperoleh otorisasi untuk penerimaan di bawah konsesi</a:t>
            </a:r>
            <a:r>
              <a:rPr lang="id-ID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alt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0"/>
            <a:r>
              <a:rPr lang="id-ID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Organisasi harus menyimpan informasi</a:t>
            </a:r>
            <a:r>
              <a:rPr lang="en-US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8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terdokumentasi</a:t>
            </a:r>
            <a:r>
              <a:rPr lang="id-ID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yang:</a:t>
            </a:r>
            <a:endParaRPr lang="en-US" altLang="en-US" sz="18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66748" lvl="1" indent="-371464">
              <a:buFont typeface="+mj-lt"/>
              <a:buAutoNum type="alphaLcParenR"/>
            </a:pPr>
            <a:r>
              <a:rPr lang="id-ID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menjelaskan ketidaksesuaian;</a:t>
            </a:r>
            <a:endParaRPr lang="en-US" altLang="en-US" sz="18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66748" lvl="1" indent="-371464">
              <a:buFont typeface="+mj-lt"/>
              <a:buAutoNum type="alphaLcParenR"/>
            </a:pPr>
            <a:r>
              <a:rPr lang="id-ID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menjelaskan tindakan yang diambil;</a:t>
            </a:r>
            <a:endParaRPr lang="en-US" altLang="en-US" sz="18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66748" lvl="1" indent="-371464">
              <a:buFont typeface="+mj-lt"/>
              <a:buAutoNum type="alphaLcParenR"/>
            </a:pPr>
            <a:r>
              <a:rPr lang="id-ID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menjelaskan setiap konsesi yang diperoleh;</a:t>
            </a:r>
            <a:endParaRPr lang="en-US" altLang="en-US" sz="18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66748" lvl="1" indent="-371464">
              <a:buFont typeface="+mj-lt"/>
              <a:buAutoNum type="alphaLcParenR"/>
            </a:pPr>
            <a:r>
              <a:rPr lang="id-ID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mengidentifikasi otoritas memutuskan tindakan sehubungan ketidaksesuaian.</a:t>
            </a:r>
            <a:r>
              <a:rPr lang="en-US" alt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1096278"/>
            <a:ext cx="9906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90F4A9-38FD-41B6-ADE0-30BB2B3C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57077"/>
      </p:ext>
    </p:extLst>
  </p:cSld>
  <p:clrMapOvr>
    <a:masterClrMapping/>
  </p:clrMapOvr>
  <p:transition spd="slow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3515034" y="3114406"/>
            <a:ext cx="2520280" cy="14589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Box 15"/>
          <p:cNvSpPr txBox="1">
            <a:spLocks noChangeArrowheads="1"/>
          </p:cNvSpPr>
          <p:nvPr/>
        </p:nvSpPr>
        <p:spPr bwMode="auto">
          <a:xfrm>
            <a:off x="3066860" y="1636030"/>
            <a:ext cx="3398308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950" b="1" dirty="0"/>
              <a:t>Internal Audit</a:t>
            </a:r>
          </a:p>
          <a:p>
            <a:pPr algn="ctr"/>
            <a:r>
              <a:rPr lang="en-US" sz="1950" b="1" dirty="0">
                <a:solidFill>
                  <a:srgbClr val="0070C0"/>
                </a:solidFill>
              </a:rPr>
              <a:t>(9.2) </a:t>
            </a:r>
            <a:endParaRPr lang="en-US" sz="1950" dirty="0">
              <a:solidFill>
                <a:srgbClr val="0070C0"/>
              </a:solidFill>
            </a:endParaRPr>
          </a:p>
        </p:txBody>
      </p:sp>
      <p:sp>
        <p:nvSpPr>
          <p:cNvPr id="4" name="Text Box 16"/>
          <p:cNvSpPr txBox="1">
            <a:spLocks noChangeArrowheads="1"/>
          </p:cNvSpPr>
          <p:nvPr/>
        </p:nvSpPr>
        <p:spPr bwMode="auto">
          <a:xfrm>
            <a:off x="6177136" y="1381531"/>
            <a:ext cx="2910131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950" b="1" dirty="0" err="1"/>
              <a:t>Pencapaian</a:t>
            </a:r>
            <a:r>
              <a:rPr lang="en-US" sz="1950" b="1" dirty="0"/>
              <a:t> Performance &amp; Risk</a:t>
            </a:r>
          </a:p>
          <a:p>
            <a:pPr algn="ctr"/>
            <a:r>
              <a:rPr lang="en-US" sz="1950" b="1" dirty="0">
                <a:solidFill>
                  <a:srgbClr val="0070C0"/>
                </a:solidFill>
              </a:rPr>
              <a:t>(6.1 </a:t>
            </a:r>
            <a:r>
              <a:rPr lang="en-US" sz="1950" b="1" dirty="0" err="1">
                <a:solidFill>
                  <a:srgbClr val="0070C0"/>
                </a:solidFill>
              </a:rPr>
              <a:t>dan</a:t>
            </a:r>
            <a:r>
              <a:rPr lang="en-US" sz="1950" b="1" dirty="0">
                <a:solidFill>
                  <a:srgbClr val="0070C0"/>
                </a:solidFill>
              </a:rPr>
              <a:t> 6.2)</a:t>
            </a:r>
            <a:endParaRPr lang="en-US" sz="1950" dirty="0">
              <a:solidFill>
                <a:srgbClr val="0070C0"/>
              </a:solidFill>
            </a:endParaRPr>
          </a:p>
        </p:txBody>
      </p:sp>
      <p:sp>
        <p:nvSpPr>
          <p:cNvPr id="7" name="Line 20"/>
          <p:cNvSpPr>
            <a:spLocks noChangeShapeType="1"/>
          </p:cNvSpPr>
          <p:nvPr/>
        </p:nvSpPr>
        <p:spPr bwMode="auto">
          <a:xfrm>
            <a:off x="4814340" y="2724941"/>
            <a:ext cx="2" cy="563392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 sz="1950"/>
          </a:p>
        </p:txBody>
      </p:sp>
      <p:sp>
        <p:nvSpPr>
          <p:cNvPr id="8" name="Line 20"/>
          <p:cNvSpPr>
            <a:spLocks noChangeShapeType="1"/>
          </p:cNvSpPr>
          <p:nvPr/>
        </p:nvSpPr>
        <p:spPr bwMode="auto">
          <a:xfrm flipH="1">
            <a:off x="4814341" y="2699943"/>
            <a:ext cx="2612549" cy="597012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 sz="1950"/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1051147" y="1377963"/>
            <a:ext cx="1867180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950" b="1" dirty="0" err="1"/>
              <a:t>Kepuasan</a:t>
            </a:r>
            <a:r>
              <a:rPr lang="en-US" sz="1950" b="1" dirty="0"/>
              <a:t> </a:t>
            </a:r>
            <a:r>
              <a:rPr lang="en-US" sz="1950" b="1" dirty="0" err="1"/>
              <a:t>Pelanggan</a:t>
            </a:r>
            <a:endParaRPr lang="en-US" sz="1950" b="1" dirty="0"/>
          </a:p>
          <a:p>
            <a:pPr algn="ctr"/>
            <a:r>
              <a:rPr lang="en-US" sz="1950" b="1" dirty="0">
                <a:solidFill>
                  <a:srgbClr val="0070C0"/>
                </a:solidFill>
              </a:rPr>
              <a:t>(9.1.2)</a:t>
            </a:r>
            <a:endParaRPr lang="en-US" sz="1950" dirty="0">
              <a:solidFill>
                <a:srgbClr val="0070C0"/>
              </a:solidFill>
            </a:endParaRPr>
          </a:p>
        </p:txBody>
      </p:sp>
      <p:sp>
        <p:nvSpPr>
          <p:cNvPr id="12" name="Line 20"/>
          <p:cNvSpPr>
            <a:spLocks noChangeShapeType="1"/>
          </p:cNvSpPr>
          <p:nvPr/>
        </p:nvSpPr>
        <p:spPr bwMode="auto">
          <a:xfrm>
            <a:off x="2218246" y="2717992"/>
            <a:ext cx="2596096" cy="578963"/>
          </a:xfrm>
          <a:prstGeom prst="line">
            <a:avLst/>
          </a:prstGeom>
          <a:noFill/>
          <a:ln w="60325">
            <a:solidFill>
              <a:srgbClr val="996633"/>
            </a:solidFill>
            <a:prstDash val="dash"/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 sz="1950"/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3882595" y="3445285"/>
            <a:ext cx="1867180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950" b="1" dirty="0" err="1"/>
              <a:t>Evaluasi</a:t>
            </a:r>
            <a:r>
              <a:rPr lang="en-US" sz="1950" b="1" dirty="0"/>
              <a:t> </a:t>
            </a:r>
            <a:r>
              <a:rPr lang="en-US" sz="1950" b="1" dirty="0" err="1"/>
              <a:t>dan</a:t>
            </a:r>
            <a:r>
              <a:rPr lang="en-US" sz="1950" b="1" dirty="0"/>
              <a:t> </a:t>
            </a:r>
            <a:r>
              <a:rPr lang="en-US" sz="1950" b="1" dirty="0" err="1"/>
              <a:t>Analisis</a:t>
            </a:r>
            <a:r>
              <a:rPr lang="en-US" sz="1950" b="1" dirty="0"/>
              <a:t> </a:t>
            </a:r>
            <a:r>
              <a:rPr lang="en-US" sz="1950" b="1" dirty="0">
                <a:solidFill>
                  <a:srgbClr val="0070C0"/>
                </a:solidFill>
              </a:rPr>
              <a:t>(9.1.3)</a:t>
            </a:r>
            <a:endParaRPr lang="en-US" sz="1950" dirty="0">
              <a:solidFill>
                <a:srgbClr val="0070C0"/>
              </a:solidFill>
            </a:endParaRP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3882595" y="5491178"/>
            <a:ext cx="1867180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950" b="1" dirty="0" err="1"/>
              <a:t>Tinjauan</a:t>
            </a:r>
            <a:r>
              <a:rPr lang="en-US" sz="1950" b="1" dirty="0"/>
              <a:t> Management</a:t>
            </a:r>
          </a:p>
          <a:p>
            <a:pPr algn="ctr"/>
            <a:r>
              <a:rPr lang="en-US" sz="1950" b="1" dirty="0">
                <a:solidFill>
                  <a:srgbClr val="0070C0"/>
                </a:solidFill>
              </a:rPr>
              <a:t>(9.3)</a:t>
            </a:r>
            <a:endParaRPr lang="en-US" sz="1950" dirty="0">
              <a:solidFill>
                <a:srgbClr val="0070C0"/>
              </a:solidFill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60512" y="4225950"/>
            <a:ext cx="1867180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950" b="1" dirty="0"/>
              <a:t>What to do</a:t>
            </a:r>
            <a:endParaRPr lang="en-US" sz="1950" dirty="0"/>
          </a:p>
        </p:txBody>
      </p:sp>
      <p:cxnSp>
        <p:nvCxnSpPr>
          <p:cNvPr id="16" name="Straight Arrow Connector 15"/>
          <p:cNvCxnSpPr>
            <a:stCxn id="15" idx="2"/>
            <a:endCxn id="36" idx="7"/>
          </p:cNvCxnSpPr>
          <p:nvPr/>
        </p:nvCxnSpPr>
        <p:spPr>
          <a:xfrm flipH="1">
            <a:off x="860181" y="4618365"/>
            <a:ext cx="633921" cy="497025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2"/>
            <a:endCxn id="37" idx="1"/>
          </p:cNvCxnSpPr>
          <p:nvPr/>
        </p:nvCxnSpPr>
        <p:spPr>
          <a:xfrm>
            <a:off x="1494102" y="4618365"/>
            <a:ext cx="557862" cy="510832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15"/>
          <p:cNvSpPr txBox="1">
            <a:spLocks noChangeArrowheads="1"/>
          </p:cNvSpPr>
          <p:nvPr/>
        </p:nvSpPr>
        <p:spPr bwMode="auto">
          <a:xfrm>
            <a:off x="-236246" y="5473118"/>
            <a:ext cx="1867180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950" b="1" dirty="0"/>
              <a:t>Corrective Action </a:t>
            </a:r>
          </a:p>
          <a:p>
            <a:pPr algn="ctr"/>
            <a:r>
              <a:rPr lang="en-US" sz="1950" b="1" dirty="0">
                <a:solidFill>
                  <a:srgbClr val="0070C0"/>
                </a:solidFill>
              </a:rPr>
              <a:t>(10.2)</a:t>
            </a:r>
            <a:endParaRPr lang="en-US" sz="1950" dirty="0">
              <a:solidFill>
                <a:srgbClr val="0070C0"/>
              </a:solidFill>
            </a:endParaRPr>
          </a:p>
        </p:txBody>
      </p:sp>
      <p:sp>
        <p:nvSpPr>
          <p:cNvPr id="23" name="Text Box 15"/>
          <p:cNvSpPr txBox="1">
            <a:spLocks noChangeArrowheads="1"/>
          </p:cNvSpPr>
          <p:nvPr/>
        </p:nvSpPr>
        <p:spPr bwMode="auto">
          <a:xfrm>
            <a:off x="1412990" y="5486123"/>
            <a:ext cx="1867180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950" b="1" dirty="0"/>
              <a:t>Improvement</a:t>
            </a:r>
          </a:p>
          <a:p>
            <a:pPr algn="ctr"/>
            <a:r>
              <a:rPr lang="en-US" sz="1950" b="1" dirty="0">
                <a:solidFill>
                  <a:srgbClr val="0070C0"/>
                </a:solidFill>
              </a:rPr>
              <a:t>(10.3)</a:t>
            </a:r>
            <a:endParaRPr lang="en-US" sz="1950" dirty="0">
              <a:solidFill>
                <a:srgbClr val="0070C0"/>
              </a:solidFill>
            </a:endParaRPr>
          </a:p>
        </p:txBody>
      </p:sp>
      <p:sp>
        <p:nvSpPr>
          <p:cNvPr id="25" name="Line 20"/>
          <p:cNvSpPr>
            <a:spLocks noChangeShapeType="1"/>
          </p:cNvSpPr>
          <p:nvPr/>
        </p:nvSpPr>
        <p:spPr bwMode="auto">
          <a:xfrm>
            <a:off x="4775174" y="4633188"/>
            <a:ext cx="0" cy="382592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 sz="1950"/>
          </a:p>
        </p:txBody>
      </p:sp>
      <p:sp>
        <p:nvSpPr>
          <p:cNvPr id="26" name="Rounded Rectangular Callout 25"/>
          <p:cNvSpPr/>
          <p:nvPr/>
        </p:nvSpPr>
        <p:spPr>
          <a:xfrm>
            <a:off x="6269434" y="4248829"/>
            <a:ext cx="2841449" cy="1407182"/>
          </a:xfrm>
          <a:prstGeom prst="wedgeRoundRectCallout">
            <a:avLst>
              <a:gd name="adj1" fmla="val -77894"/>
              <a:gd name="adj2" fmla="val 50628"/>
              <a:gd name="adj3" fmla="val 16667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35000"/>
              </a:spcBef>
              <a:tabLst>
                <a:tab pos="975092" algn="l"/>
              </a:tabLst>
            </a:pPr>
            <a:r>
              <a:rPr lang="en-US" sz="1517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 pelaksanaan tinjauan manajemen yaitu meningkatkan kualitas action to do yang sudah ada</a:t>
            </a:r>
            <a:endParaRPr lang="en-US" sz="1517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618364" y="2984534"/>
            <a:ext cx="1751475" cy="1116505"/>
          </a:xfrm>
          <a:prstGeom prst="wedgeRoundRectCallout">
            <a:avLst>
              <a:gd name="adj1" fmla="val 133933"/>
              <a:gd name="adj2" fmla="val 12269"/>
              <a:gd name="adj3" fmla="val 16667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17" dirty="0" err="1">
                <a:solidFill>
                  <a:schemeClr val="tx1"/>
                </a:solidFill>
              </a:rPr>
              <a:t>Hasil</a:t>
            </a:r>
            <a:r>
              <a:rPr lang="en-US" sz="1517" dirty="0">
                <a:solidFill>
                  <a:schemeClr val="tx1"/>
                </a:solidFill>
              </a:rPr>
              <a:t> </a:t>
            </a:r>
            <a:r>
              <a:rPr lang="en-US" sz="1517" dirty="0" err="1">
                <a:solidFill>
                  <a:schemeClr val="tx1"/>
                </a:solidFill>
              </a:rPr>
              <a:t>evaluasi</a:t>
            </a:r>
            <a:r>
              <a:rPr lang="en-US" sz="1517" dirty="0">
                <a:solidFill>
                  <a:schemeClr val="tx1"/>
                </a:solidFill>
              </a:rPr>
              <a:t> </a:t>
            </a:r>
            <a:r>
              <a:rPr lang="en-US" sz="1517" dirty="0" err="1">
                <a:solidFill>
                  <a:schemeClr val="tx1"/>
                </a:solidFill>
              </a:rPr>
              <a:t>dan</a:t>
            </a:r>
            <a:r>
              <a:rPr lang="en-US" sz="1517" dirty="0">
                <a:solidFill>
                  <a:schemeClr val="tx1"/>
                </a:solidFill>
              </a:rPr>
              <a:t> </a:t>
            </a:r>
            <a:r>
              <a:rPr lang="en-US" sz="1517" dirty="0" err="1">
                <a:solidFill>
                  <a:schemeClr val="tx1"/>
                </a:solidFill>
              </a:rPr>
              <a:t>analisa</a:t>
            </a:r>
            <a:r>
              <a:rPr lang="en-US" sz="1517" dirty="0">
                <a:solidFill>
                  <a:schemeClr val="tx1"/>
                </a:solidFill>
              </a:rPr>
              <a:t> </a:t>
            </a:r>
            <a:r>
              <a:rPr lang="en-US" sz="1517" dirty="0" err="1">
                <a:solidFill>
                  <a:schemeClr val="tx1"/>
                </a:solidFill>
              </a:rPr>
              <a:t>berisi</a:t>
            </a:r>
            <a:r>
              <a:rPr lang="en-US" sz="1517" dirty="0">
                <a:solidFill>
                  <a:schemeClr val="tx1"/>
                </a:solidFill>
              </a:rPr>
              <a:t> :</a:t>
            </a:r>
          </a:p>
          <a:p>
            <a:pPr marL="309553" indent="-309553">
              <a:buFontTx/>
              <a:buChar char="-"/>
            </a:pPr>
            <a:r>
              <a:rPr lang="en-US" sz="1517" dirty="0">
                <a:solidFill>
                  <a:schemeClr val="tx1"/>
                </a:solidFill>
              </a:rPr>
              <a:t>30% History</a:t>
            </a:r>
          </a:p>
          <a:p>
            <a:pPr marL="309553" indent="-309553">
              <a:buFontTx/>
              <a:buChar char="-"/>
            </a:pPr>
            <a:r>
              <a:rPr lang="en-US" sz="1517" dirty="0">
                <a:solidFill>
                  <a:schemeClr val="tx1"/>
                </a:solidFill>
              </a:rPr>
              <a:t>70% Future</a:t>
            </a:r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 bwMode="auto">
          <a:xfrm>
            <a:off x="4695" y="-52758"/>
            <a:ext cx="9906000" cy="1139423"/>
          </a:xfrm>
          <a:prstGeom prst="rect">
            <a:avLst/>
          </a:prstGeom>
          <a:ln>
            <a:noFill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033" b="1" dirty="0" err="1">
                <a:latin typeface="+mj-lt"/>
                <a:ea typeface="+mj-ea"/>
                <a:cs typeface="+mj-cs"/>
              </a:rPr>
              <a:t>Evaluasi</a:t>
            </a:r>
            <a:r>
              <a:rPr lang="en-US" sz="3033" b="1" dirty="0">
                <a:latin typeface="+mj-lt"/>
                <a:ea typeface="+mj-ea"/>
                <a:cs typeface="+mj-cs"/>
              </a:rPr>
              <a:t> Performance (9) </a:t>
            </a:r>
            <a:r>
              <a:rPr lang="en-US" sz="3033" b="1" dirty="0" err="1">
                <a:latin typeface="+mj-lt"/>
                <a:ea typeface="+mj-ea"/>
                <a:cs typeface="+mj-cs"/>
              </a:rPr>
              <a:t>dan</a:t>
            </a:r>
            <a:r>
              <a:rPr lang="en-US" sz="3033" b="1" dirty="0">
                <a:latin typeface="+mj-lt"/>
                <a:ea typeface="+mj-ea"/>
                <a:cs typeface="+mj-cs"/>
              </a:rPr>
              <a:t> </a:t>
            </a:r>
            <a:r>
              <a:rPr lang="en-US" sz="3033" b="1" dirty="0" err="1">
                <a:latin typeface="+mj-lt"/>
                <a:ea typeface="+mj-ea"/>
                <a:cs typeface="+mj-cs"/>
              </a:rPr>
              <a:t>Peningkatan</a:t>
            </a:r>
            <a:r>
              <a:rPr lang="en-US" sz="3033" b="1" dirty="0">
                <a:latin typeface="+mj-lt"/>
                <a:ea typeface="+mj-ea"/>
                <a:cs typeface="+mj-cs"/>
              </a:rPr>
              <a:t> (10)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695" y="1044536"/>
            <a:ext cx="9906000" cy="317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6496" y="2564904"/>
            <a:ext cx="89942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704493" y="2304631"/>
            <a:ext cx="513754" cy="46528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554796" y="2300954"/>
            <a:ext cx="513754" cy="46528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376613" y="2305302"/>
            <a:ext cx="513754" cy="46528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509137" y="5020835"/>
            <a:ext cx="513754" cy="4652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628553" y="4603851"/>
            <a:ext cx="1751475" cy="1482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421665" y="5047250"/>
            <a:ext cx="513754" cy="465288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976726" y="5061057"/>
            <a:ext cx="513754" cy="465288"/>
          </a:xfrm>
          <a:prstGeom prst="ellipse">
            <a:avLst/>
          </a:prstGeom>
          <a:solidFill>
            <a:srgbClr val="FF9797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D78978A-53C3-44F6-A51B-46734D8EB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53268"/>
      </p:ext>
    </p:extLst>
  </p:cSld>
  <p:clrMapOvr>
    <a:masterClrMapping/>
  </p:clrMapOvr>
  <p:transition spd="slow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927" y="234140"/>
            <a:ext cx="8956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/>
              <a:t>9.1 </a:t>
            </a:r>
            <a:r>
              <a:rPr lang="en-US" sz="2800" b="1" i="1" dirty="0" err="1"/>
              <a:t>Pemantauan</a:t>
            </a:r>
            <a:r>
              <a:rPr lang="en-US" sz="2800" b="1" i="1" dirty="0"/>
              <a:t>, </a:t>
            </a:r>
            <a:r>
              <a:rPr lang="en-US" sz="2800" b="1" i="1" dirty="0" err="1"/>
              <a:t>pengukuran</a:t>
            </a:r>
            <a:r>
              <a:rPr lang="en-US" sz="2800" b="1" i="1" dirty="0"/>
              <a:t>, </a:t>
            </a:r>
            <a:r>
              <a:rPr lang="en-US" sz="2800" b="1" i="1" dirty="0" err="1"/>
              <a:t>analisis</a:t>
            </a:r>
            <a:r>
              <a:rPr lang="en-US" sz="2800" b="1" i="1" dirty="0"/>
              <a:t> </a:t>
            </a:r>
            <a:r>
              <a:rPr lang="en-US" sz="2800" b="1" i="1" dirty="0" err="1"/>
              <a:t>dan</a:t>
            </a:r>
            <a:r>
              <a:rPr lang="en-US" sz="2800" b="1" i="1" dirty="0"/>
              <a:t> </a:t>
            </a:r>
            <a:r>
              <a:rPr lang="en-US" sz="2800" b="1" i="1" dirty="0" err="1"/>
              <a:t>evaluasi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56779" y="1522180"/>
            <a:ext cx="3427539" cy="175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67" dirty="0">
                <a:latin typeface="Aharoni" pitchFamily="2" charset="-79"/>
                <a:cs typeface="Aharoni" pitchFamily="2" charset="-79"/>
              </a:rPr>
              <a:t>9.1.1 </a:t>
            </a:r>
            <a:r>
              <a:rPr lang="id-ID" sz="2167" dirty="0">
                <a:latin typeface="Aharoni" pitchFamily="2" charset="-79"/>
                <a:cs typeface="Aharoni" pitchFamily="2" charset="-79"/>
              </a:rPr>
              <a:t>Melakukan analisa untuk meningkatkan efektifitas sistem berdasarkan data yang dimiliki</a:t>
            </a:r>
            <a:endParaRPr lang="en-US" sz="2167" dirty="0">
              <a:latin typeface="Aharoni" pitchFamily="2" charset="-79"/>
              <a:cs typeface="Aharoni" pitchFamily="2" charset="-79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144503523"/>
              </p:ext>
            </p:extLst>
          </p:nvPr>
        </p:nvGraphicFramePr>
        <p:xfrm>
          <a:off x="309534" y="3789040"/>
          <a:ext cx="4127164" cy="265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/>
          <p:cNvSpPr/>
          <p:nvPr/>
        </p:nvSpPr>
        <p:spPr>
          <a:xfrm>
            <a:off x="332624" y="4417598"/>
            <a:ext cx="341144" cy="1603433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950"/>
          </a:p>
        </p:txBody>
      </p:sp>
      <p:sp>
        <p:nvSpPr>
          <p:cNvPr id="4" name="Rectangle 3"/>
          <p:cNvSpPr/>
          <p:nvPr/>
        </p:nvSpPr>
        <p:spPr>
          <a:xfrm>
            <a:off x="4614076" y="3847107"/>
            <a:ext cx="5076870" cy="2462213"/>
          </a:xfrm>
          <a:prstGeom prst="rect">
            <a:avLst/>
          </a:prstGeom>
          <a:ln w="22225">
            <a:solidFill>
              <a:srgbClr val="00B0F0"/>
            </a:solidFill>
            <a:prstDash val="dashDot"/>
          </a:ln>
        </p:spPr>
        <p:txBody>
          <a:bodyPr wrap="square">
            <a:spAutoFit/>
          </a:bodyPr>
          <a:lstStyle/>
          <a:p>
            <a:pPr marL="247642" indent="-247642" algn="just"/>
            <a:r>
              <a:rPr lang="en-US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9.1.3 </a:t>
            </a:r>
            <a:r>
              <a:rPr lang="en-US" b="1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Evaluasi</a:t>
            </a:r>
            <a:r>
              <a:rPr lang="en-US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dari</a:t>
            </a:r>
            <a:r>
              <a:rPr lang="en-US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pencapaian</a:t>
            </a:r>
            <a:r>
              <a:rPr lang="en-US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:</a:t>
            </a:r>
          </a:p>
          <a:p>
            <a:pPr marL="247642" indent="-247642" algn="just"/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a) 	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kesesuaian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produk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jasa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17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47642" indent="-247642" algn="just"/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b)	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tingkat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kepuasan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pelanggan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17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47642" indent="-247642" algn="just"/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c) 	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kinerja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efektivitas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sistem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manajemen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qualty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17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47642" indent="-247642" algn="just"/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d) 	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jika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perencanaan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telah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dilaksanakan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secara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efektif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17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47642" indent="-247642" algn="just"/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e) 	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efektivitas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tindakan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yang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diambil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untuk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mengatasi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risiko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peluang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17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47642" indent="-247642" algn="just"/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f ) 	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kinerja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penyedia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eksternal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17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47642" indent="-247642" algn="just"/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g) 	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kebutuhan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untuk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perbaikan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sistem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manajemen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mutu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endParaRPr lang="en-US" sz="17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15242" y="1616479"/>
            <a:ext cx="3475704" cy="2031325"/>
          </a:xfrm>
          <a:prstGeom prst="rect">
            <a:avLst/>
          </a:prstGeom>
          <a:ln w="28575">
            <a:solidFill>
              <a:srgbClr val="00B0F0"/>
            </a:solidFill>
            <a:prstDash val="dashDot"/>
          </a:ln>
        </p:spPr>
        <p:txBody>
          <a:bodyPr wrap="square">
            <a:spAutoFit/>
          </a:bodyPr>
          <a:lstStyle/>
          <a:p>
            <a:pPr algn="just"/>
            <a:r>
              <a:rPr lang="en-US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9.1.2 </a:t>
            </a:r>
            <a:r>
              <a:rPr lang="en-US" b="1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Persepsi</a:t>
            </a:r>
            <a:r>
              <a:rPr lang="en-US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pelanggan</a:t>
            </a:r>
            <a:r>
              <a:rPr lang="en-US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</a:p>
          <a:p>
            <a:pPr algn="just"/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dapat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meliputi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: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survei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pelanggan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umpan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balik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pelanggan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pada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produk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yang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dikirim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jasa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pertemuan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dengan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pelanggan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analisis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pangsa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pasar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pujian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klaim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garansi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laporan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agen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Left Arrow 12"/>
          <p:cNvSpPr/>
          <p:nvPr/>
        </p:nvSpPr>
        <p:spPr>
          <a:xfrm rot="10800000">
            <a:off x="4436698" y="1558785"/>
            <a:ext cx="1654158" cy="5647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15" name="Left Arrow 14"/>
          <p:cNvSpPr/>
          <p:nvPr/>
        </p:nvSpPr>
        <p:spPr>
          <a:xfrm rot="13675792">
            <a:off x="4366526" y="3133450"/>
            <a:ext cx="1203319" cy="5647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7" name="Rectangle 6"/>
          <p:cNvSpPr/>
          <p:nvPr/>
        </p:nvSpPr>
        <p:spPr>
          <a:xfrm>
            <a:off x="9277262" y="6065587"/>
            <a:ext cx="274434" cy="383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dirty="0"/>
              <a:t>*</a:t>
            </a:r>
            <a:endParaRPr lang="en-US" i="1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0" y="980728"/>
            <a:ext cx="6393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AFE2069E-0128-455E-ABB5-75D0DD6A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04726"/>
      </p:ext>
    </p:extLst>
  </p:cSld>
  <p:clrMapOvr>
    <a:masterClrMapping/>
  </p:clrMapOvr>
  <p:transition spd="slow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14488" y="0"/>
            <a:ext cx="4979072" cy="6858000"/>
          </a:xfrm>
          <a:prstGeom prst="rect">
            <a:avLst/>
          </a:prstGeom>
          <a:solidFill>
            <a:srgbClr val="F6F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787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734606"/>
              </p:ext>
            </p:extLst>
          </p:nvPr>
        </p:nvGraphicFramePr>
        <p:xfrm>
          <a:off x="-28596" y="262999"/>
          <a:ext cx="4958160" cy="6084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5" name="Visio" r:id="rId4" imgW="3805809" imgH="4669917" progId="Visio.Drawing.11">
                  <p:embed/>
                </p:oleObj>
              </mc:Choice>
              <mc:Fallback>
                <p:oleObj name="Visio" r:id="rId4" imgW="3805809" imgH="4669917" progId="Visio.Drawing.11">
                  <p:embed/>
                  <p:pic>
                    <p:nvPicPr>
                      <p:cNvPr id="0" name="Picture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8596" y="262999"/>
                        <a:ext cx="4958160" cy="60846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77" name="Text Box 5"/>
          <p:cNvSpPr txBox="1">
            <a:spLocks noChangeArrowheads="1"/>
          </p:cNvSpPr>
          <p:nvPr/>
        </p:nvSpPr>
        <p:spPr bwMode="auto">
          <a:xfrm>
            <a:off x="5000572" y="1482405"/>
            <a:ext cx="499298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63538" indent="-1841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Menetapkan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program internal audit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sesuai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interval yang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telah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ditentukan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untuk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memeriksa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apakah</a:t>
            </a:r>
            <a:endParaRPr lang="en-US" altLang="en-US" i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lvl="1" eaLnBrk="1" hangingPunct="1">
              <a:lnSpc>
                <a:spcPct val="105000"/>
              </a:lnSpc>
              <a:buFontTx/>
              <a:buChar char="•"/>
            </a:pP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SMM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dijalankan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sesuai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rencana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persyaratan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yang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telah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ditetapkan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oleh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pelanggan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  <a:p>
            <a:pPr lvl="1" eaLnBrk="1" hangingPunct="1">
              <a:lnSpc>
                <a:spcPct val="105000"/>
              </a:lnSpc>
              <a:buFontTx/>
              <a:buChar char="•"/>
            </a:pP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Dipelihara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diimplementasikan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secara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efektif</a:t>
            </a:r>
            <a:endParaRPr lang="en-US" altLang="en-US" i="1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07878" name="Text Box 6"/>
          <p:cNvSpPr txBox="1">
            <a:spLocks noChangeArrowheads="1"/>
          </p:cNvSpPr>
          <p:nvPr/>
        </p:nvSpPr>
        <p:spPr bwMode="auto">
          <a:xfrm>
            <a:off x="5013958" y="3316197"/>
            <a:ext cx="4835586" cy="190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87313" indent="-87313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0850" indent="-1841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5000"/>
              </a:lnSpc>
              <a:buFontTx/>
              <a:buChar char="•"/>
            </a:pP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Schedule audit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dibuat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berdasarkan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  <a:p>
            <a:pPr marL="552450" lvl="1" indent="-285750" eaLnBrk="1" hangingPunct="1"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Pentingnya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dari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proses yang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diaudit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  <a:p>
            <a:pPr marL="552450" lvl="1" indent="-285750" eaLnBrk="1" hangingPunct="1"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en-US" altLang="en-US" sz="1500" b="1" i="1" u="sng" dirty="0" err="1">
                <a:solidFill>
                  <a:srgbClr val="000000"/>
                </a:solidFill>
                <a:latin typeface="Tahoma" panose="020B0604030504040204" pitchFamily="34" charset="0"/>
              </a:rPr>
              <a:t>Perubahan</a:t>
            </a:r>
            <a:r>
              <a:rPr lang="en-US" altLang="en-US" sz="1500" b="1" i="1" u="sng" dirty="0">
                <a:solidFill>
                  <a:srgbClr val="000000"/>
                </a:solidFill>
                <a:latin typeface="Tahoma" panose="020B0604030504040204" pitchFamily="34" charset="0"/>
              </a:rPr>
              <a:t> yang </a:t>
            </a:r>
            <a:r>
              <a:rPr lang="en-US" altLang="en-US" sz="1500" b="1" i="1" u="sng" dirty="0" err="1">
                <a:solidFill>
                  <a:srgbClr val="000000"/>
                </a:solidFill>
                <a:latin typeface="Tahoma" panose="020B0604030504040204" pitchFamily="34" charset="0"/>
              </a:rPr>
              <a:t>mempengaruhi</a:t>
            </a:r>
            <a:r>
              <a:rPr lang="en-US" altLang="en-US" sz="1500" b="1" i="1" u="sng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00" b="1" i="1" u="sng" dirty="0" err="1">
                <a:solidFill>
                  <a:srgbClr val="000000"/>
                </a:solidFill>
                <a:latin typeface="Tahoma" panose="020B0604030504040204" pitchFamily="34" charset="0"/>
              </a:rPr>
              <a:t>organisasi</a:t>
            </a:r>
            <a:r>
              <a:rPr lang="en-US" altLang="en-US" sz="1500" b="1" i="1" u="sng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sz="1500" b="1" u="sng" dirty="0"/>
              <a:t>*</a:t>
            </a:r>
            <a:endParaRPr lang="en-US" altLang="en-US" sz="1500" b="1" i="1" u="sng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552450" lvl="1" indent="-285750" eaLnBrk="1" hangingPunct="1"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Hasil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audit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sebelumnya</a:t>
            </a:r>
            <a:endParaRPr lang="en-US" altLang="en-US" i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105000"/>
              </a:lnSpc>
              <a:buFontTx/>
              <a:buChar char="•"/>
            </a:pP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Auditor yang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digunakan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harus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independen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tidak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melakukan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audit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areanya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sendiri</a:t>
            </a:r>
            <a:endParaRPr lang="en-US" altLang="en-US" i="1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07879" name="Line 7"/>
          <p:cNvSpPr>
            <a:spLocks noChangeShapeType="1"/>
          </p:cNvSpPr>
          <p:nvPr/>
        </p:nvSpPr>
        <p:spPr bwMode="auto">
          <a:xfrm flipH="1" flipV="1">
            <a:off x="3368822" y="1196751"/>
            <a:ext cx="1008113" cy="285654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207880" name="Line 8"/>
          <p:cNvSpPr>
            <a:spLocks noChangeShapeType="1"/>
          </p:cNvSpPr>
          <p:nvPr/>
        </p:nvSpPr>
        <p:spPr bwMode="auto">
          <a:xfrm flipH="1" flipV="1">
            <a:off x="3368822" y="3068960"/>
            <a:ext cx="1008113" cy="247237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3" name="Rectangle 2"/>
          <p:cNvSpPr/>
          <p:nvPr/>
        </p:nvSpPr>
        <p:spPr>
          <a:xfrm>
            <a:off x="5169024" y="5363773"/>
            <a:ext cx="3337255" cy="992579"/>
          </a:xfrm>
          <a:prstGeom prst="rect">
            <a:avLst/>
          </a:prstGeom>
          <a:ln w="22225">
            <a:solidFill>
              <a:srgbClr val="00B0F0"/>
            </a:solidFill>
            <a:prstDash val="dash"/>
          </a:ln>
        </p:spPr>
        <p:txBody>
          <a:bodyPr wrap="square">
            <a:spAutoFit/>
          </a:bodyPr>
          <a:lstStyle/>
          <a:p>
            <a:pPr algn="just"/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CATATAN :</a:t>
            </a:r>
          </a:p>
          <a:p>
            <a:pPr algn="just"/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Lihat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ISO 19011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sebagai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panduan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pelaksanaan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audit</a:t>
            </a:r>
            <a:endParaRPr lang="en-US" sz="19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7876" name="Rectangle 4"/>
          <p:cNvSpPr>
            <a:spLocks noChangeArrowheads="1"/>
          </p:cNvSpPr>
          <p:nvPr/>
        </p:nvSpPr>
        <p:spPr bwMode="auto">
          <a:xfrm>
            <a:off x="4536198" y="262999"/>
            <a:ext cx="5297574" cy="62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467" b="1" dirty="0">
                <a:latin typeface="Trebuchet MS" panose="020B0603020202020204" pitchFamily="34" charset="0"/>
              </a:rPr>
              <a:t>9.2 Internal Audit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249144" y="1052736"/>
            <a:ext cx="36568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E2E18A3F-55F2-4A87-AD5E-5684B3856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64876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15110</TotalTime>
  <Words>7124</Words>
  <Application>Microsoft Office PowerPoint</Application>
  <PresentationFormat>A4 Paper (210x297 mm)</PresentationFormat>
  <Paragraphs>1520</Paragraphs>
  <Slides>106</Slides>
  <Notes>26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106</vt:i4>
      </vt:variant>
    </vt:vector>
  </HeadingPairs>
  <TitlesOfParts>
    <vt:vector size="110" baseType="lpstr">
      <vt:lpstr>Office Theme</vt:lpstr>
      <vt:lpstr>Worksheet</vt:lpstr>
      <vt:lpstr>Slide</vt:lpstr>
      <vt:lpstr>Visio</vt:lpstr>
      <vt:lpstr>PowerPoint Presentation</vt:lpstr>
      <vt:lpstr>Tujuan Training</vt:lpstr>
      <vt:lpstr>Ruang Lingkup</vt:lpstr>
      <vt:lpstr>Dari Pendekatan Departemen ke Pendekatan Proses </vt:lpstr>
      <vt:lpstr>Perbaikan dalam Pendekatan PDCA </vt:lpstr>
      <vt:lpstr>PowerPoint Presentation</vt:lpstr>
      <vt:lpstr>PENGEMBANGAN SISTEM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AS9120B </vt:lpstr>
      <vt:lpstr>PowerPoint Presentation</vt:lpstr>
      <vt:lpstr>Identifikasi Organisasi Dan Keterkaitannya</vt:lpstr>
      <vt:lpstr>Menetapkan Lingkup Sistem Manajemen Mutu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PROSES INTI</vt:lpstr>
      <vt:lpstr>Menjaga Dan Menyimpan  Informasi yang didokumentasikan (4.4.2) </vt:lpstr>
      <vt:lpstr>PowerPoint Presentation</vt:lpstr>
      <vt:lpstr>LEADERSHIP AND COMMITMENT </vt:lpstr>
      <vt:lpstr>Kepemimpinan dan Komitmen</vt:lpstr>
      <vt:lpstr>PowerPoint Presentation</vt:lpstr>
      <vt:lpstr>PowerPoint Presentation</vt:lpstr>
      <vt:lpstr>Why Preventive ? Why Risk Management ?</vt:lpstr>
      <vt:lpstr>Tindakan untuk mengatasi Resiko dan Peluang</vt:lpstr>
      <vt:lpstr>Faktor Risiko di Proses Penjualan</vt:lpstr>
      <vt:lpstr>Faktor Risiko di Proses Penjualan </vt:lpstr>
      <vt:lpstr>Sasaran Mutu dan Rencana Untuk Mencapai Sasaran </vt:lpstr>
      <vt:lpstr>Sasaran Mutu dan Rencana Untuk Mencapai Sasaran </vt:lpstr>
      <vt:lpstr>Rencana Perubahan (6.3)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7.2 Kompetensi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7.4 Komunikasi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8. Operasi</vt:lpstr>
      <vt:lpstr>PowerPoint Presentation</vt:lpstr>
      <vt:lpstr>PowerPoint Presentation</vt:lpstr>
      <vt:lpstr>PowerPoint Presentation</vt:lpstr>
      <vt:lpstr>8.2.1. Komunikasi dengan pelanggan </vt:lpstr>
      <vt:lpstr>PowerPoint Presentation</vt:lpstr>
      <vt:lpstr>PowerPoint Presentation</vt:lpstr>
      <vt:lpstr>PowerPoint Presentation</vt:lpstr>
      <vt:lpstr>8.5 Penyediaan Produk dan Jasa</vt:lpstr>
      <vt:lpstr>8.5.2 Identifikasi dan Mampu Telusur </vt:lpstr>
      <vt:lpstr>8.5.3 Pengendalian Barang Milik Pelanggan dan Penyedia Eksternal</vt:lpstr>
      <vt:lpstr>8.5.4 Pemeliharaan</vt:lpstr>
      <vt:lpstr>PowerPoint Presentation</vt:lpstr>
      <vt:lpstr>PowerPoint Presentation</vt:lpstr>
      <vt:lpstr>PowerPoint Presentation</vt:lpstr>
      <vt:lpstr>8.7 Pengendalian Output Tidak Sesuai</vt:lpstr>
      <vt:lpstr>PowerPoint Presentation</vt:lpstr>
      <vt:lpstr>PowerPoint Presentation</vt:lpstr>
      <vt:lpstr>PowerPoint Presentation</vt:lpstr>
      <vt:lpstr>PowerPoint Presentation</vt:lpstr>
      <vt:lpstr>9.3 Tinjauan Manajemen (9.3.1, 9.3.2 &amp; 9.3.3)</vt:lpstr>
      <vt:lpstr>PowerPoint Presentation</vt:lpstr>
      <vt:lpstr>Manajemen Review Sebaiknya Berdasarkan laporan pencapaian Performa, bukan berdasarkan laporan aktifitas</vt:lpstr>
      <vt:lpstr>10.2  Ketidaksesuaian dan Tindakan Korektif</vt:lpstr>
      <vt:lpstr>10.3 Peningkatan Berkelanjutan</vt:lpstr>
      <vt:lpstr>PowerPoint Presentation</vt:lpstr>
    </vt:vector>
  </TitlesOfParts>
  <Company>Sentral Sistem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ADMINISTRASI</dc:creator>
  <cp:lastModifiedBy>NANANG</cp:lastModifiedBy>
  <cp:revision>928</cp:revision>
  <cp:lastPrinted>2016-06-30T03:01:36Z</cp:lastPrinted>
  <dcterms:created xsi:type="dcterms:W3CDTF">2007-02-09T04:27:51Z</dcterms:created>
  <dcterms:modified xsi:type="dcterms:W3CDTF">2017-06-19T21:37:27Z</dcterms:modified>
</cp:coreProperties>
</file>